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96"/>
  </p:notesMasterIdLst>
  <p:sldIdLst>
    <p:sldId id="256" r:id="rId3"/>
    <p:sldId id="25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423" r:id="rId26"/>
    <p:sldId id="284" r:id="rId27"/>
    <p:sldId id="285" r:id="rId28"/>
    <p:sldId id="286" r:id="rId29"/>
    <p:sldId id="287" r:id="rId30"/>
    <p:sldId id="288" r:id="rId31"/>
    <p:sldId id="290" r:id="rId32"/>
    <p:sldId id="292" r:id="rId33"/>
    <p:sldId id="294" r:id="rId34"/>
    <p:sldId id="295" r:id="rId35"/>
    <p:sldId id="296" r:id="rId36"/>
    <p:sldId id="297" r:id="rId37"/>
    <p:sldId id="298" r:id="rId38"/>
    <p:sldId id="299" r:id="rId39"/>
    <p:sldId id="300" r:id="rId40"/>
    <p:sldId id="301" r:id="rId41"/>
    <p:sldId id="304" r:id="rId42"/>
    <p:sldId id="306" r:id="rId43"/>
    <p:sldId id="307" r:id="rId44"/>
    <p:sldId id="309" r:id="rId45"/>
    <p:sldId id="310" r:id="rId46"/>
    <p:sldId id="311" r:id="rId47"/>
    <p:sldId id="312" r:id="rId48"/>
    <p:sldId id="313" r:id="rId49"/>
    <p:sldId id="377" r:id="rId50"/>
    <p:sldId id="378" r:id="rId51"/>
    <p:sldId id="379" r:id="rId52"/>
    <p:sldId id="380" r:id="rId53"/>
    <p:sldId id="381" r:id="rId54"/>
    <p:sldId id="382" r:id="rId55"/>
    <p:sldId id="383" r:id="rId56"/>
    <p:sldId id="384" r:id="rId57"/>
    <p:sldId id="385" r:id="rId58"/>
    <p:sldId id="386"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 id="409" r:id="rId82"/>
    <p:sldId id="410" r:id="rId83"/>
    <p:sldId id="411" r:id="rId84"/>
    <p:sldId id="412" r:id="rId85"/>
    <p:sldId id="413" r:id="rId86"/>
    <p:sldId id="414" r:id="rId87"/>
    <p:sldId id="415" r:id="rId88"/>
    <p:sldId id="416" r:id="rId89"/>
    <p:sldId id="417" r:id="rId90"/>
    <p:sldId id="418" r:id="rId91"/>
    <p:sldId id="419" r:id="rId92"/>
    <p:sldId id="420" r:id="rId93"/>
    <p:sldId id="421" r:id="rId94"/>
    <p:sldId id="422" r:id="rId95"/>
  </p:sldIdLst>
  <p:sldSz cx="9144000" cy="5149850"/>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60"/>
  </p:normalViewPr>
  <p:slideViewPr>
    <p:cSldViewPr>
      <p:cViewPr varScale="1">
        <p:scale>
          <a:sx n="140" d="100"/>
          <a:sy n="140" d="100"/>
        </p:scale>
        <p:origin x="312"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5475" cy="3556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5797550" y="0"/>
            <a:ext cx="4435475" cy="355600"/>
          </a:xfrm>
          <a:prstGeom prst="rect">
            <a:avLst/>
          </a:prstGeom>
        </p:spPr>
        <p:txBody>
          <a:bodyPr vert="horz" lIns="91440" tIns="45720" rIns="91440" bIns="45720" rtlCol="0"/>
          <a:lstStyle>
            <a:lvl1pPr algn="r">
              <a:defRPr sz="1200"/>
            </a:lvl1pPr>
          </a:lstStyle>
          <a:p>
            <a:fld id="{51E56F0F-5AFB-46D3-9CA7-64DD14C67FD0}" type="datetimeFigureOut">
              <a:rPr lang="en-US" smtClean="0"/>
              <a:t>2/19/2020</a:t>
            </a:fld>
            <a:endParaRPr lang="en-US"/>
          </a:p>
        </p:txBody>
      </p:sp>
      <p:sp>
        <p:nvSpPr>
          <p:cNvPr id="4" name="幻灯片图像占位符 3"/>
          <p:cNvSpPr>
            <a:spLocks noGrp="1" noRot="1" noChangeAspect="1"/>
          </p:cNvSpPr>
          <p:nvPr>
            <p:ph type="sldImg" idx="2"/>
          </p:nvPr>
        </p:nvSpPr>
        <p:spPr>
          <a:xfrm>
            <a:off x="2990850" y="887413"/>
            <a:ext cx="4252913" cy="2395537"/>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1023938" y="3416300"/>
            <a:ext cx="8186737" cy="279558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6743700"/>
            <a:ext cx="4435475" cy="3556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5797550" y="6743700"/>
            <a:ext cx="4435475" cy="355600"/>
          </a:xfrm>
          <a:prstGeom prst="rect">
            <a:avLst/>
          </a:prstGeom>
        </p:spPr>
        <p:txBody>
          <a:bodyPr vert="horz" lIns="91440" tIns="45720" rIns="91440" bIns="45720" rtlCol="0" anchor="b"/>
          <a:lstStyle>
            <a:lvl1pPr algn="r">
              <a:defRPr sz="1200"/>
            </a:lvl1pPr>
          </a:lstStyle>
          <a:p>
            <a:fld id="{73606B9F-6385-4B4B-B467-A6896151EF2C}" type="slidenum">
              <a:rPr lang="en-US" smtClean="0"/>
              <a:t>‹#›</a:t>
            </a:fld>
            <a:endParaRPr lang="en-US"/>
          </a:p>
        </p:txBody>
      </p:sp>
    </p:spTree>
    <p:extLst>
      <p:ext uri="{BB962C8B-B14F-4D97-AF65-F5344CB8AC3E}">
        <p14:creationId xmlns:p14="http://schemas.microsoft.com/office/powerpoint/2010/main" val="417087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最初的鼠标就是由一个木盒子组成，表面上也只有一个按钮，在盒子的下面与两个小轮子，分别于电位计想连接。这个两个轮子一个负责寻找</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坐标位置，另一个负责</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坐标位置。可以说鼠标的发明，是一个时代性的进步，它完全的改变了电脑操作形式。</a:t>
            </a:r>
            <a:endParaRPr lang="en-US" dirty="0"/>
          </a:p>
        </p:txBody>
      </p:sp>
      <p:sp>
        <p:nvSpPr>
          <p:cNvPr id="4" name="灯片编号占位符 3"/>
          <p:cNvSpPr>
            <a:spLocks noGrp="1"/>
          </p:cNvSpPr>
          <p:nvPr>
            <p:ph type="sldNum" sz="quarter" idx="10"/>
          </p:nvPr>
        </p:nvSpPr>
        <p:spPr/>
        <p:txBody>
          <a:bodyPr/>
          <a:lstStyle/>
          <a:p>
            <a:fld id="{73606B9F-6385-4B4B-B467-A6896151EF2C}" type="slidenum">
              <a:rPr lang="en-US" smtClean="0"/>
              <a:t>52</a:t>
            </a:fld>
            <a:endParaRPr lang="en-US"/>
          </a:p>
        </p:txBody>
      </p:sp>
    </p:spTree>
    <p:extLst>
      <p:ext uri="{BB962C8B-B14F-4D97-AF65-F5344CB8AC3E}">
        <p14:creationId xmlns:p14="http://schemas.microsoft.com/office/powerpoint/2010/main" val="157990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6453"/>
            <a:ext cx="7772400" cy="108146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5807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SimSun"/>
                <a:cs typeface="SimSun"/>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6453"/>
            <a:ext cx="7772400" cy="108146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9626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323232"/>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2400" b="0" i="0">
                <a:solidFill>
                  <a:srgbClr val="323232"/>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83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323232"/>
                </a:solidFill>
                <a:latin typeface="SimSun"/>
                <a:cs typeface="SimSun"/>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7421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323232"/>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12216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72234" y="1323699"/>
            <a:ext cx="5399531" cy="1306195"/>
          </a:xfrm>
          <a:prstGeom prst="rect">
            <a:avLst/>
          </a:prstGeom>
        </p:spPr>
        <p:txBody>
          <a:bodyPr wrap="square" lIns="0" tIns="0" rIns="0" bIns="0">
            <a:spAutoFit/>
          </a:bodyPr>
          <a:lstStyle>
            <a:lvl1pPr>
              <a:defRPr sz="2800" b="0" i="0">
                <a:solidFill>
                  <a:schemeClr val="tx1"/>
                </a:solidFill>
                <a:latin typeface="SimSun"/>
                <a:cs typeface="SimSun"/>
              </a:defRPr>
            </a:lvl1pPr>
          </a:lstStyle>
          <a:p>
            <a:endParaRPr/>
          </a:p>
        </p:txBody>
      </p:sp>
      <p:sp>
        <p:nvSpPr>
          <p:cNvPr id="3" name="Holder 3"/>
          <p:cNvSpPr>
            <a:spLocks noGrp="1"/>
          </p:cNvSpPr>
          <p:nvPr>
            <p:ph type="body" idx="1"/>
          </p:nvPr>
        </p:nvSpPr>
        <p:spPr>
          <a:xfrm>
            <a:off x="547217" y="943102"/>
            <a:ext cx="8049564" cy="34785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2/19/2020</a:t>
            </a:fld>
            <a:endParaRPr lang="en-US"/>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38459" y="270516"/>
            <a:ext cx="6467081" cy="1670050"/>
          </a:xfrm>
          <a:prstGeom prst="rect">
            <a:avLst/>
          </a:prstGeom>
        </p:spPr>
        <p:txBody>
          <a:bodyPr wrap="square" lIns="0" tIns="0" rIns="0" bIns="0">
            <a:spAutoFit/>
          </a:bodyPr>
          <a:lstStyle>
            <a:lvl1pPr>
              <a:defRPr sz="2400" b="0" i="0">
                <a:solidFill>
                  <a:srgbClr val="323232"/>
                </a:solidFill>
                <a:latin typeface="SimSun"/>
                <a:cs typeface="SimSun"/>
              </a:defRPr>
            </a:lvl1pPr>
          </a:lstStyle>
          <a:p>
            <a:endParaRPr/>
          </a:p>
        </p:txBody>
      </p:sp>
      <p:sp>
        <p:nvSpPr>
          <p:cNvPr id="3" name="Holder 3"/>
          <p:cNvSpPr>
            <a:spLocks noGrp="1"/>
          </p:cNvSpPr>
          <p:nvPr>
            <p:ph type="body" idx="1"/>
          </p:nvPr>
        </p:nvSpPr>
        <p:spPr>
          <a:xfrm>
            <a:off x="574668" y="845216"/>
            <a:ext cx="7994662" cy="3599815"/>
          </a:xfrm>
          <a:prstGeom prst="rect">
            <a:avLst/>
          </a:prstGeom>
        </p:spPr>
        <p:txBody>
          <a:bodyPr wrap="square" lIns="0" tIns="0" rIns="0" bIns="0">
            <a:spAutoFit/>
          </a:bodyPr>
          <a:lstStyle>
            <a:lvl1pPr>
              <a:defRPr sz="2400" b="0" i="0">
                <a:solidFill>
                  <a:srgbClr val="323232"/>
                </a:solidFill>
                <a:latin typeface="SimSun"/>
                <a:cs typeface="SimSun"/>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2/19/2020</a:t>
            </a:fld>
            <a:endParaRPr lang="en-US">
              <a:solidFill>
                <a:prstClr val="black">
                  <a:tint val="75000"/>
                </a:prstClr>
              </a:solidFill>
            </a:endParaRPr>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015933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0.jpeg"/><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9345" y="243662"/>
            <a:ext cx="3698240" cy="574675"/>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FF3300"/>
                </a:solidFill>
                <a:latin typeface="Microsoft JhengHei"/>
                <a:cs typeface="Microsoft JhengHei"/>
              </a:rPr>
              <a:t>计算机图形学概述</a:t>
            </a:r>
            <a:endParaRPr sz="3600">
              <a:latin typeface="Microsoft JhengHei"/>
              <a:cs typeface="Microsoft JhengHei"/>
            </a:endParaRPr>
          </a:p>
        </p:txBody>
      </p:sp>
      <p:sp>
        <p:nvSpPr>
          <p:cNvPr id="3" name="object 3"/>
          <p:cNvSpPr txBox="1"/>
          <p:nvPr/>
        </p:nvSpPr>
        <p:spPr>
          <a:xfrm>
            <a:off x="1194917" y="1083690"/>
            <a:ext cx="5510683" cy="3336811"/>
          </a:xfrm>
          <a:prstGeom prst="rect">
            <a:avLst/>
          </a:prstGeom>
        </p:spPr>
        <p:txBody>
          <a:bodyPr vert="horz" wrap="square" lIns="0" tIns="12700" rIns="0" bIns="0" rtlCol="0">
            <a:spAutoFit/>
          </a:bodyPr>
          <a:lstStyle/>
          <a:p>
            <a:pPr marL="317500" indent="-305435">
              <a:lnSpc>
                <a:spcPct val="100000"/>
              </a:lnSpc>
              <a:spcBef>
                <a:spcPts val="100"/>
              </a:spcBef>
              <a:buFont typeface="SimSun"/>
              <a:buChar char="•"/>
              <a:tabLst>
                <a:tab pos="318135" algn="l"/>
              </a:tabLst>
            </a:pPr>
            <a:r>
              <a:rPr sz="2400" b="1" spc="10" dirty="0">
                <a:latin typeface="微软雅黑" panose="020B0503020204020204" pitchFamily="34" charset="-122"/>
                <a:ea typeface="微软雅黑" panose="020B0503020204020204" pitchFamily="34" charset="-122"/>
                <a:cs typeface="Microsoft JhengHei"/>
              </a:rPr>
              <a:t>什么是计算机图形学？</a:t>
            </a:r>
            <a:endParaRPr sz="2400" dirty="0">
              <a:latin typeface="微软雅黑" panose="020B0503020204020204" pitchFamily="34" charset="-122"/>
              <a:ea typeface="微软雅黑" panose="020B0503020204020204" pitchFamily="34" charset="-122"/>
              <a:cs typeface="Microsoft JhengHei"/>
            </a:endParaRPr>
          </a:p>
          <a:p>
            <a:pPr>
              <a:lnSpc>
                <a:spcPct val="100000"/>
              </a:lnSpc>
              <a:buFont typeface="SimSun"/>
              <a:buChar char="•"/>
            </a:pPr>
            <a:endParaRPr sz="2400" dirty="0">
              <a:latin typeface="微软雅黑" panose="020B0503020204020204" pitchFamily="34" charset="-122"/>
              <a:ea typeface="微软雅黑" panose="020B0503020204020204" pitchFamily="34" charset="-122"/>
              <a:cs typeface="Times New Roman"/>
            </a:endParaRPr>
          </a:p>
          <a:p>
            <a:pPr marL="317500" indent="-305435">
              <a:lnSpc>
                <a:spcPct val="100000"/>
              </a:lnSpc>
              <a:spcBef>
                <a:spcPts val="5"/>
              </a:spcBef>
              <a:buFont typeface="SimSun"/>
              <a:buChar char="•"/>
              <a:tabLst>
                <a:tab pos="318135" algn="l"/>
              </a:tabLst>
            </a:pPr>
            <a:r>
              <a:rPr sz="2400" b="1" spc="10" dirty="0">
                <a:latin typeface="微软雅黑" panose="020B0503020204020204" pitchFamily="34" charset="-122"/>
                <a:ea typeface="微软雅黑" panose="020B0503020204020204" pitchFamily="34" charset="-122"/>
                <a:cs typeface="Microsoft JhengHei"/>
              </a:rPr>
              <a:t>计算机图形学研究的对象是什么？</a:t>
            </a:r>
            <a:endParaRPr sz="2400" dirty="0">
              <a:latin typeface="微软雅黑" panose="020B0503020204020204" pitchFamily="34" charset="-122"/>
              <a:ea typeface="微软雅黑" panose="020B0503020204020204" pitchFamily="34" charset="-122"/>
              <a:cs typeface="Microsoft JhengHei"/>
            </a:endParaRPr>
          </a:p>
          <a:p>
            <a:pPr>
              <a:lnSpc>
                <a:spcPct val="100000"/>
              </a:lnSpc>
              <a:spcBef>
                <a:spcPts val="5"/>
              </a:spcBef>
              <a:buFont typeface="SimSun"/>
              <a:buChar char="•"/>
            </a:pPr>
            <a:endParaRPr sz="2400" dirty="0">
              <a:latin typeface="微软雅黑" panose="020B0503020204020204" pitchFamily="34" charset="-122"/>
              <a:ea typeface="微软雅黑" panose="020B0503020204020204" pitchFamily="34" charset="-122"/>
              <a:cs typeface="Times New Roman"/>
            </a:endParaRPr>
          </a:p>
          <a:p>
            <a:pPr marL="317500" indent="-305435">
              <a:lnSpc>
                <a:spcPct val="100000"/>
              </a:lnSpc>
              <a:buFont typeface="SimSun"/>
              <a:buChar char="•"/>
              <a:tabLst>
                <a:tab pos="318135" algn="l"/>
              </a:tabLst>
            </a:pPr>
            <a:r>
              <a:rPr sz="2400" b="1" spc="5" dirty="0">
                <a:latin typeface="微软雅黑" panose="020B0503020204020204" pitchFamily="34" charset="-122"/>
                <a:ea typeface="微软雅黑" panose="020B0503020204020204" pitchFamily="34" charset="-122"/>
                <a:cs typeface="Microsoft JhengHei"/>
              </a:rPr>
              <a:t>计算机图形学发展简史</a:t>
            </a:r>
            <a:endParaRPr sz="2400" dirty="0">
              <a:latin typeface="微软雅黑" panose="020B0503020204020204" pitchFamily="34" charset="-122"/>
              <a:ea typeface="微软雅黑" panose="020B0503020204020204" pitchFamily="34" charset="-122"/>
              <a:cs typeface="Microsoft JhengHei"/>
            </a:endParaRPr>
          </a:p>
          <a:p>
            <a:pPr>
              <a:lnSpc>
                <a:spcPct val="100000"/>
              </a:lnSpc>
              <a:buFont typeface="SimSun"/>
              <a:buChar char="•"/>
            </a:pPr>
            <a:endParaRPr sz="2400" dirty="0">
              <a:latin typeface="微软雅黑" panose="020B0503020204020204" pitchFamily="34" charset="-122"/>
              <a:ea typeface="微软雅黑" panose="020B0503020204020204" pitchFamily="34" charset="-122"/>
              <a:cs typeface="Times New Roman"/>
            </a:endParaRPr>
          </a:p>
          <a:p>
            <a:pPr marL="317500" indent="-305435">
              <a:lnSpc>
                <a:spcPct val="100000"/>
              </a:lnSpc>
              <a:spcBef>
                <a:spcPts val="5"/>
              </a:spcBef>
              <a:buFont typeface="SimSun"/>
              <a:buChar char="•"/>
              <a:tabLst>
                <a:tab pos="318135" algn="l"/>
              </a:tabLst>
            </a:pPr>
            <a:r>
              <a:rPr sz="2400" b="1" spc="10" dirty="0">
                <a:latin typeface="微软雅黑" panose="020B0503020204020204" pitchFamily="34" charset="-122"/>
                <a:ea typeface="微软雅黑" panose="020B0503020204020204" pitchFamily="34" charset="-122"/>
                <a:cs typeface="Microsoft JhengHei"/>
              </a:rPr>
              <a:t>应用领域</a:t>
            </a:r>
            <a:endParaRPr sz="2400" dirty="0">
              <a:latin typeface="微软雅黑" panose="020B0503020204020204" pitchFamily="34" charset="-122"/>
              <a:ea typeface="微软雅黑" panose="020B0503020204020204" pitchFamily="34" charset="-122"/>
              <a:cs typeface="Microsoft JhengHei"/>
            </a:endParaRPr>
          </a:p>
          <a:p>
            <a:pPr>
              <a:lnSpc>
                <a:spcPct val="100000"/>
              </a:lnSpc>
              <a:spcBef>
                <a:spcPts val="5"/>
              </a:spcBef>
              <a:buFont typeface="SimSun"/>
              <a:buChar char="•"/>
            </a:pPr>
            <a:endParaRPr sz="2400" dirty="0">
              <a:latin typeface="微软雅黑" panose="020B0503020204020204" pitchFamily="34" charset="-122"/>
              <a:ea typeface="微软雅黑" panose="020B0503020204020204" pitchFamily="34" charset="-122"/>
              <a:cs typeface="Times New Roman"/>
            </a:endParaRPr>
          </a:p>
          <a:p>
            <a:pPr marL="317500" indent="-305435">
              <a:lnSpc>
                <a:spcPct val="100000"/>
              </a:lnSpc>
              <a:buFont typeface="SimSun"/>
              <a:buChar char="•"/>
              <a:tabLst>
                <a:tab pos="318135" algn="l"/>
              </a:tabLst>
            </a:pPr>
            <a:r>
              <a:rPr sz="2400" b="1" spc="10" dirty="0">
                <a:latin typeface="微软雅黑" panose="020B0503020204020204" pitchFamily="34" charset="-122"/>
                <a:ea typeface="微软雅黑" panose="020B0503020204020204" pitchFamily="34" charset="-122"/>
                <a:cs typeface="Microsoft JhengHei"/>
              </a:rPr>
              <a:t>计算机图形处理系统的构造</a:t>
            </a:r>
            <a:endParaRPr sz="2400" dirty="0">
              <a:latin typeface="微软雅黑" panose="020B0503020204020204" pitchFamily="34" charset="-122"/>
              <a:ea typeface="微软雅黑" panose="020B0503020204020204" pitchFamily="34" charset="-122"/>
              <a:cs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90" y="313690"/>
            <a:ext cx="3771900" cy="452120"/>
          </a:xfrm>
          <a:prstGeom prst="rect">
            <a:avLst/>
          </a:prstGeom>
        </p:spPr>
        <p:txBody>
          <a:bodyPr vert="horz" wrap="square" lIns="0" tIns="12065" rIns="0" bIns="0" rtlCol="0">
            <a:spAutoFit/>
          </a:bodyPr>
          <a:lstStyle/>
          <a:p>
            <a:pPr marL="12700">
              <a:lnSpc>
                <a:spcPct val="100000"/>
              </a:lnSpc>
              <a:spcBef>
                <a:spcPts val="95"/>
              </a:spcBef>
            </a:pPr>
            <a:r>
              <a:rPr b="1" spc="-85" dirty="0">
                <a:solidFill>
                  <a:srgbClr val="FF3300"/>
                </a:solidFill>
                <a:latin typeface="Microsoft JhengHei"/>
                <a:cs typeface="Microsoft JhengHei"/>
              </a:rPr>
              <a:t>（3）</a:t>
            </a:r>
            <a:r>
              <a:rPr b="1" spc="5" dirty="0">
                <a:solidFill>
                  <a:srgbClr val="FF3300"/>
                </a:solidFill>
                <a:latin typeface="Microsoft JhengHei"/>
                <a:cs typeface="Microsoft JhengHei"/>
              </a:rPr>
              <a:t>绘制（渲染）技术</a:t>
            </a:r>
          </a:p>
        </p:txBody>
      </p:sp>
      <p:sp>
        <p:nvSpPr>
          <p:cNvPr id="3" name="object 3"/>
          <p:cNvSpPr txBox="1"/>
          <p:nvPr/>
        </p:nvSpPr>
        <p:spPr>
          <a:xfrm>
            <a:off x="547217" y="958341"/>
            <a:ext cx="7646670" cy="2275840"/>
          </a:xfrm>
          <a:prstGeom prst="rect">
            <a:avLst/>
          </a:prstGeom>
        </p:spPr>
        <p:txBody>
          <a:bodyPr vert="horz" wrap="square" lIns="0" tIns="12700" rIns="0" bIns="0" rtlCol="0">
            <a:spAutoFit/>
          </a:bodyPr>
          <a:lstStyle/>
          <a:p>
            <a:pPr marL="12700" marR="5080">
              <a:lnSpc>
                <a:spcPct val="100000"/>
              </a:lnSpc>
              <a:spcBef>
                <a:spcPts val="100"/>
              </a:spcBef>
            </a:pPr>
            <a:r>
              <a:rPr sz="2400" dirty="0" err="1">
                <a:latin typeface="SimSun"/>
                <a:cs typeface="SimSun"/>
              </a:rPr>
              <a:t>第三步是选择适当的绘制算法来把这个场景画（渲染）出</a:t>
            </a:r>
            <a:r>
              <a:rPr sz="2400" dirty="0">
                <a:latin typeface="SimSun"/>
                <a:cs typeface="SimSun"/>
              </a:rPr>
              <a:t> </a:t>
            </a:r>
            <a:r>
              <a:rPr sz="2400" dirty="0" smtClean="0">
                <a:latin typeface="SimSun"/>
                <a:cs typeface="SimSun"/>
              </a:rPr>
              <a:t>来</a:t>
            </a:r>
            <a:r>
              <a:rPr lang="zh-CN" altLang="en-US" sz="2400" dirty="0" smtClean="0">
                <a:latin typeface="SimSun"/>
                <a:cs typeface="SimSun"/>
              </a:rPr>
              <a:t>，</a:t>
            </a:r>
            <a:r>
              <a:rPr sz="2400" dirty="0" err="1" smtClean="0">
                <a:latin typeface="SimSun"/>
                <a:cs typeface="SimSun"/>
              </a:rPr>
              <a:t>就是将模型真实性</a:t>
            </a:r>
            <a:r>
              <a:rPr sz="2400" dirty="0" err="1">
                <a:latin typeface="SimSun"/>
                <a:cs typeface="SimSun"/>
              </a:rPr>
              <a:t>（或艺术性）</a:t>
            </a:r>
            <a:r>
              <a:rPr sz="2400" dirty="0" err="1" smtClean="0">
                <a:latin typeface="SimSun"/>
                <a:cs typeface="SimSun"/>
              </a:rPr>
              <a:t>的显示在屏幕上</a:t>
            </a:r>
            <a:r>
              <a:rPr lang="zh-CN" altLang="en-US" sz="2400" dirty="0" smtClean="0">
                <a:latin typeface="SimSun"/>
                <a:cs typeface="SimSun"/>
              </a:rPr>
              <a:t>。</a:t>
            </a:r>
            <a:endParaRPr sz="2400" dirty="0">
              <a:latin typeface="SimSun"/>
              <a:cs typeface="SimSun"/>
            </a:endParaRPr>
          </a:p>
          <a:p>
            <a:pPr>
              <a:lnSpc>
                <a:spcPct val="100000"/>
              </a:lnSpc>
              <a:spcBef>
                <a:spcPts val="40"/>
              </a:spcBef>
            </a:pPr>
            <a:endParaRPr sz="2850" dirty="0">
              <a:latin typeface="Times New Roman"/>
              <a:cs typeface="Times New Roman"/>
            </a:endParaRPr>
          </a:p>
          <a:p>
            <a:pPr marL="12700" marR="5715" algn="just">
              <a:lnSpc>
                <a:spcPct val="100000"/>
              </a:lnSpc>
            </a:pPr>
            <a:r>
              <a:rPr sz="2400" dirty="0">
                <a:latin typeface="SimSun"/>
                <a:cs typeface="SimSun"/>
              </a:rPr>
              <a:t>渲染一幅三维物体图像所涉及的知识，实际上就是计算机 图形中每个像素看上去应该是什么颜色的问题。这很大程 度上取决于不同的光照模型。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742" y="239014"/>
            <a:ext cx="8255000" cy="1123315"/>
          </a:xfrm>
          <a:prstGeom prst="rect">
            <a:avLst/>
          </a:prstGeom>
        </p:spPr>
        <p:txBody>
          <a:bodyPr vert="horz" wrap="square" lIns="0" tIns="12700" rIns="0" bIns="0" rtlCol="0">
            <a:spAutoFit/>
          </a:bodyPr>
          <a:lstStyle/>
          <a:p>
            <a:pPr marL="12700" marR="5080">
              <a:lnSpc>
                <a:spcPct val="100000"/>
              </a:lnSpc>
              <a:spcBef>
                <a:spcPts val="100"/>
              </a:spcBef>
            </a:pPr>
            <a:r>
              <a:rPr sz="2400" dirty="0"/>
              <a:t>计算机屏幕是由像素构成的，像素作为构成图形的基本单位。 </a:t>
            </a:r>
            <a:r>
              <a:rPr sz="2400" spc="-5" dirty="0"/>
              <a:t>为了在屏幕上显示一幅图形，就必须研究在哪些像素上生成 </a:t>
            </a:r>
            <a:r>
              <a:rPr sz="2400" dirty="0"/>
              <a:t>图形，就必须有一套针对光栅显示器生成图形的算法。</a:t>
            </a:r>
            <a:endParaRPr sz="2400"/>
          </a:p>
        </p:txBody>
      </p:sp>
      <p:sp>
        <p:nvSpPr>
          <p:cNvPr id="3" name="object 3"/>
          <p:cNvSpPr/>
          <p:nvPr/>
        </p:nvSpPr>
        <p:spPr>
          <a:xfrm>
            <a:off x="1116012" y="1852675"/>
            <a:ext cx="3251200" cy="288124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435600" y="1492249"/>
            <a:ext cx="2835275" cy="22336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55875" y="3148012"/>
            <a:ext cx="720725" cy="576580"/>
          </a:xfrm>
          <a:custGeom>
            <a:avLst/>
            <a:gdLst/>
            <a:ahLst/>
            <a:cxnLst/>
            <a:rect l="l" t="t" r="r" b="b"/>
            <a:pathLst>
              <a:path w="720725" h="576579">
                <a:moveTo>
                  <a:pt x="0" y="576262"/>
                </a:moveTo>
                <a:lnTo>
                  <a:pt x="720725" y="576262"/>
                </a:lnTo>
                <a:lnTo>
                  <a:pt x="720725" y="0"/>
                </a:lnTo>
                <a:lnTo>
                  <a:pt x="0" y="0"/>
                </a:lnTo>
                <a:lnTo>
                  <a:pt x="0" y="576262"/>
                </a:lnTo>
                <a:close/>
              </a:path>
            </a:pathLst>
          </a:custGeom>
          <a:ln w="25400">
            <a:solidFill>
              <a:srgbClr val="FFFF00"/>
            </a:solidFill>
          </a:ln>
        </p:spPr>
        <p:txBody>
          <a:bodyPr wrap="square" lIns="0" tIns="0" rIns="0" bIns="0" rtlCol="0"/>
          <a:lstStyle/>
          <a:p>
            <a:endParaRPr/>
          </a:p>
        </p:txBody>
      </p:sp>
      <p:sp>
        <p:nvSpPr>
          <p:cNvPr id="6" name="object 6"/>
          <p:cNvSpPr/>
          <p:nvPr/>
        </p:nvSpPr>
        <p:spPr>
          <a:xfrm>
            <a:off x="2555875" y="1492249"/>
            <a:ext cx="2952750" cy="1657350"/>
          </a:xfrm>
          <a:custGeom>
            <a:avLst/>
            <a:gdLst/>
            <a:ahLst/>
            <a:cxnLst/>
            <a:rect l="l" t="t" r="r" b="b"/>
            <a:pathLst>
              <a:path w="2952750" h="1657350">
                <a:moveTo>
                  <a:pt x="0" y="1657350"/>
                </a:moveTo>
                <a:lnTo>
                  <a:pt x="2952750" y="0"/>
                </a:lnTo>
              </a:path>
            </a:pathLst>
          </a:custGeom>
          <a:ln w="25400">
            <a:solidFill>
              <a:srgbClr val="FFFF00"/>
            </a:solidFill>
            <a:prstDash val="lgDash"/>
          </a:ln>
        </p:spPr>
        <p:txBody>
          <a:bodyPr wrap="square" lIns="0" tIns="0" rIns="0" bIns="0" rtlCol="0"/>
          <a:lstStyle/>
          <a:p>
            <a:endParaRPr/>
          </a:p>
        </p:txBody>
      </p:sp>
      <p:sp>
        <p:nvSpPr>
          <p:cNvPr id="7" name="object 7"/>
          <p:cNvSpPr/>
          <p:nvPr/>
        </p:nvSpPr>
        <p:spPr>
          <a:xfrm>
            <a:off x="3203575" y="3724275"/>
            <a:ext cx="2232025" cy="0"/>
          </a:xfrm>
          <a:custGeom>
            <a:avLst/>
            <a:gdLst/>
            <a:ahLst/>
            <a:cxnLst/>
            <a:rect l="l" t="t" r="r" b="b"/>
            <a:pathLst>
              <a:path w="2232025">
                <a:moveTo>
                  <a:pt x="0" y="0"/>
                </a:moveTo>
                <a:lnTo>
                  <a:pt x="2232025" y="0"/>
                </a:lnTo>
              </a:path>
            </a:pathLst>
          </a:custGeom>
          <a:ln w="25400">
            <a:solidFill>
              <a:srgbClr val="FFFF00"/>
            </a:solidFill>
            <a:prstDash val="lgDash"/>
          </a:ln>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1269" y="1108334"/>
            <a:ext cx="5355590" cy="1306195"/>
          </a:xfrm>
          <a:prstGeom prst="rect">
            <a:avLst/>
          </a:prstGeom>
        </p:spPr>
        <p:txBody>
          <a:bodyPr vert="horz" wrap="square" lIns="0" tIns="12065" rIns="0" bIns="0" rtlCol="0">
            <a:spAutoFit/>
          </a:bodyPr>
          <a:lstStyle/>
          <a:p>
            <a:pPr marL="12700" marR="5080">
              <a:lnSpc>
                <a:spcPct val="150100"/>
              </a:lnSpc>
              <a:spcBef>
                <a:spcPts val="95"/>
              </a:spcBef>
            </a:pPr>
            <a:r>
              <a:rPr spc="-5" dirty="0"/>
              <a:t>如何画</a:t>
            </a:r>
            <a:r>
              <a:rPr dirty="0"/>
              <a:t>有</a:t>
            </a:r>
            <a:r>
              <a:rPr spc="-5" dirty="0"/>
              <a:t>许多方</a:t>
            </a:r>
            <a:r>
              <a:rPr dirty="0"/>
              <a:t>法</a:t>
            </a:r>
            <a:r>
              <a:rPr spc="-5" dirty="0"/>
              <a:t>，如光</a:t>
            </a:r>
            <a:r>
              <a:rPr dirty="0"/>
              <a:t>线</a:t>
            </a:r>
            <a:r>
              <a:rPr spc="-5" dirty="0"/>
              <a:t>跟踪、 </a:t>
            </a:r>
            <a:r>
              <a:rPr spc="-10" dirty="0"/>
              <a:t>辐射度算</a:t>
            </a:r>
            <a:r>
              <a:rPr spc="-5" dirty="0"/>
              <a:t>法</a:t>
            </a:r>
            <a:r>
              <a:rPr spc="-10" dirty="0"/>
              <a:t>、纹理映射、阴</a:t>
            </a:r>
            <a:r>
              <a:rPr spc="-5" dirty="0"/>
              <a:t>影等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2742" y="183641"/>
            <a:ext cx="795147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SimSun"/>
                <a:cs typeface="SimSun"/>
              </a:rPr>
              <a:t>围绕着生成、表示物体图形的</a:t>
            </a:r>
            <a:r>
              <a:rPr sz="2400" dirty="0">
                <a:solidFill>
                  <a:srgbClr val="FF3300"/>
                </a:solidFill>
                <a:latin typeface="SimSun"/>
                <a:cs typeface="SimSun"/>
              </a:rPr>
              <a:t>准确性</a:t>
            </a:r>
            <a:r>
              <a:rPr sz="2400" dirty="0">
                <a:latin typeface="SimSun"/>
                <a:cs typeface="SimSun"/>
              </a:rPr>
              <a:t>-&gt;</a:t>
            </a:r>
            <a:r>
              <a:rPr sz="2400" dirty="0">
                <a:solidFill>
                  <a:srgbClr val="FF3300"/>
                </a:solidFill>
                <a:latin typeface="SimSun"/>
                <a:cs typeface="SimSun"/>
              </a:rPr>
              <a:t>真实性</a:t>
            </a:r>
            <a:r>
              <a:rPr sz="2400" dirty="0">
                <a:latin typeface="SimSun"/>
                <a:cs typeface="SimSun"/>
              </a:rPr>
              <a:t>-&gt;</a:t>
            </a:r>
            <a:r>
              <a:rPr sz="2400" dirty="0">
                <a:solidFill>
                  <a:srgbClr val="FF3300"/>
                </a:solidFill>
                <a:latin typeface="SimSun"/>
                <a:cs typeface="SimSun"/>
              </a:rPr>
              <a:t>实时性，</a:t>
            </a:r>
            <a:r>
              <a:rPr sz="2400" dirty="0">
                <a:latin typeface="SimSun"/>
                <a:cs typeface="SimSun"/>
              </a:rPr>
              <a:t>算 法可大致分为以下几类：</a:t>
            </a:r>
            <a:endParaRPr sz="2400">
              <a:latin typeface="SimSun"/>
              <a:cs typeface="SimSun"/>
            </a:endParaRPr>
          </a:p>
        </p:txBody>
      </p:sp>
      <p:sp>
        <p:nvSpPr>
          <p:cNvPr id="3" name="object 3"/>
          <p:cNvSpPr txBox="1"/>
          <p:nvPr/>
        </p:nvSpPr>
        <p:spPr>
          <a:xfrm>
            <a:off x="474675" y="1390774"/>
            <a:ext cx="3721100" cy="2220595"/>
          </a:xfrm>
          <a:prstGeom prst="rect">
            <a:avLst/>
          </a:prstGeom>
        </p:spPr>
        <p:txBody>
          <a:bodyPr vert="horz" wrap="square" lIns="0" tIns="85725" rIns="0" bIns="0" rtlCol="0">
            <a:spAutoFit/>
          </a:bodyPr>
          <a:lstStyle/>
          <a:p>
            <a:pPr marL="355600" indent="-342900">
              <a:lnSpc>
                <a:spcPct val="100000"/>
              </a:lnSpc>
              <a:spcBef>
                <a:spcPts val="675"/>
              </a:spcBef>
              <a:buChar char="•"/>
              <a:tabLst>
                <a:tab pos="355600" algn="l"/>
              </a:tabLst>
            </a:pPr>
            <a:r>
              <a:rPr sz="2400" dirty="0">
                <a:latin typeface="SimSun"/>
                <a:cs typeface="SimSun"/>
              </a:rPr>
              <a:t>基本图形元素的生成算法</a:t>
            </a:r>
            <a:endParaRPr sz="2400">
              <a:latin typeface="SimSun"/>
              <a:cs typeface="SimSun"/>
            </a:endParaRPr>
          </a:p>
          <a:p>
            <a:pPr marL="355600" indent="-342900">
              <a:lnSpc>
                <a:spcPct val="100000"/>
              </a:lnSpc>
              <a:spcBef>
                <a:spcPts val="575"/>
              </a:spcBef>
              <a:buChar char="•"/>
              <a:tabLst>
                <a:tab pos="355600" algn="l"/>
              </a:tabLst>
            </a:pPr>
            <a:r>
              <a:rPr sz="2400" spc="-5" dirty="0">
                <a:latin typeface="SimSun"/>
                <a:cs typeface="SimSun"/>
              </a:rPr>
              <a:t>图形的变换和裁剪</a:t>
            </a:r>
            <a:endParaRPr sz="2400">
              <a:latin typeface="SimSun"/>
              <a:cs typeface="SimSun"/>
            </a:endParaRPr>
          </a:p>
          <a:p>
            <a:pPr marL="355600" indent="-342900">
              <a:lnSpc>
                <a:spcPct val="100000"/>
              </a:lnSpc>
              <a:spcBef>
                <a:spcPts val="580"/>
              </a:spcBef>
              <a:buChar char="•"/>
              <a:tabLst>
                <a:tab pos="355600" algn="l"/>
              </a:tabLst>
            </a:pPr>
            <a:r>
              <a:rPr sz="2400" dirty="0">
                <a:latin typeface="SimSun"/>
                <a:cs typeface="SimSun"/>
              </a:rPr>
              <a:t>自由曲线和曲面生成算法</a:t>
            </a:r>
            <a:endParaRPr sz="2400">
              <a:latin typeface="SimSun"/>
              <a:cs typeface="SimSun"/>
            </a:endParaRPr>
          </a:p>
          <a:p>
            <a:pPr marL="355600" indent="-342900">
              <a:lnSpc>
                <a:spcPct val="100000"/>
              </a:lnSpc>
              <a:spcBef>
                <a:spcPts val="575"/>
              </a:spcBef>
              <a:buChar char="•"/>
              <a:tabLst>
                <a:tab pos="355600" algn="l"/>
              </a:tabLst>
            </a:pPr>
            <a:r>
              <a:rPr sz="2400" dirty="0">
                <a:latin typeface="SimSun"/>
                <a:cs typeface="SimSun"/>
              </a:rPr>
              <a:t>几何造型技术</a:t>
            </a:r>
            <a:endParaRPr sz="2400">
              <a:latin typeface="SimSun"/>
              <a:cs typeface="SimSun"/>
            </a:endParaRPr>
          </a:p>
          <a:p>
            <a:pPr marL="355600" indent="-342900">
              <a:lnSpc>
                <a:spcPct val="100000"/>
              </a:lnSpc>
              <a:spcBef>
                <a:spcPts val="575"/>
              </a:spcBef>
              <a:buChar char="•"/>
              <a:tabLst>
                <a:tab pos="355600" algn="l"/>
              </a:tabLst>
            </a:pPr>
            <a:r>
              <a:rPr sz="2400" dirty="0">
                <a:latin typeface="SimSun"/>
                <a:cs typeface="SimSun"/>
              </a:rPr>
              <a:t>真实感图形的生成算法</a:t>
            </a:r>
            <a:endParaRPr sz="2400">
              <a:latin typeface="SimSun"/>
              <a:cs typeface="SimSun"/>
            </a:endParaRPr>
          </a:p>
        </p:txBody>
      </p:sp>
      <p:sp>
        <p:nvSpPr>
          <p:cNvPr id="4" name="object 4"/>
          <p:cNvSpPr txBox="1"/>
          <p:nvPr/>
        </p:nvSpPr>
        <p:spPr>
          <a:xfrm>
            <a:off x="4687061" y="1390774"/>
            <a:ext cx="3114675" cy="2220595"/>
          </a:xfrm>
          <a:prstGeom prst="rect">
            <a:avLst/>
          </a:prstGeom>
        </p:spPr>
        <p:txBody>
          <a:bodyPr vert="horz" wrap="square" lIns="0" tIns="85725" rIns="0" bIns="0" rtlCol="0">
            <a:spAutoFit/>
          </a:bodyPr>
          <a:lstStyle/>
          <a:p>
            <a:pPr marL="355600" indent="-343535">
              <a:lnSpc>
                <a:spcPct val="100000"/>
              </a:lnSpc>
              <a:spcBef>
                <a:spcPts val="675"/>
              </a:spcBef>
              <a:buChar char="•"/>
              <a:tabLst>
                <a:tab pos="356235" algn="l"/>
              </a:tabLst>
            </a:pPr>
            <a:r>
              <a:rPr sz="2400" dirty="0">
                <a:latin typeface="SimSun"/>
                <a:cs typeface="SimSun"/>
              </a:rPr>
              <a:t>自然景物的生成</a:t>
            </a:r>
            <a:endParaRPr sz="2400">
              <a:latin typeface="SimSun"/>
              <a:cs typeface="SimSun"/>
            </a:endParaRPr>
          </a:p>
          <a:p>
            <a:pPr marL="355600" indent="-343535">
              <a:lnSpc>
                <a:spcPct val="100000"/>
              </a:lnSpc>
              <a:spcBef>
                <a:spcPts val="575"/>
              </a:spcBef>
              <a:buChar char="•"/>
              <a:tabLst>
                <a:tab pos="356235" algn="l"/>
              </a:tabLst>
            </a:pPr>
            <a:r>
              <a:rPr sz="2400" dirty="0">
                <a:latin typeface="SimSun"/>
                <a:cs typeface="SimSun"/>
              </a:rPr>
              <a:t>计算机动画技术</a:t>
            </a:r>
            <a:endParaRPr sz="2400">
              <a:latin typeface="SimSun"/>
              <a:cs typeface="SimSun"/>
            </a:endParaRPr>
          </a:p>
          <a:p>
            <a:pPr marL="355600" indent="-343535">
              <a:lnSpc>
                <a:spcPct val="100000"/>
              </a:lnSpc>
              <a:spcBef>
                <a:spcPts val="580"/>
              </a:spcBef>
              <a:buChar char="•"/>
              <a:tabLst>
                <a:tab pos="356235" algn="l"/>
              </a:tabLst>
            </a:pPr>
            <a:r>
              <a:rPr sz="2400" dirty="0">
                <a:latin typeface="SimSun"/>
                <a:cs typeface="SimSun"/>
              </a:rPr>
              <a:t>虚拟现实技术</a:t>
            </a:r>
            <a:endParaRPr sz="2400">
              <a:latin typeface="SimSun"/>
              <a:cs typeface="SimSun"/>
            </a:endParaRPr>
          </a:p>
          <a:p>
            <a:pPr marL="355600" indent="-343535">
              <a:lnSpc>
                <a:spcPct val="100000"/>
              </a:lnSpc>
              <a:spcBef>
                <a:spcPts val="575"/>
              </a:spcBef>
              <a:buChar char="•"/>
              <a:tabLst>
                <a:tab pos="356235" algn="l"/>
              </a:tabLst>
            </a:pPr>
            <a:r>
              <a:rPr sz="2400" dirty="0">
                <a:latin typeface="SimSun"/>
                <a:cs typeface="SimSun"/>
              </a:rPr>
              <a:t>交互式三维图形处理</a:t>
            </a:r>
            <a:endParaRPr sz="2400">
              <a:latin typeface="SimSun"/>
              <a:cs typeface="SimSun"/>
            </a:endParaRPr>
          </a:p>
          <a:p>
            <a:pPr marL="355600" indent="-343535">
              <a:lnSpc>
                <a:spcPct val="100000"/>
              </a:lnSpc>
              <a:spcBef>
                <a:spcPts val="575"/>
              </a:spcBef>
              <a:buChar char="•"/>
              <a:tabLst>
                <a:tab pos="356235" algn="l"/>
              </a:tabLst>
            </a:pPr>
            <a:r>
              <a:rPr sz="2400" dirty="0">
                <a:latin typeface="SimSun"/>
                <a:cs typeface="SimSun"/>
              </a:rPr>
              <a:t>热点问题探讨</a:t>
            </a:r>
            <a:endParaRPr sz="240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7217" y="943102"/>
            <a:ext cx="4786783" cy="347274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333CC"/>
                </a:solidFill>
                <a:latin typeface="SimSun"/>
                <a:cs typeface="SimSun"/>
              </a:rPr>
              <a:t>五十年代：</a:t>
            </a:r>
            <a:endParaRPr sz="2400" b="1" dirty="0">
              <a:latin typeface="SimSun"/>
              <a:cs typeface="SimSun"/>
            </a:endParaRPr>
          </a:p>
          <a:p>
            <a:pPr>
              <a:lnSpc>
                <a:spcPct val="100000"/>
              </a:lnSpc>
              <a:spcBef>
                <a:spcPts val="40"/>
              </a:spcBef>
            </a:pPr>
            <a:endParaRPr sz="2000" dirty="0">
              <a:latin typeface="Times New Roman"/>
              <a:cs typeface="Times New Roman"/>
            </a:endParaRPr>
          </a:p>
          <a:p>
            <a:pPr marL="299720" algn="just">
              <a:lnSpc>
                <a:spcPct val="100000"/>
              </a:lnSpc>
            </a:pPr>
            <a:r>
              <a:rPr sz="2000" dirty="0">
                <a:latin typeface="SimSun"/>
                <a:cs typeface="SimSun"/>
              </a:rPr>
              <a:t>1950年，</a:t>
            </a:r>
            <a:r>
              <a:rPr sz="2000" dirty="0" smtClean="0">
                <a:latin typeface="SimSun"/>
                <a:cs typeface="SimSun"/>
              </a:rPr>
              <a:t>第一台图形显示器作为美国麻省理工学院（</a:t>
            </a:r>
            <a:r>
              <a:rPr sz="2000" dirty="0">
                <a:latin typeface="SimSun"/>
                <a:cs typeface="SimSun"/>
              </a:rPr>
              <a:t>MIT）旋风I号（Whirlwind</a:t>
            </a:r>
            <a:r>
              <a:rPr sz="2000" spc="-114" dirty="0">
                <a:latin typeface="SimSun"/>
                <a:cs typeface="SimSun"/>
              </a:rPr>
              <a:t> </a:t>
            </a:r>
            <a:r>
              <a:rPr sz="2000" dirty="0">
                <a:latin typeface="SimSun"/>
                <a:cs typeface="SimSun"/>
              </a:rPr>
              <a:t>I）计算机的附件诞生</a:t>
            </a:r>
          </a:p>
          <a:p>
            <a:pPr algn="just">
              <a:lnSpc>
                <a:spcPct val="100000"/>
              </a:lnSpc>
              <a:spcBef>
                <a:spcPts val="50"/>
              </a:spcBef>
            </a:pPr>
            <a:endParaRPr sz="2000" dirty="0">
              <a:latin typeface="Times New Roman"/>
              <a:cs typeface="Times New Roman"/>
            </a:endParaRPr>
          </a:p>
          <a:p>
            <a:pPr marL="299720" marR="6350" algn="just">
              <a:lnSpc>
                <a:spcPct val="100000"/>
              </a:lnSpc>
              <a:spcBef>
                <a:spcPts val="5"/>
              </a:spcBef>
            </a:pPr>
            <a:r>
              <a:rPr sz="2000" dirty="0">
                <a:latin typeface="SimSun"/>
                <a:cs typeface="SimSun"/>
              </a:rPr>
              <a:t>1958年，美国Calcomp</a:t>
            </a:r>
            <a:r>
              <a:rPr sz="2000" dirty="0" smtClean="0">
                <a:latin typeface="SimSun"/>
                <a:cs typeface="SimSun"/>
              </a:rPr>
              <a:t>公司由联机的数字记录仪发展成</a:t>
            </a:r>
            <a:r>
              <a:rPr sz="2000" spc="-5" dirty="0" smtClean="0">
                <a:latin typeface="SimSun"/>
                <a:cs typeface="SimSun"/>
              </a:rPr>
              <a:t>滚筒式绘图仪</a:t>
            </a:r>
            <a:endParaRPr sz="2000" dirty="0">
              <a:latin typeface="SimSun"/>
              <a:cs typeface="SimSun"/>
            </a:endParaRPr>
          </a:p>
          <a:p>
            <a:pPr algn="just">
              <a:lnSpc>
                <a:spcPct val="100000"/>
              </a:lnSpc>
              <a:spcBef>
                <a:spcPts val="30"/>
              </a:spcBef>
            </a:pPr>
            <a:endParaRPr sz="2000" dirty="0">
              <a:latin typeface="Times New Roman"/>
              <a:cs typeface="Times New Roman"/>
            </a:endParaRPr>
          </a:p>
          <a:p>
            <a:pPr marL="299720" marR="5080" algn="just">
              <a:lnSpc>
                <a:spcPct val="100000"/>
              </a:lnSpc>
            </a:pPr>
            <a:r>
              <a:rPr sz="2000" dirty="0">
                <a:latin typeface="SimSun"/>
                <a:cs typeface="SimSun"/>
              </a:rPr>
              <a:t>50年代末期，MIT的林肯实验室在“旋风”</a:t>
            </a:r>
            <a:r>
              <a:rPr sz="2000" dirty="0" smtClean="0">
                <a:latin typeface="SimSun"/>
                <a:cs typeface="SimSun"/>
              </a:rPr>
              <a:t>计算机上开发</a:t>
            </a:r>
            <a:r>
              <a:rPr sz="2000" dirty="0">
                <a:latin typeface="SimSun"/>
                <a:cs typeface="SimSun"/>
              </a:rPr>
              <a:t>SAGE空中防御体系</a:t>
            </a:r>
          </a:p>
        </p:txBody>
      </p:sp>
      <p:sp>
        <p:nvSpPr>
          <p:cNvPr id="3" name="object 3"/>
          <p:cNvSpPr txBox="1">
            <a:spLocks noGrp="1"/>
          </p:cNvSpPr>
          <p:nvPr>
            <p:ph type="title"/>
          </p:nvPr>
        </p:nvSpPr>
        <p:spPr>
          <a:xfrm>
            <a:off x="329590" y="240537"/>
            <a:ext cx="4661535" cy="452120"/>
          </a:xfrm>
          <a:prstGeom prst="rect">
            <a:avLst/>
          </a:prstGeom>
        </p:spPr>
        <p:txBody>
          <a:bodyPr vert="horz" wrap="square" lIns="0" tIns="12065" rIns="0" bIns="0" rtlCol="0">
            <a:spAutoFit/>
          </a:bodyPr>
          <a:lstStyle/>
          <a:p>
            <a:pPr marL="12700">
              <a:lnSpc>
                <a:spcPct val="100000"/>
              </a:lnSpc>
              <a:spcBef>
                <a:spcPts val="95"/>
              </a:spcBef>
            </a:pPr>
            <a:r>
              <a:rPr b="1" spc="5" dirty="0">
                <a:solidFill>
                  <a:srgbClr val="FF3300"/>
                </a:solidFill>
                <a:latin typeface="Microsoft JhengHei"/>
                <a:cs typeface="Microsoft JhengHei"/>
              </a:rPr>
              <a:t>三、计算机图形学的发展历史</a:t>
            </a:r>
          </a:p>
        </p:txBody>
      </p:sp>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599" y="1584325"/>
            <a:ext cx="3739007"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2742" y="295402"/>
            <a:ext cx="8360258" cy="3952364"/>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333CC"/>
                </a:solidFill>
                <a:latin typeface="SimSun"/>
                <a:cs typeface="SimSun"/>
              </a:rPr>
              <a:t>六十年代：</a:t>
            </a:r>
            <a:endParaRPr sz="2400" b="1" dirty="0">
              <a:latin typeface="SimSun"/>
              <a:cs typeface="SimSun"/>
            </a:endParaRPr>
          </a:p>
          <a:p>
            <a:pPr marL="444500" marR="316230">
              <a:lnSpc>
                <a:spcPct val="100000"/>
              </a:lnSpc>
              <a:spcBef>
                <a:spcPts val="1775"/>
              </a:spcBef>
              <a:tabLst>
                <a:tab pos="3490595" algn="l"/>
                <a:tab pos="4100195" algn="l"/>
                <a:tab pos="5319395" algn="l"/>
              </a:tabLst>
            </a:pPr>
            <a:r>
              <a:rPr sz="2400" dirty="0">
                <a:latin typeface="SimSun"/>
                <a:cs typeface="SimSun"/>
              </a:rPr>
              <a:t>1963年，MIT林肯实验室的I.E.Sutherland</a:t>
            </a:r>
            <a:r>
              <a:rPr sz="2400" dirty="0" smtClean="0">
                <a:latin typeface="SimSun"/>
                <a:cs typeface="SimSun"/>
              </a:rPr>
              <a:t>发表了一篇题为</a:t>
            </a:r>
            <a:r>
              <a:rPr sz="2400" dirty="0">
                <a:latin typeface="SimSun"/>
                <a:cs typeface="SimSun"/>
              </a:rPr>
              <a:t>《Sketchpad:</a:t>
            </a:r>
            <a:r>
              <a:rPr sz="2400" spc="-15" dirty="0">
                <a:latin typeface="SimSun"/>
                <a:cs typeface="SimSun"/>
              </a:rPr>
              <a:t> </a:t>
            </a:r>
            <a:r>
              <a:rPr lang="en-US" sz="2400" spc="-15" dirty="0" smtClean="0">
                <a:latin typeface="SimSun"/>
                <a:cs typeface="SimSun"/>
              </a:rPr>
              <a:t>"</a:t>
            </a:r>
            <a:r>
              <a:rPr sz="2400" dirty="0" smtClean="0">
                <a:latin typeface="SimSun"/>
                <a:cs typeface="SimSun"/>
              </a:rPr>
              <a:t>A</a:t>
            </a:r>
            <a:r>
              <a:rPr sz="2400" dirty="0">
                <a:latin typeface="SimSun"/>
                <a:cs typeface="SimSun"/>
              </a:rPr>
              <a:t>	Man	Machine	Graphical  </a:t>
            </a:r>
            <a:r>
              <a:rPr sz="2400" spc="-5" dirty="0">
                <a:latin typeface="SimSun"/>
                <a:cs typeface="SimSun"/>
              </a:rPr>
              <a:t>Communication</a:t>
            </a:r>
            <a:r>
              <a:rPr sz="2400" spc="-15" dirty="0">
                <a:latin typeface="SimSun"/>
                <a:cs typeface="SimSun"/>
              </a:rPr>
              <a:t> </a:t>
            </a:r>
            <a:r>
              <a:rPr sz="2400" spc="-5" dirty="0" smtClean="0">
                <a:latin typeface="SimSun"/>
                <a:cs typeface="SimSun"/>
              </a:rPr>
              <a:t>System</a:t>
            </a:r>
            <a:r>
              <a:rPr lang="en-US" sz="2400" spc="-5" dirty="0" smtClean="0">
                <a:latin typeface="SimSun"/>
                <a:cs typeface="SimSun"/>
              </a:rPr>
              <a:t>"</a:t>
            </a:r>
            <a:r>
              <a:rPr sz="2400" dirty="0" smtClean="0">
                <a:latin typeface="SimSun"/>
                <a:cs typeface="SimSun"/>
              </a:rPr>
              <a:t>》</a:t>
            </a:r>
            <a:r>
              <a:rPr sz="2400" spc="-5" dirty="0" smtClean="0">
                <a:latin typeface="SimSun"/>
                <a:cs typeface="SimSun"/>
              </a:rPr>
              <a:t> </a:t>
            </a:r>
            <a:r>
              <a:rPr sz="2400" spc="-5" dirty="0">
                <a:latin typeface="SimSun"/>
                <a:cs typeface="SimSun"/>
              </a:rPr>
              <a:t>“</a:t>
            </a:r>
            <a:r>
              <a:rPr sz="2400" spc="-5" dirty="0" err="1">
                <a:latin typeface="SimSun"/>
                <a:cs typeface="SimSun"/>
              </a:rPr>
              <a:t>Sketchpad：</a:t>
            </a:r>
            <a:r>
              <a:rPr sz="2400" spc="-5" dirty="0" err="1" smtClean="0">
                <a:latin typeface="SimSun"/>
                <a:cs typeface="SimSun"/>
              </a:rPr>
              <a:t>一个人机交</a:t>
            </a:r>
            <a:r>
              <a:rPr sz="2400" dirty="0" err="1" smtClean="0">
                <a:latin typeface="SimSun"/>
                <a:cs typeface="SimSun"/>
              </a:rPr>
              <a:t>互通信的图形系统</a:t>
            </a:r>
            <a:r>
              <a:rPr sz="2400" dirty="0" err="1">
                <a:latin typeface="SimSun"/>
                <a:cs typeface="SimSun"/>
              </a:rPr>
              <a:t>”</a:t>
            </a:r>
            <a:r>
              <a:rPr sz="2400" dirty="0" err="1" smtClean="0">
                <a:latin typeface="SimSun"/>
                <a:cs typeface="SimSun"/>
              </a:rPr>
              <a:t>的博士论文</a:t>
            </a:r>
            <a:r>
              <a:rPr lang="zh-CN" altLang="en-US" sz="2400" dirty="0" smtClean="0">
                <a:latin typeface="SimSun"/>
                <a:cs typeface="SimSun"/>
              </a:rPr>
              <a:t>。</a:t>
            </a:r>
            <a:endParaRPr sz="2400" dirty="0">
              <a:latin typeface="SimSun"/>
              <a:cs typeface="SimSun"/>
            </a:endParaRPr>
          </a:p>
          <a:p>
            <a:pPr>
              <a:lnSpc>
                <a:spcPct val="100000"/>
              </a:lnSpc>
              <a:spcBef>
                <a:spcPts val="35"/>
              </a:spcBef>
            </a:pPr>
            <a:endParaRPr sz="2500" dirty="0">
              <a:latin typeface="Times New Roman"/>
              <a:cs typeface="Times New Roman"/>
            </a:endParaRPr>
          </a:p>
          <a:p>
            <a:pPr marL="442595" marR="5080" algn="just">
              <a:lnSpc>
                <a:spcPct val="100000"/>
              </a:lnSpc>
            </a:pPr>
            <a:r>
              <a:rPr sz="2400" dirty="0">
                <a:latin typeface="SimSun"/>
                <a:cs typeface="SimSun"/>
              </a:rPr>
              <a:t>这篇博士论文提出了图形学一些最基本的概念、原理和想 法，第一次提出</a:t>
            </a:r>
            <a:r>
              <a:rPr sz="2400" spc="-15" dirty="0">
                <a:latin typeface="SimSun"/>
                <a:cs typeface="SimSun"/>
              </a:rPr>
              <a:t>了</a:t>
            </a:r>
            <a:r>
              <a:rPr sz="2400" spc="-5" dirty="0">
                <a:latin typeface="SimSun"/>
                <a:cs typeface="SimSun"/>
              </a:rPr>
              <a:t>graphics</a:t>
            </a:r>
            <a:r>
              <a:rPr sz="2400" dirty="0">
                <a:latin typeface="SimSun"/>
                <a:cs typeface="SimSun"/>
              </a:rPr>
              <a:t>这个词</a:t>
            </a:r>
            <a:r>
              <a:rPr sz="2400" spc="-10" dirty="0">
                <a:latin typeface="SimSun"/>
                <a:cs typeface="SimSun"/>
              </a:rPr>
              <a:t>。</a:t>
            </a:r>
            <a:r>
              <a:rPr sz="2400" spc="-5" dirty="0">
                <a:latin typeface="SimSun"/>
                <a:cs typeface="SimSun"/>
              </a:rPr>
              <a:t>Sutherland</a:t>
            </a:r>
            <a:r>
              <a:rPr sz="2400" dirty="0">
                <a:latin typeface="SimSun"/>
                <a:cs typeface="SimSun"/>
              </a:rPr>
              <a:t>被公认为 </a:t>
            </a:r>
            <a:r>
              <a:rPr sz="2400" dirty="0" err="1">
                <a:latin typeface="SimSun"/>
                <a:cs typeface="SimSun"/>
              </a:rPr>
              <a:t>开创交互式图形技术的奠基人，被称为“</a:t>
            </a:r>
            <a:r>
              <a:rPr sz="2400" dirty="0" err="1" smtClean="0">
                <a:latin typeface="SimSun"/>
                <a:cs typeface="SimSun"/>
              </a:rPr>
              <a:t>计算机图形学之父</a:t>
            </a:r>
            <a:r>
              <a:rPr sz="2400" dirty="0" smtClean="0">
                <a:latin typeface="SimSun"/>
                <a:cs typeface="SimSun"/>
              </a:rPr>
              <a:t>”</a:t>
            </a:r>
            <a:r>
              <a:rPr lang="zh-CN" altLang="en-US" sz="2400" dirty="0" smtClean="0">
                <a:latin typeface="SimSun"/>
                <a:cs typeface="SimSun"/>
              </a:rPr>
              <a:t>，</a:t>
            </a:r>
            <a:r>
              <a:rPr sz="2400" dirty="0" smtClean="0">
                <a:latin typeface="SimSun"/>
                <a:cs typeface="SimSun"/>
              </a:rPr>
              <a:t>并</a:t>
            </a:r>
            <a:r>
              <a:rPr sz="2400" spc="-10" dirty="0" smtClean="0">
                <a:latin typeface="SimSun"/>
                <a:cs typeface="SimSun"/>
              </a:rPr>
              <a:t>于</a:t>
            </a:r>
            <a:r>
              <a:rPr sz="2400" spc="-5" dirty="0">
                <a:latin typeface="SimSun"/>
                <a:cs typeface="SimSun"/>
              </a:rPr>
              <a:t>1988</a:t>
            </a:r>
            <a:r>
              <a:rPr sz="2400" dirty="0">
                <a:latin typeface="SimSun"/>
                <a:cs typeface="SimSun"/>
              </a:rPr>
              <a:t>年获“图灵奖</a:t>
            </a:r>
            <a:r>
              <a:rPr sz="2400" dirty="0" smtClean="0">
                <a:latin typeface="SimSun"/>
                <a:cs typeface="SimSun"/>
              </a:rPr>
              <a:t>”</a:t>
            </a:r>
            <a:r>
              <a:rPr lang="zh-CN" altLang="en-US" sz="2400" dirty="0" smtClean="0">
                <a:latin typeface="SimSun"/>
                <a:cs typeface="SimSun"/>
              </a:rPr>
              <a:t>。</a:t>
            </a:r>
            <a:endParaRPr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692" y="517525"/>
            <a:ext cx="7920000" cy="757555"/>
          </a:xfrm>
          <a:prstGeom prst="rect">
            <a:avLst/>
          </a:prstGeom>
        </p:spPr>
        <p:txBody>
          <a:bodyPr vert="horz" wrap="square" lIns="0" tIns="12700" rIns="0" bIns="0" rtlCol="0">
            <a:spAutoFit/>
          </a:bodyPr>
          <a:lstStyle/>
          <a:p>
            <a:pPr marL="12700" marR="5080">
              <a:lnSpc>
                <a:spcPct val="100000"/>
              </a:lnSpc>
              <a:spcBef>
                <a:spcPts val="100"/>
              </a:spcBef>
            </a:pPr>
            <a:r>
              <a:rPr sz="2400" spc="-5" dirty="0"/>
              <a:t>1962</a:t>
            </a:r>
            <a:r>
              <a:rPr sz="2400" dirty="0"/>
              <a:t>年，雷诺汽车公司的工程</a:t>
            </a:r>
            <a:r>
              <a:rPr sz="2400" spc="5" dirty="0"/>
              <a:t>师</a:t>
            </a:r>
            <a:r>
              <a:rPr sz="2400" dirty="0"/>
              <a:t>Pierre</a:t>
            </a:r>
            <a:r>
              <a:rPr sz="2400" spc="-60" dirty="0"/>
              <a:t> </a:t>
            </a:r>
            <a:r>
              <a:rPr sz="2400" dirty="0" err="1" smtClean="0"/>
              <a:t>Bézier提出</a:t>
            </a:r>
            <a:r>
              <a:rPr sz="2400" spc="-5" dirty="0" err="1" smtClean="0"/>
              <a:t>Bézier</a:t>
            </a:r>
            <a:r>
              <a:rPr sz="2400" spc="-5" dirty="0" err="1"/>
              <a:t>曲线、曲面的理论，而成</a:t>
            </a:r>
            <a:r>
              <a:rPr sz="2400" dirty="0" err="1"/>
              <a:t>为</a:t>
            </a:r>
            <a:r>
              <a:rPr sz="2400" spc="-5" dirty="0" err="1"/>
              <a:t>CAGD</a:t>
            </a:r>
            <a:r>
              <a:rPr sz="2400" spc="-5" dirty="0" err="1" smtClean="0"/>
              <a:t>的先驱</a:t>
            </a:r>
            <a:r>
              <a:rPr lang="zh-CN" altLang="en-US" sz="2400" spc="-5" dirty="0" smtClean="0"/>
              <a:t>。</a:t>
            </a:r>
            <a:endParaRPr sz="2400" dirty="0"/>
          </a:p>
        </p:txBody>
      </p:sp>
      <p:sp>
        <p:nvSpPr>
          <p:cNvPr id="3" name="object 3"/>
          <p:cNvSpPr txBox="1"/>
          <p:nvPr/>
        </p:nvSpPr>
        <p:spPr>
          <a:xfrm>
            <a:off x="691692" y="1649603"/>
            <a:ext cx="7920000" cy="756920"/>
          </a:xfrm>
          <a:prstGeom prst="rect">
            <a:avLst/>
          </a:prstGeom>
        </p:spPr>
        <p:txBody>
          <a:bodyPr vert="horz" wrap="square" lIns="0" tIns="12700" rIns="0" bIns="0" rtlCol="0">
            <a:spAutoFit/>
          </a:bodyPr>
          <a:lstStyle/>
          <a:p>
            <a:pPr marL="12700" marR="5080">
              <a:lnSpc>
                <a:spcPct val="100000"/>
              </a:lnSpc>
              <a:spcBef>
                <a:spcPts val="100"/>
              </a:spcBef>
              <a:tabLst>
                <a:tab pos="3821429" algn="l"/>
              </a:tabLst>
            </a:pPr>
            <a:r>
              <a:rPr sz="2400" dirty="0">
                <a:latin typeface="SimSun"/>
                <a:cs typeface="SimSun"/>
              </a:rPr>
              <a:t>196</a:t>
            </a:r>
            <a:r>
              <a:rPr sz="2400" spc="-5" dirty="0">
                <a:latin typeface="SimSun"/>
                <a:cs typeface="SimSun"/>
              </a:rPr>
              <a:t>4</a:t>
            </a:r>
            <a:r>
              <a:rPr sz="2400" dirty="0">
                <a:latin typeface="SimSun"/>
                <a:cs typeface="SimSun"/>
              </a:rPr>
              <a:t>年MIT的教授Steven</a:t>
            </a:r>
            <a:r>
              <a:rPr sz="2400" spc="-15" dirty="0">
                <a:latin typeface="SimSun"/>
                <a:cs typeface="SimSun"/>
              </a:rPr>
              <a:t> </a:t>
            </a:r>
            <a:r>
              <a:rPr sz="2400" dirty="0">
                <a:latin typeface="SimSun"/>
                <a:cs typeface="SimSun"/>
              </a:rPr>
              <a:t>A.	</a:t>
            </a:r>
            <a:r>
              <a:rPr sz="2400" dirty="0" err="1">
                <a:latin typeface="SimSun"/>
                <a:cs typeface="SimSun"/>
              </a:rPr>
              <a:t>Coons</a:t>
            </a:r>
            <a:r>
              <a:rPr sz="2400" dirty="0" err="1" smtClean="0">
                <a:latin typeface="SimSun"/>
                <a:cs typeface="SimSun"/>
              </a:rPr>
              <a:t>提出了超限插值的新思想，</a:t>
            </a:r>
            <a:r>
              <a:rPr sz="2400" dirty="0" err="1" smtClean="0">
                <a:latin typeface="SimSun"/>
                <a:cs typeface="SimSun"/>
              </a:rPr>
              <a:t>通过插值四条任意的边界曲线来构造曲面</a:t>
            </a:r>
            <a:r>
              <a:rPr lang="zh-CN" altLang="en-US" sz="2400" dirty="0" smtClean="0">
                <a:latin typeface="SimSun"/>
                <a:cs typeface="SimSun"/>
              </a:rPr>
              <a:t>。</a:t>
            </a:r>
            <a:endParaRPr sz="2400" dirty="0">
              <a:latin typeface="SimSun"/>
              <a:cs typeface="SimSun"/>
            </a:endParaRPr>
          </a:p>
        </p:txBody>
      </p:sp>
      <p:sp>
        <p:nvSpPr>
          <p:cNvPr id="4" name="矩形 3"/>
          <p:cNvSpPr/>
          <p:nvPr/>
        </p:nvSpPr>
        <p:spPr>
          <a:xfrm>
            <a:off x="691692" y="2716403"/>
            <a:ext cx="7920000" cy="1938992"/>
          </a:xfrm>
          <a:prstGeom prst="rect">
            <a:avLst/>
          </a:prstGeom>
        </p:spPr>
        <p:txBody>
          <a:bodyPr wrap="square">
            <a:spAutoFit/>
          </a:bodyPr>
          <a:lstStyle/>
          <a:p>
            <a:r>
              <a:rPr lang="en-US" sz="2400" dirty="0">
                <a:latin typeface="SimSun"/>
                <a:cs typeface="SimSun"/>
              </a:rPr>
              <a:t>Coons</a:t>
            </a:r>
            <a:r>
              <a:rPr lang="zh-CN" altLang="en-US" sz="2400" dirty="0">
                <a:latin typeface="SimSun"/>
                <a:cs typeface="SimSun"/>
              </a:rPr>
              <a:t>方法和</a:t>
            </a:r>
            <a:r>
              <a:rPr lang="en-US" sz="2400" dirty="0" err="1">
                <a:latin typeface="SimSun"/>
                <a:cs typeface="SimSun"/>
              </a:rPr>
              <a:t>Bézier</a:t>
            </a:r>
            <a:r>
              <a:rPr lang="zh-CN" altLang="en-US" sz="2400" dirty="0">
                <a:latin typeface="SimSun"/>
                <a:cs typeface="SimSun"/>
              </a:rPr>
              <a:t>方法是</a:t>
            </a:r>
            <a:r>
              <a:rPr lang="en-US" sz="2400" dirty="0">
                <a:latin typeface="SimSun"/>
                <a:cs typeface="SimSun"/>
              </a:rPr>
              <a:t>CAGD</a:t>
            </a:r>
            <a:r>
              <a:rPr lang="zh-CN" altLang="en-US" sz="2400" dirty="0">
                <a:latin typeface="SimSun"/>
                <a:cs typeface="SimSun"/>
              </a:rPr>
              <a:t>最早的开创性工作</a:t>
            </a:r>
            <a:r>
              <a:rPr lang="zh-CN" altLang="en-US" sz="2400" dirty="0" smtClean="0">
                <a:latin typeface="SimSun"/>
                <a:cs typeface="SimSun"/>
              </a:rPr>
              <a:t>。</a:t>
            </a:r>
            <a:r>
              <a:rPr lang="en-US" altLang="zh-CN" sz="2400" dirty="0" smtClean="0">
                <a:latin typeface="SimSun"/>
                <a:cs typeface="SimSun"/>
              </a:rPr>
              <a:t/>
            </a:r>
            <a:br>
              <a:rPr lang="en-US" altLang="zh-CN" sz="2400" dirty="0" smtClean="0">
                <a:latin typeface="SimSun"/>
                <a:cs typeface="SimSun"/>
              </a:rPr>
            </a:br>
            <a:r>
              <a:rPr lang="zh-CN" altLang="en-US" sz="2400" dirty="0" smtClean="0">
                <a:latin typeface="SimSun"/>
                <a:cs typeface="SimSun"/>
              </a:rPr>
              <a:t>值得一提</a:t>
            </a:r>
            <a:r>
              <a:rPr lang="zh-CN" altLang="en-US" sz="2400" dirty="0">
                <a:latin typeface="SimSun"/>
                <a:cs typeface="SimSun"/>
              </a:rPr>
              <a:t>的是，</a:t>
            </a:r>
            <a:r>
              <a:rPr lang="zh-CN" altLang="en-US" sz="2400" dirty="0" smtClean="0">
                <a:latin typeface="SimSun"/>
                <a:cs typeface="SimSun"/>
              </a:rPr>
              <a:t>计算机图形学</a:t>
            </a:r>
            <a:r>
              <a:rPr lang="zh-CN" altLang="en-US" sz="2400" dirty="0">
                <a:latin typeface="SimSun"/>
                <a:cs typeface="SimSun"/>
              </a:rPr>
              <a:t>的最高奖是</a:t>
            </a:r>
            <a:r>
              <a:rPr lang="zh-CN" altLang="en-US" sz="2400" dirty="0" smtClean="0">
                <a:latin typeface="SimSun"/>
                <a:cs typeface="SimSun"/>
              </a:rPr>
              <a:t>以</a:t>
            </a:r>
            <a:r>
              <a:rPr lang="en-US" sz="2400" dirty="0" smtClean="0">
                <a:latin typeface="SimSun"/>
                <a:cs typeface="SimSun"/>
              </a:rPr>
              <a:t>Coons</a:t>
            </a:r>
            <a:r>
              <a:rPr lang="zh-CN" altLang="en-US" sz="2400" dirty="0">
                <a:latin typeface="SimSun"/>
                <a:cs typeface="SimSun"/>
              </a:rPr>
              <a:t>的名字命名的，而获得第一届（</a:t>
            </a:r>
            <a:r>
              <a:rPr lang="en-US" altLang="zh-CN" sz="2400" dirty="0">
                <a:latin typeface="SimSun"/>
                <a:cs typeface="SimSun"/>
              </a:rPr>
              <a:t>1983</a:t>
            </a:r>
            <a:r>
              <a:rPr lang="zh-CN" altLang="en-US" sz="2400" dirty="0">
                <a:latin typeface="SimSun"/>
                <a:cs typeface="SimSun"/>
              </a:rPr>
              <a:t>）和第二届</a:t>
            </a:r>
            <a:r>
              <a:rPr lang="en-US" altLang="zh-CN" sz="2400" dirty="0">
                <a:latin typeface="SimSun"/>
                <a:cs typeface="SimSun"/>
              </a:rPr>
              <a:t>(</a:t>
            </a:r>
            <a:r>
              <a:rPr lang="en-US" altLang="zh-CN" sz="2400" dirty="0" smtClean="0">
                <a:latin typeface="SimSun"/>
                <a:cs typeface="SimSun"/>
              </a:rPr>
              <a:t>1985)</a:t>
            </a:r>
            <a:r>
              <a:rPr lang="en-US" sz="2400" dirty="0" smtClean="0">
                <a:latin typeface="SimSun"/>
                <a:cs typeface="SimSun"/>
              </a:rPr>
              <a:t>Steven </a:t>
            </a:r>
            <a:r>
              <a:rPr lang="en-US" sz="2400" dirty="0" err="1" smtClean="0">
                <a:latin typeface="SimSun"/>
                <a:cs typeface="SimSun"/>
              </a:rPr>
              <a:t>A.Coons</a:t>
            </a:r>
            <a:r>
              <a:rPr lang="zh-CN" altLang="en-US" sz="2400" dirty="0" smtClean="0">
                <a:latin typeface="SimSun"/>
                <a:cs typeface="SimSun"/>
              </a:rPr>
              <a:t>奖</a:t>
            </a:r>
            <a:r>
              <a:rPr lang="zh-CN" altLang="en-US" sz="2400" dirty="0">
                <a:latin typeface="SimSun"/>
                <a:cs typeface="SimSun"/>
              </a:rPr>
              <a:t>的，恰好是</a:t>
            </a:r>
            <a:r>
              <a:rPr lang="en-US" sz="2400" dirty="0">
                <a:latin typeface="SimSun"/>
                <a:cs typeface="SimSun"/>
              </a:rPr>
              <a:t>Ivan </a:t>
            </a:r>
            <a:r>
              <a:rPr lang="en-US" sz="2400" dirty="0" err="1">
                <a:latin typeface="SimSun"/>
                <a:cs typeface="SimSun"/>
              </a:rPr>
              <a:t>E.Sutherland</a:t>
            </a:r>
            <a:r>
              <a:rPr lang="zh-CN" altLang="en-US" sz="2400" dirty="0">
                <a:latin typeface="SimSun"/>
                <a:cs typeface="SimSun"/>
              </a:rPr>
              <a:t>和</a:t>
            </a:r>
            <a:r>
              <a:rPr lang="en-US" sz="2400" dirty="0" smtClean="0">
                <a:latin typeface="SimSun"/>
                <a:cs typeface="SimSun"/>
              </a:rPr>
              <a:t>Pierre </a:t>
            </a:r>
            <a:r>
              <a:rPr lang="en-US" sz="2400" dirty="0" err="1" smtClean="0">
                <a:latin typeface="SimSun"/>
                <a:cs typeface="SimSun"/>
              </a:rPr>
              <a:t>Bézier</a:t>
            </a:r>
            <a:r>
              <a:rPr lang="en-US" sz="2400" dirty="0">
                <a:latin typeface="SimSun"/>
                <a:cs typeface="SimSun"/>
              </a:rPr>
              <a:t>，</a:t>
            </a:r>
            <a:r>
              <a:rPr lang="zh-CN" altLang="en-US" sz="2400" dirty="0">
                <a:latin typeface="SimSun"/>
                <a:cs typeface="SimSun"/>
              </a:rPr>
              <a:t>这也算是</a:t>
            </a:r>
            <a:r>
              <a:rPr lang="zh-CN" altLang="en-US" sz="2400" dirty="0" smtClean="0">
                <a:latin typeface="SimSun"/>
                <a:cs typeface="SimSun"/>
              </a:rPr>
              <a:t>计算机图形学</a:t>
            </a:r>
            <a:r>
              <a:rPr lang="zh-CN" altLang="en-US" sz="2400" dirty="0">
                <a:latin typeface="SimSun"/>
                <a:cs typeface="SimSun"/>
              </a:rPr>
              <a:t>的一段佳话。</a:t>
            </a:r>
            <a:endParaRPr lang="en-US"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2742" y="295402"/>
            <a:ext cx="8006080" cy="3059812"/>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333CC"/>
                </a:solidFill>
                <a:latin typeface="SimSun"/>
                <a:cs typeface="SimSun"/>
              </a:rPr>
              <a:t>七十年代</a:t>
            </a:r>
            <a:r>
              <a:rPr sz="2400" dirty="0">
                <a:solidFill>
                  <a:srgbClr val="3333CC"/>
                </a:solidFill>
                <a:latin typeface="SimSun"/>
                <a:cs typeface="SimSun"/>
              </a:rPr>
              <a:t>：</a:t>
            </a:r>
            <a:endParaRPr sz="2400" dirty="0">
              <a:latin typeface="SimSun"/>
              <a:cs typeface="SimSun"/>
            </a:endParaRPr>
          </a:p>
          <a:p>
            <a:pPr>
              <a:lnSpc>
                <a:spcPct val="100000"/>
              </a:lnSpc>
              <a:spcBef>
                <a:spcPts val="30"/>
              </a:spcBef>
            </a:pPr>
            <a:endParaRPr sz="3000" dirty="0">
              <a:latin typeface="Times New Roman"/>
              <a:cs typeface="Times New Roman"/>
            </a:endParaRPr>
          </a:p>
          <a:p>
            <a:pPr marL="372745">
              <a:lnSpc>
                <a:spcPct val="100000"/>
              </a:lnSpc>
            </a:pPr>
            <a:r>
              <a:rPr sz="2400" spc="-5" dirty="0" err="1">
                <a:latin typeface="SimSun"/>
                <a:cs typeface="SimSun"/>
              </a:rPr>
              <a:t>光栅显示器出现了。</a:t>
            </a:r>
            <a:r>
              <a:rPr sz="2400" spc="-5" dirty="0" err="1" smtClean="0">
                <a:latin typeface="SimSun"/>
                <a:cs typeface="SimSun"/>
              </a:rPr>
              <a:t>光栅显示器屏幕是由像素组成的</a:t>
            </a:r>
            <a:r>
              <a:rPr lang="zh-CN" altLang="en-US" sz="2400" spc="-5" dirty="0" smtClean="0">
                <a:latin typeface="SimSun"/>
                <a:cs typeface="SimSun"/>
              </a:rPr>
              <a:t>。</a:t>
            </a:r>
            <a:endParaRPr sz="2400" dirty="0">
              <a:latin typeface="SimSun"/>
              <a:cs typeface="SimSun"/>
            </a:endParaRPr>
          </a:p>
          <a:p>
            <a:pPr>
              <a:lnSpc>
                <a:spcPct val="100000"/>
              </a:lnSpc>
              <a:spcBef>
                <a:spcPts val="35"/>
              </a:spcBef>
            </a:pPr>
            <a:endParaRPr sz="2400" dirty="0">
              <a:latin typeface="Times New Roman"/>
              <a:cs typeface="Times New Roman"/>
            </a:endParaRPr>
          </a:p>
          <a:p>
            <a:pPr marL="372745" marR="5080" algn="just">
              <a:lnSpc>
                <a:spcPct val="100000"/>
              </a:lnSpc>
            </a:pPr>
            <a:r>
              <a:rPr sz="2400" dirty="0" err="1">
                <a:latin typeface="SimSun"/>
                <a:cs typeface="SimSun"/>
              </a:rPr>
              <a:t>在这样一个基本的前提下，</a:t>
            </a:r>
            <a:r>
              <a:rPr sz="2400" dirty="0" err="1" smtClean="0">
                <a:latin typeface="SimSun"/>
                <a:cs typeface="SimSun"/>
              </a:rPr>
              <a:t>必须发展大量配套的图形算法来帮助在光栅显示器上显示</a:t>
            </a:r>
            <a:r>
              <a:rPr sz="2400" dirty="0" err="1">
                <a:latin typeface="SimSun"/>
                <a:cs typeface="SimSun"/>
              </a:rPr>
              <a:t>、处理图形。在这个期间</a:t>
            </a:r>
            <a:r>
              <a:rPr sz="2400" dirty="0">
                <a:latin typeface="SimSun"/>
                <a:cs typeface="SimSun"/>
              </a:rPr>
              <a:t>， </a:t>
            </a:r>
            <a:r>
              <a:rPr sz="2400" spc="-5" dirty="0" err="1" smtClean="0">
                <a:latin typeface="SimSun"/>
                <a:cs typeface="SimSun"/>
              </a:rPr>
              <a:t>大量的算法诞生了</a:t>
            </a:r>
            <a:r>
              <a:rPr lang="zh-CN" altLang="en-US" sz="2400" spc="-5" dirty="0" smtClean="0">
                <a:latin typeface="SimSun"/>
                <a:cs typeface="SimSun"/>
              </a:rPr>
              <a:t>，</a:t>
            </a:r>
            <a:r>
              <a:rPr sz="2400" spc="-5" dirty="0" err="1" smtClean="0">
                <a:latin typeface="SimSun"/>
                <a:cs typeface="SimSun"/>
              </a:rPr>
              <a:t>如区域填充</a:t>
            </a:r>
            <a:r>
              <a:rPr sz="2400" spc="-5" dirty="0" err="1">
                <a:latin typeface="SimSun"/>
                <a:cs typeface="SimSun"/>
              </a:rPr>
              <a:t>、裁剪、</a:t>
            </a:r>
            <a:r>
              <a:rPr sz="2400" spc="-5" dirty="0" err="1" smtClean="0">
                <a:latin typeface="SimSun"/>
                <a:cs typeface="SimSun"/>
              </a:rPr>
              <a:t>消隐等基</a:t>
            </a:r>
            <a:r>
              <a:rPr sz="2400" dirty="0" err="1" smtClean="0">
                <a:latin typeface="SimSun"/>
                <a:cs typeface="SimSun"/>
              </a:rPr>
              <a:t>本图形概念</a:t>
            </a:r>
            <a:r>
              <a:rPr sz="2400" dirty="0" err="1">
                <a:latin typeface="SimSun"/>
                <a:cs typeface="SimSun"/>
              </a:rPr>
              <a:t>、</a:t>
            </a:r>
            <a:r>
              <a:rPr sz="2400" dirty="0" err="1" smtClean="0">
                <a:latin typeface="SimSun"/>
                <a:cs typeface="SimSun"/>
              </a:rPr>
              <a:t>及其相应算法</a:t>
            </a:r>
            <a:r>
              <a:rPr lang="zh-CN" altLang="en-US" sz="2400" dirty="0" smtClean="0">
                <a:latin typeface="SimSun"/>
                <a:cs typeface="SimSun"/>
              </a:rPr>
              <a:t>。</a:t>
            </a:r>
            <a:endParaRPr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7217" y="292989"/>
            <a:ext cx="7950834" cy="4298613"/>
          </a:xfrm>
          <a:prstGeom prst="rect">
            <a:avLst/>
          </a:prstGeom>
        </p:spPr>
        <p:txBody>
          <a:bodyPr vert="horz" wrap="square" lIns="0" tIns="12700" rIns="0" bIns="0" rtlCol="0">
            <a:spAutoFit/>
          </a:bodyPr>
          <a:lstStyle/>
          <a:p>
            <a:pPr marL="12700" marR="5080" algn="just">
              <a:lnSpc>
                <a:spcPct val="100000"/>
              </a:lnSpc>
              <a:spcBef>
                <a:spcPts val="100"/>
              </a:spcBef>
            </a:pPr>
            <a:r>
              <a:rPr sz="2400" dirty="0">
                <a:solidFill>
                  <a:srgbClr val="FF3300"/>
                </a:solidFill>
                <a:latin typeface="SimSun"/>
                <a:cs typeface="SimSun"/>
              </a:rPr>
              <a:t>图形软件标准化</a:t>
            </a:r>
            <a:r>
              <a:rPr sz="2400" dirty="0">
                <a:latin typeface="SimSun"/>
                <a:cs typeface="SimSun"/>
              </a:rPr>
              <a:t>：大量图形系统出现以后，计算机本身也有 配置问题。不同厂商生产的显卡要兼容，这就提出了图形标 准化问题。</a:t>
            </a:r>
          </a:p>
          <a:p>
            <a:pPr>
              <a:lnSpc>
                <a:spcPct val="100000"/>
              </a:lnSpc>
              <a:spcBef>
                <a:spcPts val="20"/>
              </a:spcBef>
            </a:pPr>
            <a:endParaRPr sz="2950" dirty="0">
              <a:latin typeface="Times New Roman"/>
              <a:cs typeface="Times New Roman"/>
            </a:endParaRPr>
          </a:p>
          <a:p>
            <a:pPr marL="12700" marR="5080">
              <a:lnSpc>
                <a:spcPct val="100000"/>
              </a:lnSpc>
            </a:pPr>
            <a:r>
              <a:rPr sz="2400" dirty="0">
                <a:latin typeface="SimSun"/>
                <a:cs typeface="SimSun"/>
              </a:rPr>
              <a:t>70年代对图形学来说是个非常了不起的年代，大量的概念</a:t>
            </a:r>
            <a:r>
              <a:rPr sz="2400" dirty="0" smtClean="0">
                <a:latin typeface="SimSun"/>
                <a:cs typeface="SimSun"/>
              </a:rPr>
              <a:t>、算法出现了</a:t>
            </a:r>
            <a:r>
              <a:rPr sz="2400" dirty="0">
                <a:latin typeface="SimSun"/>
                <a:cs typeface="SimSun"/>
              </a:rPr>
              <a:t>，</a:t>
            </a:r>
            <a:r>
              <a:rPr sz="2400" dirty="0" smtClean="0">
                <a:latin typeface="SimSun"/>
                <a:cs typeface="SimSun"/>
              </a:rPr>
              <a:t>真实感图形和</a:t>
            </a:r>
            <a:r>
              <a:rPr sz="2400" spc="-5" dirty="0" smtClean="0">
                <a:latin typeface="SimSun"/>
                <a:cs typeface="SimSun"/>
              </a:rPr>
              <a:t>几何造型技术这个时候也开始出现了</a:t>
            </a:r>
            <a:r>
              <a:rPr sz="2400" spc="-5" dirty="0">
                <a:latin typeface="SimSun"/>
                <a:cs typeface="SimSun"/>
              </a:rPr>
              <a:t>。</a:t>
            </a:r>
            <a:endParaRPr sz="2400" dirty="0">
              <a:latin typeface="SimSun"/>
              <a:cs typeface="SimSun"/>
            </a:endParaRPr>
          </a:p>
          <a:p>
            <a:pPr>
              <a:lnSpc>
                <a:spcPct val="100000"/>
              </a:lnSpc>
              <a:spcBef>
                <a:spcPts val="30"/>
              </a:spcBef>
            </a:pPr>
            <a:endParaRPr sz="3300" dirty="0">
              <a:latin typeface="Times New Roman"/>
              <a:cs typeface="Times New Roman"/>
            </a:endParaRPr>
          </a:p>
          <a:p>
            <a:pPr marL="83820">
              <a:lnSpc>
                <a:spcPct val="100000"/>
              </a:lnSpc>
              <a:spcBef>
                <a:spcPts val="5"/>
              </a:spcBef>
            </a:pPr>
            <a:r>
              <a:rPr sz="2400" dirty="0">
                <a:latin typeface="SimSun"/>
                <a:cs typeface="SimSun"/>
              </a:rPr>
              <a:t>1975年，Phong提出了著名的简单光照模</a:t>
            </a:r>
            <a:r>
              <a:rPr sz="2400" spc="5" dirty="0">
                <a:latin typeface="SimSun"/>
                <a:cs typeface="SimSun"/>
              </a:rPr>
              <a:t>型</a:t>
            </a:r>
            <a:r>
              <a:rPr sz="2400" dirty="0">
                <a:latin typeface="SimSun"/>
                <a:cs typeface="SimSun"/>
              </a:rPr>
              <a:t>-</a:t>
            </a:r>
            <a:r>
              <a:rPr sz="2400" spc="-35" dirty="0">
                <a:latin typeface="SimSun"/>
                <a:cs typeface="SimSun"/>
              </a:rPr>
              <a:t> </a:t>
            </a:r>
            <a:r>
              <a:rPr sz="2400" dirty="0" err="1">
                <a:latin typeface="SimSun"/>
                <a:cs typeface="SimSun"/>
              </a:rPr>
              <a:t>Phong</a:t>
            </a:r>
            <a:r>
              <a:rPr sz="2400" dirty="0" err="1" smtClean="0">
                <a:latin typeface="SimSun"/>
                <a:cs typeface="SimSun"/>
              </a:rPr>
              <a:t>模型（</a:t>
            </a:r>
            <a:r>
              <a:rPr sz="2400" dirty="0" err="1">
                <a:latin typeface="SimSun"/>
                <a:cs typeface="SimSun"/>
              </a:rPr>
              <a:t>标志着真实感图形的出现和实用化，到现在为止</a:t>
            </a:r>
            <a:r>
              <a:rPr sz="2400" dirty="0" err="1" smtClean="0">
                <a:latin typeface="SimSun"/>
                <a:cs typeface="SimSun"/>
              </a:rPr>
              <a:t>，Phong</a:t>
            </a:r>
            <a:r>
              <a:rPr sz="2400" dirty="0" err="1">
                <a:latin typeface="SimSun"/>
                <a:cs typeface="SimSun"/>
              </a:rPr>
              <a:t>模型还被大量的采用</a:t>
            </a:r>
            <a:r>
              <a:rPr sz="2400" dirty="0">
                <a:latin typeface="SimSun"/>
                <a:cs typeface="SimSun"/>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590" y="223773"/>
            <a:ext cx="5537809" cy="3752309"/>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333CC"/>
                </a:solidFill>
                <a:latin typeface="SimSun"/>
                <a:cs typeface="SimSun"/>
              </a:rPr>
              <a:t>八十年代</a:t>
            </a:r>
            <a:r>
              <a:rPr sz="2400" dirty="0">
                <a:solidFill>
                  <a:srgbClr val="3333CC"/>
                </a:solidFill>
                <a:latin typeface="SimSun"/>
                <a:cs typeface="SimSun"/>
              </a:rPr>
              <a:t>：</a:t>
            </a:r>
            <a:endParaRPr sz="2400" dirty="0">
              <a:latin typeface="SimSun"/>
              <a:cs typeface="SimSun"/>
            </a:endParaRPr>
          </a:p>
          <a:p>
            <a:pPr>
              <a:lnSpc>
                <a:spcPct val="100000"/>
              </a:lnSpc>
              <a:spcBef>
                <a:spcPts val="40"/>
              </a:spcBef>
            </a:pPr>
            <a:endParaRPr sz="2000" dirty="0">
              <a:latin typeface="Times New Roman"/>
              <a:cs typeface="Times New Roman"/>
            </a:endParaRPr>
          </a:p>
          <a:p>
            <a:pPr marL="301625" marR="156845" algn="just">
              <a:lnSpc>
                <a:spcPct val="100000"/>
              </a:lnSpc>
            </a:pPr>
            <a:r>
              <a:rPr sz="2400" dirty="0">
                <a:latin typeface="SimSun"/>
                <a:cs typeface="SimSun"/>
              </a:rPr>
              <a:t>Phong模型只能刻画物体表面的明暗，</a:t>
            </a:r>
            <a:r>
              <a:rPr sz="2400" dirty="0" smtClean="0">
                <a:latin typeface="SimSun"/>
                <a:cs typeface="SimSun"/>
              </a:rPr>
              <a:t>但不能模拟透明效果</a:t>
            </a:r>
            <a:r>
              <a:rPr sz="2400" dirty="0">
                <a:latin typeface="SimSun"/>
                <a:cs typeface="SimSun"/>
              </a:rPr>
              <a:t>，比如玻璃杯、窗户做不出来。</a:t>
            </a:r>
          </a:p>
          <a:p>
            <a:pPr algn="just">
              <a:lnSpc>
                <a:spcPct val="100000"/>
              </a:lnSpc>
              <a:spcBef>
                <a:spcPts val="40"/>
              </a:spcBef>
            </a:pPr>
            <a:endParaRPr sz="3100" dirty="0">
              <a:latin typeface="Times New Roman"/>
              <a:cs typeface="Times New Roman"/>
            </a:endParaRPr>
          </a:p>
          <a:p>
            <a:pPr marL="301625" marR="5080" algn="just">
              <a:lnSpc>
                <a:spcPct val="100000"/>
              </a:lnSpc>
            </a:pPr>
            <a:r>
              <a:rPr sz="2400" dirty="0">
                <a:latin typeface="SimSun"/>
                <a:cs typeface="SimSun"/>
              </a:rPr>
              <a:t>1980年Whitted提出了一个光透视模</a:t>
            </a:r>
            <a:r>
              <a:rPr sz="2400" spc="5" dirty="0">
                <a:latin typeface="SimSun"/>
                <a:cs typeface="SimSun"/>
              </a:rPr>
              <a:t>型</a:t>
            </a:r>
            <a:r>
              <a:rPr sz="2400" dirty="0">
                <a:latin typeface="SimSun"/>
                <a:cs typeface="SimSun"/>
              </a:rPr>
              <a:t>-Whitted模型</a:t>
            </a:r>
            <a:r>
              <a:rPr sz="2400" dirty="0" smtClean="0">
                <a:latin typeface="SimSun"/>
                <a:cs typeface="SimSun"/>
              </a:rPr>
              <a:t>。</a:t>
            </a:r>
            <a:r>
              <a:rPr sz="2400" spc="-5" dirty="0" smtClean="0">
                <a:latin typeface="SimSun"/>
                <a:cs typeface="SimSun"/>
              </a:rPr>
              <a:t>第一次提出了光线跟踪算法的范例</a:t>
            </a:r>
            <a:r>
              <a:rPr sz="2400" spc="-5" dirty="0">
                <a:latin typeface="SimSun"/>
                <a:cs typeface="SimSun"/>
              </a:rPr>
              <a:t>。</a:t>
            </a:r>
            <a:r>
              <a:rPr sz="2400" spc="-5" dirty="0" smtClean="0">
                <a:latin typeface="SimSun"/>
                <a:cs typeface="SimSun"/>
              </a:rPr>
              <a:t>光线跟踪是图形学</a:t>
            </a:r>
            <a:r>
              <a:rPr sz="2400" dirty="0" smtClean="0">
                <a:latin typeface="SimSun"/>
                <a:cs typeface="SimSun"/>
              </a:rPr>
              <a:t>当中最重要</a:t>
            </a:r>
            <a:r>
              <a:rPr sz="2400" dirty="0">
                <a:latin typeface="SimSun"/>
                <a:cs typeface="SimSun"/>
              </a:rPr>
              <a:t>、</a:t>
            </a:r>
            <a:r>
              <a:rPr sz="2400" dirty="0" smtClean="0">
                <a:latin typeface="SimSun"/>
                <a:cs typeface="SimSun"/>
              </a:rPr>
              <a:t>最著名的算法之一</a:t>
            </a:r>
            <a:r>
              <a:rPr lang="zh-CN" altLang="en-US" sz="2400" dirty="0" smtClean="0">
                <a:latin typeface="SimSun"/>
                <a:cs typeface="SimSun"/>
              </a:rPr>
              <a:t>。</a:t>
            </a:r>
            <a:endParaRPr sz="2400" dirty="0">
              <a:latin typeface="SimSun"/>
              <a:cs typeface="SimSun"/>
            </a:endParaRPr>
          </a:p>
        </p:txBody>
      </p:sp>
      <p:sp>
        <p:nvSpPr>
          <p:cNvPr id="3" name="object 2"/>
          <p:cNvSpPr/>
          <p:nvPr/>
        </p:nvSpPr>
        <p:spPr>
          <a:xfrm>
            <a:off x="5962934" y="974725"/>
            <a:ext cx="3090963" cy="2614027"/>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90" y="240537"/>
            <a:ext cx="4518660" cy="513715"/>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FF3300"/>
                </a:solidFill>
                <a:latin typeface="Microsoft JhengHei"/>
                <a:cs typeface="Microsoft JhengHei"/>
              </a:rPr>
              <a:t>一、什么是计算机图形学</a:t>
            </a:r>
            <a:endParaRPr sz="3200">
              <a:latin typeface="Microsoft JhengHei"/>
              <a:cs typeface="Microsoft JhengHei"/>
            </a:endParaRPr>
          </a:p>
        </p:txBody>
      </p:sp>
      <p:sp>
        <p:nvSpPr>
          <p:cNvPr id="5" name="object 2"/>
          <p:cNvSpPr txBox="1"/>
          <p:nvPr/>
        </p:nvSpPr>
        <p:spPr>
          <a:xfrm>
            <a:off x="604723" y="3144725"/>
            <a:ext cx="7977505" cy="1318310"/>
          </a:xfrm>
          <a:prstGeom prst="rect">
            <a:avLst/>
          </a:prstGeom>
        </p:spPr>
        <p:txBody>
          <a:bodyPr vert="horz" wrap="square" lIns="0" tIns="12700" rIns="0" bIns="0" rtlCol="0">
            <a:spAutoFit/>
          </a:bodyPr>
          <a:lstStyle/>
          <a:p>
            <a:pPr marL="12700" marR="5080" algn="just">
              <a:lnSpc>
                <a:spcPct val="100000"/>
              </a:lnSpc>
              <a:spcBef>
                <a:spcPts val="100"/>
              </a:spcBef>
              <a:tabLst>
                <a:tab pos="2920365" algn="l"/>
                <a:tab pos="4306570" algn="l"/>
                <a:tab pos="4763770" algn="l"/>
                <a:tab pos="5373370" algn="l"/>
                <a:tab pos="5982970" algn="l"/>
                <a:tab pos="6440170" algn="l"/>
                <a:tab pos="7659370" algn="l"/>
              </a:tabLst>
            </a:pPr>
            <a:r>
              <a:rPr sz="2800" dirty="0" err="1">
                <a:latin typeface="Times New Roman" panose="02020603050405020304" pitchFamily="18" charset="0"/>
                <a:cs typeface="Times New Roman" panose="02020603050405020304" pitchFamily="18" charset="0"/>
              </a:rPr>
              <a:t>IEEE定义</a:t>
            </a:r>
            <a:r>
              <a:rPr sz="2800" dirty="0" smtClean="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pPr marL="12700" marR="5080" algn="just">
              <a:lnSpc>
                <a:spcPct val="100000"/>
              </a:lnSpc>
              <a:spcBef>
                <a:spcPts val="100"/>
              </a:spcBef>
              <a:tabLst>
                <a:tab pos="2920365" algn="l"/>
                <a:tab pos="4306570" algn="l"/>
                <a:tab pos="4763770" algn="l"/>
                <a:tab pos="5373370" algn="l"/>
                <a:tab pos="5982970" algn="l"/>
                <a:tab pos="6440170" algn="l"/>
                <a:tab pos="7659370" algn="l"/>
              </a:tabLst>
            </a:pPr>
            <a:r>
              <a:rPr sz="2800" b="1" dirty="0" smtClean="0">
                <a:solidFill>
                  <a:srgbClr val="FF3300"/>
                </a:solidFill>
                <a:latin typeface="Times New Roman" panose="02020603050405020304" pitchFamily="18" charset="0"/>
                <a:cs typeface="Times New Roman" panose="02020603050405020304" pitchFamily="18" charset="0"/>
              </a:rPr>
              <a:t>Computer</a:t>
            </a:r>
            <a:r>
              <a:rPr lang="en-US" sz="2800" b="1" dirty="0" smtClean="0">
                <a:solidFill>
                  <a:srgbClr val="FF3300"/>
                </a:solidFill>
                <a:latin typeface="Times New Roman" panose="02020603050405020304" pitchFamily="18" charset="0"/>
                <a:cs typeface="Times New Roman" panose="02020603050405020304" pitchFamily="18" charset="0"/>
              </a:rPr>
              <a:t> </a:t>
            </a:r>
            <a:r>
              <a:rPr sz="2800" b="1" dirty="0" smtClean="0">
                <a:solidFill>
                  <a:srgbClr val="FF3300"/>
                </a:solidFill>
                <a:latin typeface="Times New Roman" panose="02020603050405020304" pitchFamily="18" charset="0"/>
                <a:cs typeface="Times New Roman" panose="02020603050405020304" pitchFamily="18" charset="0"/>
              </a:rPr>
              <a:t>graphics</a:t>
            </a:r>
            <a:r>
              <a:rPr lang="en-US" sz="2800" b="1" dirty="0" smtClean="0">
                <a:solidFill>
                  <a:srgbClr val="FF3300"/>
                </a:solidFill>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is</a:t>
            </a:r>
            <a:r>
              <a:rPr lang="en-US" sz="2800" dirty="0" smtClean="0">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the</a:t>
            </a:r>
            <a:r>
              <a:rPr lang="en-US" sz="2800" dirty="0" smtClean="0">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art</a:t>
            </a:r>
            <a:r>
              <a:rPr lang="en-US" sz="2800" dirty="0" smtClean="0">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or</a:t>
            </a:r>
            <a:r>
              <a:rPr lang="en-US" sz="2800" dirty="0" smtClean="0">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science</a:t>
            </a:r>
            <a:r>
              <a:rPr lang="en-US" sz="2800" dirty="0" smtClean="0">
                <a:latin typeface="Times New Roman" panose="02020603050405020304" pitchFamily="18" charset="0"/>
                <a:cs typeface="Times New Roman" panose="02020603050405020304" pitchFamily="18" charset="0"/>
              </a:rPr>
              <a:t> </a:t>
            </a:r>
            <a:r>
              <a:rPr sz="2800" dirty="0" smtClean="0">
                <a:latin typeface="Times New Roman" panose="02020603050405020304" pitchFamily="18" charset="0"/>
                <a:cs typeface="Times New Roman" panose="02020603050405020304" pitchFamily="18" charset="0"/>
              </a:rPr>
              <a:t>of</a:t>
            </a:r>
            <a:r>
              <a:rPr lang="en-US" sz="2800" dirty="0" smtClean="0">
                <a:latin typeface="Times New Roman" panose="02020603050405020304" pitchFamily="18" charset="0"/>
                <a:cs typeface="Times New Roman" panose="02020603050405020304" pitchFamily="18" charset="0"/>
              </a:rPr>
              <a:t> </a:t>
            </a:r>
            <a:r>
              <a:rPr sz="2800" spc="-5" dirty="0" smtClean="0">
                <a:latin typeface="Times New Roman" panose="02020603050405020304" pitchFamily="18" charset="0"/>
                <a:cs typeface="Times New Roman" panose="02020603050405020304" pitchFamily="18" charset="0"/>
              </a:rPr>
              <a:t>producing </a:t>
            </a:r>
            <a:r>
              <a:rPr sz="2800" spc="-5" dirty="0">
                <a:latin typeface="Times New Roman" panose="02020603050405020304" pitchFamily="18" charset="0"/>
                <a:cs typeface="Times New Roman" panose="02020603050405020304" pitchFamily="18" charset="0"/>
              </a:rPr>
              <a:t>graphical images with the aid of</a:t>
            </a:r>
            <a:r>
              <a:rPr sz="2800" spc="-30" dirty="0">
                <a:latin typeface="Times New Roman" panose="02020603050405020304" pitchFamily="18" charset="0"/>
                <a:cs typeface="Times New Roman" panose="02020603050405020304" pitchFamily="18" charset="0"/>
              </a:rPr>
              <a:t> </a:t>
            </a:r>
            <a:r>
              <a:rPr sz="2800" spc="-5" dirty="0" smtClean="0">
                <a:latin typeface="Times New Roman" panose="02020603050405020304" pitchFamily="18" charset="0"/>
                <a:cs typeface="Times New Roman" panose="02020603050405020304" pitchFamily="18" charset="0"/>
              </a:rPr>
              <a:t>computer</a:t>
            </a:r>
            <a:r>
              <a:rPr lang="en-US" sz="2800" spc="-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6" name="object 3"/>
          <p:cNvSpPr txBox="1">
            <a:spLocks/>
          </p:cNvSpPr>
          <p:nvPr/>
        </p:nvSpPr>
        <p:spPr>
          <a:xfrm>
            <a:off x="533400" y="1203325"/>
            <a:ext cx="7950200" cy="1305486"/>
          </a:xfrm>
          <a:prstGeom prst="rect">
            <a:avLst/>
          </a:prstGeom>
        </p:spPr>
        <p:txBody>
          <a:bodyPr vert="horz" wrap="square" lIns="0" tIns="12700" rIns="0" bIns="0" rtlCol="0">
            <a:spAutoFit/>
          </a:bodyPr>
          <a:lstStyle>
            <a:lvl1pPr>
              <a:defRPr sz="2800" b="0" i="0">
                <a:solidFill>
                  <a:schemeClr val="tx1"/>
                </a:solidFill>
                <a:latin typeface="SimSun"/>
                <a:ea typeface="+mj-ea"/>
                <a:cs typeface="SimSun"/>
              </a:defRPr>
            </a:lvl1pPr>
          </a:lstStyle>
          <a:p>
            <a:pPr marL="12700" marR="5080">
              <a:spcBef>
                <a:spcPts val="100"/>
              </a:spcBef>
            </a:pPr>
            <a:r>
              <a:rPr lang="zh-CN" altLang="en-US" b="1" kern="0" dirty="0" smtClean="0">
                <a:solidFill>
                  <a:srgbClr val="FF0000"/>
                </a:solidFill>
              </a:rPr>
              <a:t>计算机图形学</a:t>
            </a:r>
            <a:r>
              <a:rPr lang="zh-CN" altLang="en-US" kern="0" dirty="0" smtClean="0"/>
              <a:t>就是研究如何在计算机中表示图形、以及利用</a:t>
            </a:r>
            <a:r>
              <a:rPr lang="zh-CN" altLang="en-US" kern="0" spc="-5" dirty="0" smtClean="0"/>
              <a:t>计算机进行图形的计算、处理和显示的相关原理与算法。</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4064" y="310641"/>
            <a:ext cx="8060336" cy="3003386"/>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SimSun"/>
                <a:cs typeface="SimSun"/>
              </a:rPr>
              <a:t>1984年，美</a:t>
            </a:r>
            <a:r>
              <a:rPr sz="2400" spc="-5" dirty="0">
                <a:latin typeface="SimSun"/>
                <a:cs typeface="SimSun"/>
              </a:rPr>
              <a:t>国</a:t>
            </a:r>
            <a:r>
              <a:rPr sz="2400" dirty="0">
                <a:latin typeface="SimSun"/>
                <a:cs typeface="SimSun"/>
              </a:rPr>
              <a:t>Cornell大学的Greenberg</a:t>
            </a:r>
            <a:r>
              <a:rPr sz="2400" dirty="0" smtClean="0">
                <a:latin typeface="SimSun"/>
                <a:cs typeface="SimSun"/>
              </a:rPr>
              <a:t>和日本广岛大学的Nishita分别将热辐射工程中的辐射度方法引入到计算机</a:t>
            </a:r>
            <a:r>
              <a:rPr sz="2400" spc="-5" dirty="0" smtClean="0">
                <a:latin typeface="SimSun"/>
                <a:cs typeface="SimSun"/>
              </a:rPr>
              <a:t>图形学中</a:t>
            </a:r>
            <a:r>
              <a:rPr sz="2400" spc="-5" dirty="0">
                <a:latin typeface="SimSun"/>
                <a:cs typeface="SimSun"/>
              </a:rPr>
              <a:t>，</a:t>
            </a:r>
            <a:r>
              <a:rPr sz="2400" spc="-5" dirty="0" smtClean="0">
                <a:latin typeface="SimSun"/>
                <a:cs typeface="SimSun"/>
              </a:rPr>
              <a:t>实现了另一种三维真实感图形绘制技术</a:t>
            </a:r>
            <a:r>
              <a:rPr lang="zh-CN" altLang="en-US" sz="2400" spc="-5" dirty="0" smtClean="0">
                <a:latin typeface="SimSun"/>
                <a:cs typeface="SimSun"/>
              </a:rPr>
              <a:t>。</a:t>
            </a:r>
            <a:endParaRPr sz="2400" dirty="0">
              <a:latin typeface="SimSun"/>
              <a:cs typeface="SimSun"/>
            </a:endParaRPr>
          </a:p>
          <a:p>
            <a:pPr>
              <a:lnSpc>
                <a:spcPct val="100000"/>
              </a:lnSpc>
              <a:spcBef>
                <a:spcPts val="55"/>
              </a:spcBef>
            </a:pPr>
            <a:endParaRPr sz="2550" dirty="0">
              <a:latin typeface="Times New Roman"/>
              <a:cs typeface="Times New Roman"/>
            </a:endParaRPr>
          </a:p>
          <a:p>
            <a:pPr marL="12700" marR="5080" algn="just">
              <a:lnSpc>
                <a:spcPct val="100000"/>
              </a:lnSpc>
            </a:pPr>
            <a:r>
              <a:rPr sz="2400" dirty="0" err="1" smtClean="0">
                <a:latin typeface="SimSun"/>
                <a:cs typeface="SimSun"/>
              </a:rPr>
              <a:t>和倾向于只在一个表面上模拟一次光的反射的直接光照算法</a:t>
            </a:r>
            <a:r>
              <a:rPr sz="2400" dirty="0">
                <a:latin typeface="SimSun"/>
                <a:cs typeface="SimSun"/>
              </a:rPr>
              <a:t>(例如光线跟</a:t>
            </a:r>
            <a:r>
              <a:rPr sz="2400" spc="5" dirty="0">
                <a:latin typeface="SimSun"/>
                <a:cs typeface="SimSun"/>
              </a:rPr>
              <a:t>踪</a:t>
            </a:r>
            <a:r>
              <a:rPr sz="2400" dirty="0">
                <a:latin typeface="SimSun"/>
                <a:cs typeface="SimSun"/>
              </a:rPr>
              <a:t>)</a:t>
            </a:r>
            <a:r>
              <a:rPr sz="2400" dirty="0" err="1">
                <a:latin typeface="SimSun"/>
                <a:cs typeface="SimSun"/>
              </a:rPr>
              <a:t>不同，</a:t>
            </a:r>
            <a:r>
              <a:rPr sz="2400" dirty="0" err="1" smtClean="0">
                <a:latin typeface="SimSun"/>
                <a:cs typeface="SimSun"/>
              </a:rPr>
              <a:t>像辐射度算法这样的全局光照算</a:t>
            </a:r>
            <a:r>
              <a:rPr sz="2400" spc="-5" dirty="0" err="1" smtClean="0">
                <a:latin typeface="SimSun"/>
                <a:cs typeface="SimSun"/>
              </a:rPr>
              <a:t>法模拟光在一个场景里的多次反射</a:t>
            </a:r>
            <a:r>
              <a:rPr sz="2400" spc="-5" dirty="0" err="1">
                <a:latin typeface="SimSun"/>
                <a:cs typeface="SimSun"/>
              </a:rPr>
              <a:t>，</a:t>
            </a:r>
            <a:r>
              <a:rPr sz="2400" spc="-5" dirty="0" err="1" smtClean="0">
                <a:latin typeface="SimSun"/>
                <a:cs typeface="SimSun"/>
              </a:rPr>
              <a:t>通常会导致更柔和更</a:t>
            </a:r>
            <a:r>
              <a:rPr sz="2400" dirty="0" err="1" smtClean="0">
                <a:latin typeface="SimSun"/>
                <a:cs typeface="SimSun"/>
              </a:rPr>
              <a:t>自然的影子和反射</a:t>
            </a:r>
            <a:r>
              <a:rPr lang="zh-CN" altLang="en-US" sz="2400" dirty="0" smtClean="0">
                <a:latin typeface="SimSun"/>
                <a:cs typeface="SimSun"/>
              </a:rPr>
              <a:t>。</a:t>
            </a:r>
            <a:endParaRPr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92425" y="1962150"/>
            <a:ext cx="3816350" cy="3187700"/>
          </a:xfrm>
          <a:prstGeom prst="rect">
            <a:avLst/>
          </a:prstGeom>
          <a:blipFill>
            <a:blip r:embed="rId2" cstate="print"/>
            <a:stretch>
              <a:fillRect/>
            </a:stretch>
          </a:blipFill>
        </p:spPr>
        <p:txBody>
          <a:bodyPr wrap="square" lIns="0" tIns="0" rIns="0" bIns="0" rtlCol="0"/>
          <a:lstStyle/>
          <a:p>
            <a:endParaRPr/>
          </a:p>
        </p:txBody>
      </p:sp>
      <p:pic>
        <p:nvPicPr>
          <p:cNvPr id="2050" name="Picture 2" descr="https://upload.wikimedia.org/wikipedia/commons/thumb/0/0f/Radiosity_-_RRV%2C_step_79.png/600px-Radiosity_-_RRV%2C_step_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8925"/>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016" y="310641"/>
            <a:ext cx="7036434" cy="741680"/>
          </a:xfrm>
          <a:prstGeom prst="rect">
            <a:avLst/>
          </a:prstGeom>
        </p:spPr>
        <p:txBody>
          <a:bodyPr vert="horz" wrap="square" lIns="0" tIns="36830" rIns="0" bIns="0" rtlCol="0">
            <a:spAutoFit/>
          </a:bodyPr>
          <a:lstStyle/>
          <a:p>
            <a:pPr marL="12700" marR="5080">
              <a:lnSpc>
                <a:spcPts val="2760"/>
              </a:lnSpc>
              <a:spcBef>
                <a:spcPts val="290"/>
              </a:spcBef>
            </a:pPr>
            <a:r>
              <a:rPr sz="2400" dirty="0">
                <a:solidFill>
                  <a:srgbClr val="FF3300"/>
                </a:solidFill>
              </a:rPr>
              <a:t>几何造型技术：</a:t>
            </a:r>
            <a:r>
              <a:rPr sz="2400" dirty="0"/>
              <a:t>通俗地讲，该技术就像小孩搭积木， 用简单的一些体素来构建复杂的模型</a:t>
            </a:r>
            <a:endParaRPr sz="2400"/>
          </a:p>
        </p:txBody>
      </p:sp>
      <p:pic>
        <p:nvPicPr>
          <p:cNvPr id="1026" name="Picture 2" descr="https://www.treffertech.com/wp-content/uploads/2014/03/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45582"/>
            <a:ext cx="5105400" cy="389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590" y="223773"/>
            <a:ext cx="8128610" cy="2044149"/>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333CC"/>
                </a:solidFill>
                <a:latin typeface="SimSun"/>
                <a:cs typeface="SimSun"/>
              </a:rPr>
              <a:t>九十年代：</a:t>
            </a:r>
            <a:endParaRPr sz="2400" dirty="0">
              <a:latin typeface="SimSun"/>
              <a:cs typeface="SimSun"/>
            </a:endParaRPr>
          </a:p>
          <a:p>
            <a:pPr marL="627063" marR="5080">
              <a:lnSpc>
                <a:spcPct val="150000"/>
              </a:lnSpc>
            </a:pPr>
            <a:r>
              <a:rPr sz="2400" dirty="0" smtClean="0">
                <a:latin typeface="SimSun"/>
                <a:cs typeface="SimSun"/>
              </a:rPr>
              <a:t>8</a:t>
            </a:r>
            <a:r>
              <a:rPr sz="2400" spc="-5" dirty="0" smtClean="0">
                <a:latin typeface="SimSun"/>
                <a:cs typeface="SimSun"/>
              </a:rPr>
              <a:t>0</a:t>
            </a:r>
            <a:r>
              <a:rPr sz="2400" dirty="0">
                <a:latin typeface="SimSun"/>
                <a:cs typeface="SimSun"/>
              </a:rPr>
              <a:t>年代真实感图形基本上成熟了。</a:t>
            </a:r>
            <a:r>
              <a:rPr sz="2400" dirty="0" smtClean="0">
                <a:latin typeface="SimSun"/>
                <a:cs typeface="SimSun"/>
              </a:rPr>
              <a:t>图形硬件和各个分支均在这个时期飞速发展。到了</a:t>
            </a:r>
            <a:r>
              <a:rPr sz="2400" dirty="0">
                <a:latin typeface="SimSun"/>
                <a:cs typeface="SimSun"/>
              </a:rPr>
              <a:t>90年代</a:t>
            </a:r>
            <a:r>
              <a:rPr sz="2400" dirty="0" smtClean="0">
                <a:latin typeface="SimSun"/>
                <a:cs typeface="SimSun"/>
              </a:rPr>
              <a:t>，</a:t>
            </a:r>
            <a:r>
              <a:rPr lang="zh-CN" altLang="en-US" sz="2400" dirty="0" smtClean="0">
                <a:latin typeface="SimSun"/>
                <a:cs typeface="SimSun"/>
              </a:rPr>
              <a:t>图形</a:t>
            </a:r>
            <a:r>
              <a:rPr sz="2400" dirty="0" err="1" smtClean="0">
                <a:latin typeface="SimSun"/>
                <a:cs typeface="SimSun"/>
              </a:rPr>
              <a:t>学开始了大量应用</a:t>
            </a:r>
            <a:r>
              <a:rPr sz="2400" dirty="0">
                <a:latin typeface="SimSun"/>
                <a:cs typeface="SimSun"/>
              </a:rPr>
              <a:t>。</a:t>
            </a:r>
          </a:p>
        </p:txBody>
      </p:sp>
      <p:sp>
        <p:nvSpPr>
          <p:cNvPr id="3" name="object 2"/>
          <p:cNvSpPr/>
          <p:nvPr/>
        </p:nvSpPr>
        <p:spPr>
          <a:xfrm>
            <a:off x="2209800" y="2193925"/>
            <a:ext cx="4438895" cy="275401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136525"/>
            <a:ext cx="8610600" cy="4955203"/>
          </a:xfrm>
          <a:prstGeom prst="rect">
            <a:avLst/>
          </a:prstGeom>
        </p:spPr>
        <p:txBody>
          <a:bodyPr wrap="square">
            <a:spAutoFit/>
          </a:bodyPr>
          <a:lstStyle/>
          <a:p>
            <a:pPr algn="just">
              <a:spcBef>
                <a:spcPts val="600"/>
              </a:spcBef>
              <a:spcAft>
                <a:spcPts val="600"/>
              </a:spcAft>
            </a:pPr>
            <a:r>
              <a:rPr lang="en-US" altLang="zh-CN" sz="2200" b="1" dirty="0" smtClean="0">
                <a:solidFill>
                  <a:srgbClr val="FF0000"/>
                </a:solidFill>
                <a:latin typeface="SimSun"/>
                <a:cs typeface="SimSun"/>
              </a:rPr>
              <a:t>ACM </a:t>
            </a:r>
            <a:r>
              <a:rPr lang="en-US" altLang="zh-CN" sz="2200" b="1" dirty="0">
                <a:solidFill>
                  <a:srgbClr val="FF0000"/>
                </a:solidFill>
                <a:latin typeface="SimSun"/>
                <a:cs typeface="SimSun"/>
              </a:rPr>
              <a:t>SIGGRAPH</a:t>
            </a:r>
            <a:r>
              <a:rPr lang="zh-CN" altLang="en-US" sz="2200" dirty="0">
                <a:latin typeface="SimSun"/>
                <a:cs typeface="SimSun"/>
              </a:rPr>
              <a:t>会议是</a:t>
            </a:r>
            <a:r>
              <a:rPr lang="zh-CN" altLang="en-US" sz="2200" dirty="0">
                <a:latin typeface="SimSun"/>
                <a:cs typeface="SimSun"/>
              </a:rPr>
              <a:t>计算机图形学最权威的国际会议，每年在美国召开，参加会议的人在</a:t>
            </a:r>
            <a:r>
              <a:rPr lang="en-US" altLang="zh-CN" sz="2200" dirty="0">
                <a:latin typeface="SimSun"/>
                <a:cs typeface="SimSun"/>
              </a:rPr>
              <a:t>50,000</a:t>
            </a:r>
            <a:r>
              <a:rPr lang="zh-CN" altLang="en-US" sz="2200" dirty="0">
                <a:latin typeface="SimSun"/>
                <a:cs typeface="SimSun"/>
              </a:rPr>
              <a:t>人左右。</a:t>
            </a:r>
            <a:r>
              <a:rPr lang="zh-CN" altLang="en-US" sz="2200" dirty="0">
                <a:latin typeface="SimSun"/>
                <a:cs typeface="SimSun"/>
              </a:rPr>
              <a:t>世界</a:t>
            </a:r>
            <a:r>
              <a:rPr lang="zh-CN" altLang="en-US" sz="2200" dirty="0">
                <a:latin typeface="SimSun"/>
                <a:cs typeface="SimSun"/>
              </a:rPr>
              <a:t>上没有第二个领域每年召开如此规模巨大的专业会议，</a:t>
            </a:r>
            <a:r>
              <a:rPr lang="en-US" altLang="zh-CN" sz="2200" dirty="0">
                <a:latin typeface="SimSun"/>
                <a:cs typeface="SimSun"/>
              </a:rPr>
              <a:t>SIGGRAPH</a:t>
            </a:r>
            <a:r>
              <a:rPr lang="zh-CN" altLang="en-US" sz="2200" dirty="0">
                <a:latin typeface="SimSun"/>
                <a:cs typeface="SimSun"/>
              </a:rPr>
              <a:t>会议很大程度上促进</a:t>
            </a:r>
            <a:r>
              <a:rPr lang="zh-CN" altLang="en-US" sz="2200" dirty="0">
                <a:latin typeface="SimSun"/>
                <a:cs typeface="SimSun"/>
              </a:rPr>
              <a:t>了图形</a:t>
            </a:r>
            <a:r>
              <a:rPr lang="zh-CN" altLang="en-US" sz="2200" dirty="0">
                <a:latin typeface="SimSun"/>
                <a:cs typeface="SimSun"/>
              </a:rPr>
              <a:t>学的发展</a:t>
            </a:r>
            <a:r>
              <a:rPr lang="zh-CN" altLang="en-US" sz="2200" dirty="0" smtClean="0">
                <a:latin typeface="SimSun"/>
                <a:cs typeface="SimSun"/>
              </a:rPr>
              <a:t>。</a:t>
            </a:r>
            <a:endParaRPr lang="en-US" altLang="zh-CN" sz="2200" dirty="0" smtClean="0">
              <a:latin typeface="SimSun"/>
              <a:cs typeface="SimSun"/>
            </a:endParaRPr>
          </a:p>
          <a:p>
            <a:pPr algn="just">
              <a:spcBef>
                <a:spcPts val="600"/>
              </a:spcBef>
              <a:spcAft>
                <a:spcPts val="600"/>
              </a:spcAft>
            </a:pPr>
            <a:r>
              <a:rPr lang="en-US" altLang="zh-CN" sz="2200" dirty="0" smtClean="0">
                <a:latin typeface="SimSun"/>
                <a:cs typeface="SimSun"/>
              </a:rPr>
              <a:t>SIGGRAPH</a:t>
            </a:r>
            <a:r>
              <a:rPr lang="zh-CN" altLang="en-US" sz="2200" dirty="0" smtClean="0">
                <a:latin typeface="SimSun"/>
                <a:cs typeface="SimSun"/>
              </a:rPr>
              <a:t>会议由</a:t>
            </a:r>
            <a:r>
              <a:rPr lang="en-US" altLang="zh-CN" sz="2200" dirty="0">
                <a:latin typeface="SimSun"/>
                <a:cs typeface="SimSun"/>
              </a:rPr>
              <a:t>Brown</a:t>
            </a:r>
            <a:r>
              <a:rPr lang="zh-CN" altLang="en-US" sz="2200" dirty="0">
                <a:latin typeface="SimSun"/>
                <a:cs typeface="SimSun"/>
              </a:rPr>
              <a:t>大学教授</a:t>
            </a:r>
            <a:r>
              <a:rPr lang="en-US" altLang="zh-CN" sz="2200" dirty="0" err="1">
                <a:latin typeface="SimSun"/>
                <a:cs typeface="SimSun"/>
              </a:rPr>
              <a:t>Andries</a:t>
            </a:r>
            <a:r>
              <a:rPr lang="en-US" altLang="zh-CN" sz="2200" dirty="0">
                <a:latin typeface="SimSun"/>
                <a:cs typeface="SimSun"/>
              </a:rPr>
              <a:t> van Dam (Andy) </a:t>
            </a:r>
            <a:r>
              <a:rPr lang="zh-CN" altLang="en-US" sz="2200" dirty="0">
                <a:latin typeface="SimSun"/>
                <a:cs typeface="SimSun"/>
              </a:rPr>
              <a:t>和</a:t>
            </a:r>
            <a:r>
              <a:rPr lang="en-US" altLang="zh-CN" sz="2200" dirty="0">
                <a:latin typeface="SimSun"/>
                <a:cs typeface="SimSun"/>
              </a:rPr>
              <a:t>IBM</a:t>
            </a:r>
            <a:r>
              <a:rPr lang="zh-CN" altLang="en-US" sz="2200" dirty="0">
                <a:latin typeface="SimSun"/>
                <a:cs typeface="SimSun"/>
              </a:rPr>
              <a:t>公司</a:t>
            </a:r>
            <a:r>
              <a:rPr lang="en-US" altLang="zh-CN" sz="2200" dirty="0">
                <a:latin typeface="SimSun"/>
                <a:cs typeface="SimSun"/>
              </a:rPr>
              <a:t>Sam </a:t>
            </a:r>
            <a:r>
              <a:rPr lang="en-US" altLang="zh-CN" sz="2200" dirty="0" err="1">
                <a:latin typeface="SimSun"/>
                <a:cs typeface="SimSun"/>
              </a:rPr>
              <a:t>Matsa</a:t>
            </a:r>
            <a:r>
              <a:rPr lang="zh-CN" altLang="en-US" sz="2200" dirty="0">
                <a:latin typeface="SimSun"/>
                <a:cs typeface="SimSun"/>
              </a:rPr>
              <a:t>在</a:t>
            </a:r>
            <a:r>
              <a:rPr lang="en-US" altLang="zh-CN" sz="2200" dirty="0">
                <a:latin typeface="SimSun"/>
                <a:cs typeface="SimSun"/>
              </a:rPr>
              <a:t>60</a:t>
            </a:r>
            <a:r>
              <a:rPr lang="zh-CN" altLang="en-US" sz="2200" dirty="0">
                <a:latin typeface="SimSun"/>
                <a:cs typeface="SimSun"/>
              </a:rPr>
              <a:t>年代中期</a:t>
            </a:r>
            <a:r>
              <a:rPr lang="zh-CN" altLang="en-US" sz="2200" dirty="0" smtClean="0">
                <a:latin typeface="SimSun"/>
                <a:cs typeface="SimSun"/>
              </a:rPr>
              <a:t>发起，</a:t>
            </a:r>
            <a:r>
              <a:rPr lang="zh-CN" altLang="en-US" sz="2200" dirty="0">
                <a:latin typeface="SimSun"/>
                <a:cs typeface="SimSun"/>
              </a:rPr>
              <a:t>全称是“</a:t>
            </a:r>
            <a:r>
              <a:rPr lang="en-US" altLang="zh-CN" sz="2200" dirty="0">
                <a:latin typeface="SimSun"/>
                <a:cs typeface="SimSun"/>
              </a:rPr>
              <a:t>the Special Interest Group on Computer </a:t>
            </a:r>
            <a:r>
              <a:rPr lang="en-US" altLang="zh-CN" sz="2200" dirty="0">
                <a:latin typeface="SimSun"/>
                <a:cs typeface="SimSun"/>
              </a:rPr>
              <a:t>Graphics </a:t>
            </a:r>
            <a:r>
              <a:rPr lang="en-US" altLang="zh-CN" sz="2200" dirty="0">
                <a:latin typeface="SimSun"/>
                <a:cs typeface="SimSun"/>
              </a:rPr>
              <a:t>and Interactive Techniques”</a:t>
            </a:r>
            <a:r>
              <a:rPr lang="zh-CN" altLang="en-US" sz="2200" dirty="0" smtClean="0">
                <a:latin typeface="SimSun"/>
                <a:cs typeface="SimSun"/>
              </a:rPr>
              <a:t>。</a:t>
            </a:r>
            <a:endParaRPr lang="en-US" altLang="zh-CN" sz="2200" dirty="0" smtClean="0">
              <a:latin typeface="SimSun"/>
              <a:cs typeface="SimSun"/>
            </a:endParaRPr>
          </a:p>
          <a:p>
            <a:pPr algn="just">
              <a:spcBef>
                <a:spcPts val="600"/>
              </a:spcBef>
              <a:spcAft>
                <a:spcPts val="600"/>
              </a:spcAft>
            </a:pPr>
            <a:r>
              <a:rPr lang="en-US" altLang="zh-CN" sz="2200" dirty="0" smtClean="0">
                <a:latin typeface="SimSun"/>
                <a:cs typeface="SimSun"/>
              </a:rPr>
              <a:t>1974</a:t>
            </a:r>
            <a:r>
              <a:rPr lang="zh-CN" altLang="en-US" sz="2200" dirty="0">
                <a:latin typeface="SimSun"/>
                <a:cs typeface="SimSun"/>
              </a:rPr>
              <a:t>年，在</a:t>
            </a:r>
            <a:r>
              <a:rPr lang="en-US" altLang="zh-CN" sz="2200" dirty="0">
                <a:latin typeface="SimSun"/>
                <a:cs typeface="SimSun"/>
              </a:rPr>
              <a:t>Colorado</a:t>
            </a:r>
            <a:r>
              <a:rPr lang="zh-CN" altLang="en-US" sz="2200" dirty="0">
                <a:latin typeface="SimSun"/>
                <a:cs typeface="SimSun"/>
              </a:rPr>
              <a:t>大学召开了第一届</a:t>
            </a:r>
            <a:r>
              <a:rPr lang="en-US" altLang="zh-CN" sz="2200" dirty="0">
                <a:latin typeface="SimSun"/>
                <a:cs typeface="SimSun"/>
              </a:rPr>
              <a:t>SIGGRAPH </a:t>
            </a:r>
            <a:r>
              <a:rPr lang="zh-CN" altLang="en-US" sz="2200" dirty="0">
                <a:latin typeface="SimSun"/>
                <a:cs typeface="SimSun"/>
              </a:rPr>
              <a:t>年会，并取得了巨大的成功，当时大约有</a:t>
            </a:r>
            <a:r>
              <a:rPr lang="en-US" altLang="zh-CN" sz="2200" dirty="0">
                <a:latin typeface="SimSun"/>
                <a:cs typeface="SimSun"/>
              </a:rPr>
              <a:t>600</a:t>
            </a:r>
            <a:r>
              <a:rPr lang="zh-CN" altLang="en-US" sz="2200" dirty="0">
                <a:latin typeface="SimSun"/>
                <a:cs typeface="SimSun"/>
              </a:rPr>
              <a:t>位来自世界各地的专家参加了会议。到</a:t>
            </a:r>
            <a:r>
              <a:rPr lang="zh-CN" altLang="en-US" sz="2200" dirty="0">
                <a:latin typeface="SimSun"/>
                <a:cs typeface="SimSun"/>
              </a:rPr>
              <a:t>了</a:t>
            </a:r>
            <a:r>
              <a:rPr lang="en-US" altLang="zh-CN" sz="2200" dirty="0">
                <a:latin typeface="SimSun"/>
                <a:cs typeface="SimSun"/>
              </a:rPr>
              <a:t>1997</a:t>
            </a:r>
            <a:r>
              <a:rPr lang="zh-CN" altLang="en-US" sz="2200" dirty="0">
                <a:latin typeface="SimSun"/>
                <a:cs typeface="SimSun"/>
              </a:rPr>
              <a:t>年，参加会议的人数已经增加到</a:t>
            </a:r>
            <a:r>
              <a:rPr lang="en-US" altLang="zh-CN" sz="2200" dirty="0">
                <a:latin typeface="SimSun"/>
                <a:cs typeface="SimSun"/>
              </a:rPr>
              <a:t>48,700</a:t>
            </a:r>
            <a:r>
              <a:rPr lang="zh-CN" altLang="en-US" sz="2200" dirty="0" smtClean="0">
                <a:latin typeface="SimSun"/>
                <a:cs typeface="SimSun"/>
              </a:rPr>
              <a:t>。</a:t>
            </a:r>
            <a:endParaRPr lang="en-US" altLang="zh-CN" sz="2200" dirty="0" smtClean="0">
              <a:latin typeface="SimSun"/>
              <a:cs typeface="SimSun"/>
            </a:endParaRPr>
          </a:p>
          <a:p>
            <a:pPr algn="just">
              <a:spcBef>
                <a:spcPts val="600"/>
              </a:spcBef>
              <a:spcAft>
                <a:spcPts val="600"/>
              </a:spcAft>
            </a:pPr>
            <a:r>
              <a:rPr lang="zh-CN" altLang="en-US" sz="2200" dirty="0" smtClean="0">
                <a:latin typeface="SimSun"/>
                <a:cs typeface="SimSun"/>
              </a:rPr>
              <a:t>目前，</a:t>
            </a:r>
            <a:r>
              <a:rPr lang="en-US" altLang="zh-CN" sz="2200" dirty="0" smtClean="0">
                <a:latin typeface="SimSun"/>
                <a:cs typeface="SimSun"/>
              </a:rPr>
              <a:t>SIGGARAPH</a:t>
            </a:r>
            <a:r>
              <a:rPr lang="zh-CN" altLang="en-US" sz="2200" dirty="0" smtClean="0">
                <a:latin typeface="SimSun"/>
                <a:cs typeface="SimSun"/>
              </a:rPr>
              <a:t>每年录取</a:t>
            </a:r>
            <a:r>
              <a:rPr lang="en-US" altLang="zh-CN" sz="2200" dirty="0" smtClean="0">
                <a:latin typeface="SimSun"/>
                <a:cs typeface="SimSun"/>
              </a:rPr>
              <a:t>100</a:t>
            </a:r>
            <a:r>
              <a:rPr lang="zh-CN" altLang="en-US" sz="2200" dirty="0" smtClean="0">
                <a:latin typeface="SimSun"/>
                <a:cs typeface="SimSun"/>
              </a:rPr>
              <a:t>余篇</a:t>
            </a:r>
            <a:r>
              <a:rPr lang="zh-CN" altLang="en-US" sz="2200" dirty="0">
                <a:latin typeface="SimSun"/>
                <a:cs typeface="SimSun"/>
              </a:rPr>
              <a:t>论文，</a:t>
            </a:r>
            <a:r>
              <a:rPr lang="zh-CN" altLang="en-US" sz="2200" dirty="0" smtClean="0">
                <a:latin typeface="SimSun"/>
                <a:cs typeface="SimSun"/>
              </a:rPr>
              <a:t>在</a:t>
            </a:r>
            <a:r>
              <a:rPr lang="fr-FR" altLang="zh-CN" sz="2200" dirty="0">
                <a:latin typeface="SimSun"/>
                <a:cs typeface="SimSun"/>
              </a:rPr>
              <a:t>ACM Transactions on Graphics (TOG)</a:t>
            </a:r>
            <a:r>
              <a:rPr lang="zh-CN" altLang="en-US" sz="2200" dirty="0" smtClean="0">
                <a:latin typeface="SimSun"/>
                <a:cs typeface="SimSun"/>
              </a:rPr>
              <a:t>杂志</a:t>
            </a:r>
            <a:r>
              <a:rPr lang="zh-CN" altLang="en-US" sz="2200" dirty="0">
                <a:latin typeface="SimSun"/>
                <a:cs typeface="SimSun"/>
              </a:rPr>
              <a:t>上发表</a:t>
            </a:r>
            <a:r>
              <a:rPr lang="zh-CN" altLang="en-US" sz="2200" dirty="0" smtClean="0">
                <a:latin typeface="SimSun"/>
                <a:cs typeface="SimSun"/>
              </a:rPr>
              <a:t>，论文</a:t>
            </a:r>
            <a:r>
              <a:rPr lang="zh-CN" altLang="en-US" sz="2200" dirty="0">
                <a:latin typeface="SimSun"/>
                <a:cs typeface="SimSun"/>
              </a:rPr>
              <a:t>的学术水平较高，基本上代表了图形学的主流方向。</a:t>
            </a:r>
            <a:endParaRPr lang="en-US" sz="2200" dirty="0">
              <a:latin typeface="SimSun"/>
              <a:cs typeface="SimSun"/>
            </a:endParaRPr>
          </a:p>
        </p:txBody>
      </p:sp>
    </p:spTree>
    <p:extLst>
      <p:ext uri="{BB962C8B-B14F-4D97-AF65-F5344CB8AC3E}">
        <p14:creationId xmlns:p14="http://schemas.microsoft.com/office/powerpoint/2010/main" val="196370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387" y="1024693"/>
            <a:ext cx="4343400" cy="2312035"/>
          </a:xfrm>
          <a:prstGeom prst="rect">
            <a:avLst/>
          </a:prstGeom>
        </p:spPr>
        <p:txBody>
          <a:bodyPr vert="horz" wrap="square" lIns="0" tIns="165100" rIns="0" bIns="0" rtlCol="0">
            <a:spAutoFit/>
          </a:bodyPr>
          <a:lstStyle/>
          <a:p>
            <a:pPr marL="12700">
              <a:lnSpc>
                <a:spcPct val="100000"/>
              </a:lnSpc>
              <a:spcBef>
                <a:spcPts val="1300"/>
              </a:spcBef>
            </a:pPr>
            <a:r>
              <a:rPr sz="2000" spc="-5" dirty="0">
                <a:latin typeface="SimSun"/>
                <a:cs typeface="SimSun"/>
              </a:rPr>
              <a:t>1、人机交互和图形用户界面</a:t>
            </a:r>
            <a:endParaRPr sz="2000" dirty="0">
              <a:latin typeface="SimSun"/>
              <a:cs typeface="SimSun"/>
            </a:endParaRPr>
          </a:p>
          <a:p>
            <a:pPr marL="12700">
              <a:lnSpc>
                <a:spcPct val="100000"/>
              </a:lnSpc>
              <a:spcBef>
                <a:spcPts val="1200"/>
              </a:spcBef>
            </a:pPr>
            <a:r>
              <a:rPr sz="2000" spc="-5" dirty="0">
                <a:latin typeface="SimSun"/>
                <a:cs typeface="SimSun"/>
              </a:rPr>
              <a:t>2、计算机辅助设计与制造（CAD/CAM）</a:t>
            </a:r>
            <a:endParaRPr sz="2000" dirty="0">
              <a:latin typeface="SimSun"/>
              <a:cs typeface="SimSun"/>
            </a:endParaRPr>
          </a:p>
          <a:p>
            <a:pPr marL="12700">
              <a:lnSpc>
                <a:spcPct val="100000"/>
              </a:lnSpc>
              <a:spcBef>
                <a:spcPts val="1200"/>
              </a:spcBef>
            </a:pPr>
            <a:r>
              <a:rPr sz="2000" spc="-5" dirty="0">
                <a:latin typeface="SimSun"/>
                <a:cs typeface="SimSun"/>
              </a:rPr>
              <a:t>3、真实感图形绘制与自然景物仿真</a:t>
            </a:r>
            <a:endParaRPr sz="2000" dirty="0">
              <a:latin typeface="SimSun"/>
              <a:cs typeface="SimSun"/>
            </a:endParaRPr>
          </a:p>
          <a:p>
            <a:pPr marL="12700">
              <a:lnSpc>
                <a:spcPct val="100000"/>
              </a:lnSpc>
              <a:spcBef>
                <a:spcPts val="1200"/>
              </a:spcBef>
            </a:pPr>
            <a:r>
              <a:rPr sz="2000" spc="-5" dirty="0">
                <a:latin typeface="SimSun"/>
                <a:cs typeface="SimSun"/>
              </a:rPr>
              <a:t>4、计算机游戏、电影、动漫</a:t>
            </a:r>
            <a:endParaRPr sz="2000" dirty="0">
              <a:latin typeface="SimSun"/>
              <a:cs typeface="SimSun"/>
            </a:endParaRPr>
          </a:p>
          <a:p>
            <a:pPr marL="12700">
              <a:lnSpc>
                <a:spcPct val="100000"/>
              </a:lnSpc>
              <a:spcBef>
                <a:spcPts val="1200"/>
              </a:spcBef>
            </a:pPr>
            <a:r>
              <a:rPr sz="2000" spc="-5" dirty="0">
                <a:latin typeface="SimSun"/>
                <a:cs typeface="SimSun"/>
              </a:rPr>
              <a:t>5、计算机艺术</a:t>
            </a:r>
            <a:endParaRPr sz="2000" dirty="0">
              <a:latin typeface="SimSun"/>
              <a:cs typeface="SimSun"/>
            </a:endParaRPr>
          </a:p>
        </p:txBody>
      </p:sp>
      <p:sp>
        <p:nvSpPr>
          <p:cNvPr id="3" name="object 3"/>
          <p:cNvSpPr txBox="1">
            <a:spLocks noGrp="1"/>
          </p:cNvSpPr>
          <p:nvPr>
            <p:ph type="title"/>
          </p:nvPr>
        </p:nvSpPr>
        <p:spPr>
          <a:xfrm>
            <a:off x="475114" y="238664"/>
            <a:ext cx="4646930" cy="452755"/>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3300"/>
                </a:solidFill>
              </a:rPr>
              <a:t>四、计算机图形学的应用领域</a:t>
            </a:r>
            <a:endParaRPr sz="2800"/>
          </a:p>
        </p:txBody>
      </p:sp>
      <p:sp>
        <p:nvSpPr>
          <p:cNvPr id="4" name="object 4"/>
          <p:cNvSpPr txBox="1"/>
          <p:nvPr/>
        </p:nvSpPr>
        <p:spPr>
          <a:xfrm>
            <a:off x="5658237" y="1024693"/>
            <a:ext cx="2819400" cy="1859483"/>
          </a:xfrm>
          <a:prstGeom prst="rect">
            <a:avLst/>
          </a:prstGeom>
        </p:spPr>
        <p:txBody>
          <a:bodyPr vert="horz" wrap="square" lIns="0" tIns="165100" rIns="0" bIns="0" rtlCol="0">
            <a:spAutoFit/>
          </a:bodyPr>
          <a:lstStyle/>
          <a:p>
            <a:pPr marL="12700">
              <a:lnSpc>
                <a:spcPct val="100000"/>
              </a:lnSpc>
              <a:spcBef>
                <a:spcPts val="1300"/>
              </a:spcBef>
            </a:pPr>
            <a:r>
              <a:rPr sz="2000" spc="-5" dirty="0">
                <a:latin typeface="SimSun"/>
                <a:cs typeface="SimSun"/>
              </a:rPr>
              <a:t>6、计算机仿真</a:t>
            </a:r>
            <a:endParaRPr sz="2000" dirty="0">
              <a:latin typeface="SimSun"/>
              <a:cs typeface="SimSun"/>
            </a:endParaRPr>
          </a:p>
          <a:p>
            <a:pPr marL="12700">
              <a:lnSpc>
                <a:spcPct val="100000"/>
              </a:lnSpc>
              <a:spcBef>
                <a:spcPts val="1200"/>
              </a:spcBef>
            </a:pPr>
            <a:r>
              <a:rPr sz="2000" spc="-5" dirty="0">
                <a:latin typeface="SimSun"/>
                <a:cs typeface="SimSun"/>
              </a:rPr>
              <a:t>7、科学计算可视化</a:t>
            </a:r>
            <a:endParaRPr sz="2000" dirty="0">
              <a:latin typeface="SimSun"/>
              <a:cs typeface="SimSun"/>
            </a:endParaRPr>
          </a:p>
          <a:p>
            <a:pPr marL="12700">
              <a:lnSpc>
                <a:spcPct val="100000"/>
              </a:lnSpc>
              <a:spcBef>
                <a:spcPts val="1200"/>
              </a:spcBef>
            </a:pPr>
            <a:r>
              <a:rPr sz="2000" spc="-5" dirty="0">
                <a:latin typeface="SimSun"/>
                <a:cs typeface="SimSun"/>
              </a:rPr>
              <a:t>8、虚拟现实</a:t>
            </a:r>
            <a:endParaRPr sz="2000" dirty="0">
              <a:latin typeface="SimSun"/>
              <a:cs typeface="SimSun"/>
            </a:endParaRPr>
          </a:p>
          <a:p>
            <a:pPr marL="12700">
              <a:lnSpc>
                <a:spcPct val="100000"/>
              </a:lnSpc>
              <a:spcBef>
                <a:spcPts val="1200"/>
              </a:spcBef>
            </a:pPr>
            <a:r>
              <a:rPr sz="2000" spc="-5" dirty="0">
                <a:latin typeface="SimSun"/>
                <a:cs typeface="SimSun"/>
              </a:rPr>
              <a:t>9、地理信息系统（GIS</a:t>
            </a:r>
            <a:r>
              <a:rPr sz="2000" spc="-5" dirty="0" smtClean="0">
                <a:latin typeface="SimSun"/>
                <a:cs typeface="SimSun"/>
              </a:rPr>
              <a:t>）</a:t>
            </a:r>
            <a:endParaRPr sz="2000" dirty="0">
              <a:latin typeface="SimSun"/>
              <a:cs typeface="SimSun"/>
            </a:endParaRPr>
          </a:p>
        </p:txBody>
      </p:sp>
    </p:spTree>
    <p:extLst>
      <p:ext uri="{BB962C8B-B14F-4D97-AF65-F5344CB8AC3E}">
        <p14:creationId xmlns:p14="http://schemas.microsoft.com/office/powerpoint/2010/main" val="30553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85" y="238664"/>
            <a:ext cx="3758565" cy="452755"/>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1、人机交互和用户接口</a:t>
            </a:r>
          </a:p>
        </p:txBody>
      </p:sp>
      <p:sp>
        <p:nvSpPr>
          <p:cNvPr id="3" name="object 3"/>
          <p:cNvSpPr txBox="1"/>
          <p:nvPr/>
        </p:nvSpPr>
        <p:spPr>
          <a:xfrm>
            <a:off x="446158" y="884840"/>
            <a:ext cx="7979409" cy="2526030"/>
          </a:xfrm>
          <a:prstGeom prst="rect">
            <a:avLst/>
          </a:prstGeom>
        </p:spPr>
        <p:txBody>
          <a:bodyPr vert="horz" wrap="square" lIns="0" tIns="12700" rIns="0" bIns="0" rtlCol="0">
            <a:spAutoFit/>
          </a:bodyPr>
          <a:lstStyle/>
          <a:p>
            <a:pPr marL="41275" marR="5080">
              <a:lnSpc>
                <a:spcPct val="100000"/>
              </a:lnSpc>
              <a:spcBef>
                <a:spcPts val="100"/>
              </a:spcBef>
              <a:tabLst>
                <a:tab pos="2327275" algn="l"/>
                <a:tab pos="3698875" algn="l"/>
              </a:tabLst>
            </a:pPr>
            <a:r>
              <a:rPr sz="2400" dirty="0">
                <a:latin typeface="SimSun"/>
                <a:cs typeface="SimSun"/>
              </a:rPr>
              <a:t>人机交互(Human	Computer	Interaction）HCI是研究人、计 算机以及它们间相互影响的技术。而用户界面是人与计算机 之间传递、交换信息的媒介和对话接口,是计算机系统的重 要组成部分</a:t>
            </a:r>
          </a:p>
          <a:p>
            <a:pPr>
              <a:lnSpc>
                <a:spcPct val="100000"/>
              </a:lnSpc>
              <a:spcBef>
                <a:spcPts val="55"/>
              </a:spcBef>
            </a:pPr>
            <a:endParaRPr sz="2050" dirty="0">
              <a:latin typeface="Times New Roman"/>
              <a:cs typeface="Times New Roman"/>
            </a:endParaRPr>
          </a:p>
          <a:p>
            <a:pPr marL="12700" marR="33655">
              <a:lnSpc>
                <a:spcPct val="100000"/>
              </a:lnSpc>
            </a:pPr>
            <a:r>
              <a:rPr sz="2400" dirty="0">
                <a:latin typeface="SimSun"/>
                <a:cs typeface="SimSun"/>
              </a:rPr>
              <a:t>用户界面是人们使用计算机的第一观感。一个友好的图形化 的用户界面能够大大提高软件的易用性</a:t>
            </a:r>
          </a:p>
        </p:txBody>
      </p:sp>
    </p:spTree>
    <p:extLst>
      <p:ext uri="{BB962C8B-B14F-4D97-AF65-F5344CB8AC3E}">
        <p14:creationId xmlns:p14="http://schemas.microsoft.com/office/powerpoint/2010/main" val="348341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831" y="2036984"/>
            <a:ext cx="1397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W-windows</a:t>
            </a:r>
            <a:endParaRPr sz="2400">
              <a:latin typeface="SimSun"/>
              <a:cs typeface="SimSun"/>
            </a:endParaRPr>
          </a:p>
        </p:txBody>
      </p:sp>
      <p:sp>
        <p:nvSpPr>
          <p:cNvPr id="3" name="object 3"/>
          <p:cNvSpPr txBox="1"/>
          <p:nvPr/>
        </p:nvSpPr>
        <p:spPr>
          <a:xfrm>
            <a:off x="3138303" y="2058320"/>
            <a:ext cx="939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I-icon</a:t>
            </a:r>
            <a:endParaRPr sz="2400">
              <a:latin typeface="SimSun"/>
              <a:cs typeface="SimSun"/>
            </a:endParaRPr>
          </a:p>
        </p:txBody>
      </p:sp>
      <p:sp>
        <p:nvSpPr>
          <p:cNvPr id="4" name="object 4"/>
          <p:cNvSpPr txBox="1"/>
          <p:nvPr/>
        </p:nvSpPr>
        <p:spPr>
          <a:xfrm>
            <a:off x="4364208" y="2039423"/>
            <a:ext cx="1092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M-mouse</a:t>
            </a:r>
            <a:endParaRPr sz="2400">
              <a:latin typeface="SimSun"/>
              <a:cs typeface="SimSun"/>
            </a:endParaRPr>
          </a:p>
        </p:txBody>
      </p:sp>
      <p:sp>
        <p:nvSpPr>
          <p:cNvPr id="5" name="object 5"/>
          <p:cNvSpPr txBox="1"/>
          <p:nvPr/>
        </p:nvSpPr>
        <p:spPr>
          <a:xfrm>
            <a:off x="5946730" y="2058320"/>
            <a:ext cx="1397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P-Pointer</a:t>
            </a:r>
            <a:endParaRPr sz="2400">
              <a:latin typeface="SimSun"/>
              <a:cs typeface="SimSun"/>
            </a:endParaRPr>
          </a:p>
        </p:txBody>
      </p:sp>
      <p:sp>
        <p:nvSpPr>
          <p:cNvPr id="6" name="object 6"/>
          <p:cNvSpPr txBox="1">
            <a:spLocks noGrp="1"/>
          </p:cNvSpPr>
          <p:nvPr>
            <p:ph type="title"/>
          </p:nvPr>
        </p:nvSpPr>
        <p:spPr>
          <a:xfrm>
            <a:off x="690454" y="308768"/>
            <a:ext cx="8148746" cy="1305486"/>
          </a:xfrm>
          <a:prstGeom prst="rect">
            <a:avLst/>
          </a:prstGeom>
        </p:spPr>
        <p:txBody>
          <a:bodyPr vert="horz" wrap="square" lIns="0" tIns="12700" rIns="0" bIns="0" rtlCol="0">
            <a:spAutoFit/>
          </a:bodyPr>
          <a:lstStyle/>
          <a:p>
            <a:pPr marL="12700" marR="5080">
              <a:lnSpc>
                <a:spcPct val="100000"/>
              </a:lnSpc>
              <a:spcBef>
                <a:spcPts val="100"/>
              </a:spcBef>
              <a:tabLst>
                <a:tab pos="2298065" algn="l"/>
                <a:tab pos="5041265" algn="l"/>
              </a:tabLst>
            </a:pPr>
            <a:r>
              <a:rPr b="0" dirty="0" err="1" smtClean="0">
                <a:solidFill>
                  <a:srgbClr val="000000"/>
                </a:solidFill>
                <a:latin typeface="SimSun"/>
                <a:cs typeface="SimSun"/>
              </a:rPr>
              <a:t>最理想的是开发“</a:t>
            </a:r>
            <a:r>
              <a:rPr b="0" dirty="0" err="1">
                <a:solidFill>
                  <a:srgbClr val="000000"/>
                </a:solidFill>
                <a:latin typeface="SimSun"/>
                <a:cs typeface="SimSun"/>
              </a:rPr>
              <a:t>能听、能说、能理解人类语言”</a:t>
            </a:r>
            <a:r>
              <a:rPr b="0" dirty="0" err="1" smtClean="0">
                <a:solidFill>
                  <a:srgbClr val="000000"/>
                </a:solidFill>
                <a:latin typeface="SimSun"/>
                <a:cs typeface="SimSun"/>
              </a:rPr>
              <a:t>的计算机</a:t>
            </a:r>
            <a:r>
              <a:rPr b="0" dirty="0" err="1">
                <a:solidFill>
                  <a:srgbClr val="000000"/>
                </a:solidFill>
                <a:latin typeface="SimSun"/>
                <a:cs typeface="SimSun"/>
              </a:rPr>
              <a:t>，人们可以和计算机交谈，</a:t>
            </a:r>
            <a:r>
              <a:rPr b="0" dirty="0" err="1" smtClean="0">
                <a:solidFill>
                  <a:srgbClr val="000000"/>
                </a:solidFill>
                <a:latin typeface="SimSun"/>
                <a:cs typeface="SimSun"/>
              </a:rPr>
              <a:t>而不像现在这样仅限于窗口</a:t>
            </a:r>
            <a:r>
              <a:rPr b="0" dirty="0" err="1">
                <a:solidFill>
                  <a:srgbClr val="000000"/>
                </a:solidFill>
                <a:latin typeface="SimSun"/>
                <a:cs typeface="SimSun"/>
              </a:rPr>
              <a:t>、图标、鼠标、指针</a:t>
            </a:r>
            <a:r>
              <a:rPr b="0" dirty="0">
                <a:solidFill>
                  <a:srgbClr val="000000"/>
                </a:solidFill>
                <a:latin typeface="SimSun"/>
                <a:cs typeface="SimSun"/>
              </a:rPr>
              <a:t>(WIMP</a:t>
            </a:r>
            <a:r>
              <a:rPr b="0" dirty="0" smtClean="0">
                <a:solidFill>
                  <a:srgbClr val="000000"/>
                </a:solidFill>
                <a:latin typeface="SimSun"/>
                <a:cs typeface="SimSun"/>
              </a:rPr>
              <a:t>)</a:t>
            </a:r>
            <a:r>
              <a:rPr b="0" dirty="0" err="1" smtClean="0">
                <a:solidFill>
                  <a:srgbClr val="000000"/>
                </a:solidFill>
                <a:latin typeface="SimSun"/>
                <a:cs typeface="SimSun"/>
              </a:rPr>
              <a:t>界面</a:t>
            </a:r>
            <a:r>
              <a:rPr b="0" dirty="0">
                <a:solidFill>
                  <a:srgbClr val="000000"/>
                </a:solidFill>
                <a:latin typeface="SimSun"/>
                <a:cs typeface="SimSun"/>
              </a:rPr>
              <a:t>。</a:t>
            </a:r>
          </a:p>
        </p:txBody>
      </p:sp>
    </p:spTree>
    <p:extLst>
      <p:ext uri="{BB962C8B-B14F-4D97-AF65-F5344CB8AC3E}">
        <p14:creationId xmlns:p14="http://schemas.microsoft.com/office/powerpoint/2010/main" val="211008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435" y="270668"/>
            <a:ext cx="7083165" cy="443711"/>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2、计算机辅助设计与制造（CAD/CAM）</a:t>
            </a:r>
          </a:p>
        </p:txBody>
      </p:sp>
      <p:sp>
        <p:nvSpPr>
          <p:cNvPr id="3" name="object 3"/>
          <p:cNvSpPr txBox="1"/>
          <p:nvPr/>
        </p:nvSpPr>
        <p:spPr>
          <a:xfrm>
            <a:off x="384435" y="1091342"/>
            <a:ext cx="8102600" cy="2435225"/>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CAD/CAM是计算机图形学在工业界最广泛、最活跃的应用领域</a:t>
            </a:r>
          </a:p>
          <a:p>
            <a:pPr>
              <a:lnSpc>
                <a:spcPct val="100000"/>
              </a:lnSpc>
              <a:spcBef>
                <a:spcPts val="50"/>
              </a:spcBef>
            </a:pPr>
            <a:endParaRPr sz="2450" dirty="0">
              <a:latin typeface="Times New Roman"/>
              <a:cs typeface="Times New Roman"/>
            </a:endParaRPr>
          </a:p>
          <a:p>
            <a:pPr marL="768350" indent="-305435">
              <a:lnSpc>
                <a:spcPct val="100000"/>
              </a:lnSpc>
              <a:buChar char="*"/>
              <a:tabLst>
                <a:tab pos="768350" algn="l"/>
                <a:tab pos="768985" algn="l"/>
              </a:tabLst>
            </a:pPr>
            <a:r>
              <a:rPr sz="2400" dirty="0">
                <a:latin typeface="SimSun"/>
                <a:cs typeface="SimSun"/>
              </a:rPr>
              <a:t>飞机、汽车、船舶、宇宙飞船的外形的设计</a:t>
            </a:r>
          </a:p>
          <a:p>
            <a:pPr marL="768350" indent="-305435">
              <a:lnSpc>
                <a:spcPct val="100000"/>
              </a:lnSpc>
              <a:spcBef>
                <a:spcPts val="570"/>
              </a:spcBef>
              <a:buChar char="*"/>
              <a:tabLst>
                <a:tab pos="768350" algn="l"/>
                <a:tab pos="768985" algn="l"/>
              </a:tabLst>
            </a:pPr>
            <a:r>
              <a:rPr sz="2400" dirty="0">
                <a:latin typeface="SimSun"/>
                <a:cs typeface="SimSun"/>
              </a:rPr>
              <a:t>发电厂、化工厂等的布局</a:t>
            </a:r>
          </a:p>
          <a:p>
            <a:pPr marL="768350" indent="-305435">
              <a:lnSpc>
                <a:spcPct val="100000"/>
              </a:lnSpc>
              <a:spcBef>
                <a:spcPts val="565"/>
              </a:spcBef>
              <a:buChar char="*"/>
              <a:tabLst>
                <a:tab pos="768350" algn="l"/>
                <a:tab pos="768985" algn="l"/>
              </a:tabLst>
            </a:pPr>
            <a:r>
              <a:rPr sz="2400" dirty="0">
                <a:latin typeface="SimSun"/>
                <a:cs typeface="SimSun"/>
              </a:rPr>
              <a:t>土木工程、建筑物的设计</a:t>
            </a:r>
          </a:p>
          <a:p>
            <a:pPr marL="768350" indent="-305435">
              <a:lnSpc>
                <a:spcPct val="100000"/>
              </a:lnSpc>
              <a:spcBef>
                <a:spcPts val="570"/>
              </a:spcBef>
              <a:buChar char="*"/>
              <a:tabLst>
                <a:tab pos="768350" algn="l"/>
                <a:tab pos="768985" algn="l"/>
              </a:tabLst>
            </a:pPr>
            <a:r>
              <a:rPr sz="2400" dirty="0">
                <a:latin typeface="SimSun"/>
                <a:cs typeface="SimSun"/>
              </a:rPr>
              <a:t>电子线路、电子器件的设计</a:t>
            </a:r>
          </a:p>
        </p:txBody>
      </p:sp>
    </p:spTree>
    <p:extLst>
      <p:ext uri="{BB962C8B-B14F-4D97-AF65-F5344CB8AC3E}">
        <p14:creationId xmlns:p14="http://schemas.microsoft.com/office/powerpoint/2010/main" val="258269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435" y="237140"/>
            <a:ext cx="6247130" cy="452755"/>
          </a:xfrm>
          <a:prstGeom prst="rect">
            <a:avLst/>
          </a:prstGeom>
        </p:spPr>
        <p:txBody>
          <a:bodyPr vert="horz" wrap="square" lIns="0" tIns="12700" rIns="0" bIns="0" rtlCol="0">
            <a:spAutoFit/>
          </a:bodyPr>
          <a:lstStyle/>
          <a:p>
            <a:pPr marL="12700">
              <a:lnSpc>
                <a:spcPct val="100000"/>
              </a:lnSpc>
              <a:spcBef>
                <a:spcPts val="100"/>
              </a:spcBef>
            </a:pPr>
            <a:r>
              <a:rPr sz="2800" b="1" spc="-15" dirty="0">
                <a:solidFill>
                  <a:srgbClr val="3333CC"/>
                </a:solidFill>
                <a:latin typeface="Microsoft JhengHei"/>
                <a:cs typeface="Microsoft JhengHei"/>
              </a:rPr>
              <a:t>3</a:t>
            </a:r>
            <a:r>
              <a:rPr sz="2800" b="1" spc="-20" dirty="0">
                <a:solidFill>
                  <a:srgbClr val="3333CC"/>
                </a:solidFill>
                <a:latin typeface="Microsoft JhengHei"/>
                <a:cs typeface="Microsoft JhengHei"/>
              </a:rPr>
              <a:t>、真实感图形实时绘制与自然景物仿真</a:t>
            </a:r>
            <a:endParaRPr sz="2800" dirty="0">
              <a:latin typeface="Microsoft JhengHei"/>
              <a:cs typeface="Microsoft JhengHei"/>
            </a:endParaRPr>
          </a:p>
        </p:txBody>
      </p:sp>
      <p:sp>
        <p:nvSpPr>
          <p:cNvPr id="3" name="object 3"/>
          <p:cNvSpPr txBox="1"/>
          <p:nvPr/>
        </p:nvSpPr>
        <p:spPr>
          <a:xfrm>
            <a:off x="1066800" y="822325"/>
            <a:ext cx="6934200" cy="480260"/>
          </a:xfrm>
          <a:prstGeom prst="rect">
            <a:avLst/>
          </a:prstGeom>
        </p:spPr>
        <p:txBody>
          <a:bodyPr vert="horz" wrap="square" lIns="0" tIns="12700" rIns="0" bIns="0" rtlCol="0">
            <a:spAutoFit/>
          </a:bodyPr>
          <a:lstStyle/>
          <a:p>
            <a:pPr marL="12700" marR="5080">
              <a:lnSpc>
                <a:spcPct val="149600"/>
              </a:lnSpc>
              <a:spcBef>
                <a:spcPts val="100"/>
              </a:spcBef>
            </a:pPr>
            <a:r>
              <a:rPr sz="2400" dirty="0" err="1" smtClean="0">
                <a:latin typeface="SimSun"/>
                <a:cs typeface="SimSun"/>
              </a:rPr>
              <a:t>计算机中重现真实世界的场景叫做</a:t>
            </a:r>
            <a:r>
              <a:rPr sz="2400" dirty="0" err="1" smtClean="0">
                <a:solidFill>
                  <a:srgbClr val="FF3300"/>
                </a:solidFill>
                <a:latin typeface="SimSun"/>
                <a:cs typeface="SimSun"/>
              </a:rPr>
              <a:t>真实感绘制</a:t>
            </a:r>
            <a:r>
              <a:rPr lang="zh-CN" altLang="en-US" sz="2400" dirty="0" smtClean="0">
                <a:solidFill>
                  <a:srgbClr val="FF3300"/>
                </a:solidFill>
                <a:latin typeface="SimSun"/>
                <a:cs typeface="SimSun"/>
              </a:rPr>
              <a:t>。</a:t>
            </a:r>
            <a:endParaRPr sz="2400" dirty="0">
              <a:latin typeface="SimSun"/>
              <a:cs typeface="SimSun"/>
            </a:endParaRPr>
          </a:p>
        </p:txBody>
      </p:sp>
      <p:sp>
        <p:nvSpPr>
          <p:cNvPr id="4" name="object 2"/>
          <p:cNvSpPr/>
          <p:nvPr/>
        </p:nvSpPr>
        <p:spPr>
          <a:xfrm>
            <a:off x="1219200" y="1660525"/>
            <a:ext cx="6362700" cy="3385820"/>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43097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4644" y="692581"/>
            <a:ext cx="7035800" cy="756920"/>
          </a:xfrm>
          <a:prstGeom prst="rect">
            <a:avLst/>
          </a:prstGeom>
        </p:spPr>
        <p:txBody>
          <a:bodyPr vert="horz" wrap="square" lIns="0" tIns="12700" rIns="0" bIns="0" rtlCol="0">
            <a:spAutoFit/>
          </a:bodyPr>
          <a:lstStyle/>
          <a:p>
            <a:pPr marL="12700" marR="5080">
              <a:lnSpc>
                <a:spcPct val="100000"/>
              </a:lnSpc>
              <a:spcBef>
                <a:spcPts val="100"/>
              </a:spcBef>
            </a:pPr>
            <a:r>
              <a:rPr sz="2400" dirty="0"/>
              <a:t>计算机图形学的发展和应用在某种意义上已成为计算 </a:t>
            </a:r>
            <a:r>
              <a:rPr sz="2400" dirty="0" err="1"/>
              <a:t>机软、</a:t>
            </a:r>
            <a:r>
              <a:rPr sz="2400" dirty="0" err="1" smtClean="0"/>
              <a:t>硬件发展水平的标志</a:t>
            </a:r>
            <a:r>
              <a:rPr lang="zh-CN" altLang="en-US" sz="2400" dirty="0" smtClean="0"/>
              <a:t>。</a:t>
            </a:r>
            <a:endParaRPr sz="2400" dirty="0"/>
          </a:p>
        </p:txBody>
      </p:sp>
      <p:sp>
        <p:nvSpPr>
          <p:cNvPr id="3" name="object 3"/>
          <p:cNvSpPr txBox="1"/>
          <p:nvPr/>
        </p:nvSpPr>
        <p:spPr>
          <a:xfrm>
            <a:off x="905967" y="2061210"/>
            <a:ext cx="7035800" cy="1123315"/>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SimSun"/>
                <a:cs typeface="SimSun"/>
              </a:rPr>
              <a:t>它已成为一门成熟的学科，是信息技术中不可缺少的 </a:t>
            </a:r>
            <a:r>
              <a:rPr sz="2400" dirty="0" err="1">
                <a:latin typeface="SimSun"/>
                <a:cs typeface="SimSun"/>
              </a:rPr>
              <a:t>重要内容和发展基石。计算机图形学课程也已成为大</a:t>
            </a:r>
            <a:r>
              <a:rPr sz="2400" dirty="0">
                <a:latin typeface="SimSun"/>
                <a:cs typeface="SimSun"/>
              </a:rPr>
              <a:t> </a:t>
            </a:r>
            <a:r>
              <a:rPr sz="2400" dirty="0" err="1" smtClean="0">
                <a:latin typeface="SimSun"/>
                <a:cs typeface="SimSun"/>
              </a:rPr>
              <a:t>学许多相关学科尤其是理工科专业的一门主干课程</a:t>
            </a:r>
            <a:r>
              <a:rPr lang="zh-CN" altLang="en-US" sz="2400" dirty="0" smtClean="0">
                <a:latin typeface="SimSun"/>
                <a:cs typeface="SimSun"/>
              </a:rPr>
              <a:t>。</a:t>
            </a:r>
            <a:endParaRPr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333" y="237140"/>
            <a:ext cx="4469130" cy="452755"/>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3333CC"/>
                </a:solidFill>
                <a:latin typeface="Microsoft JhengHei"/>
                <a:cs typeface="Microsoft JhengHei"/>
              </a:rPr>
              <a:t>4、计算机动画、游戏、电影</a:t>
            </a:r>
            <a:endParaRPr sz="2800">
              <a:latin typeface="Microsoft JhengHei"/>
              <a:cs typeface="Microsoft JhengHei"/>
            </a:endParaRPr>
          </a:p>
        </p:txBody>
      </p:sp>
      <p:sp>
        <p:nvSpPr>
          <p:cNvPr id="3" name="object 3"/>
          <p:cNvSpPr txBox="1"/>
          <p:nvPr/>
        </p:nvSpPr>
        <p:spPr>
          <a:xfrm>
            <a:off x="685800" y="822325"/>
            <a:ext cx="8077200" cy="1120820"/>
          </a:xfrm>
          <a:prstGeom prst="rect">
            <a:avLst/>
          </a:prstGeom>
        </p:spPr>
        <p:txBody>
          <a:bodyPr vert="horz" wrap="square" lIns="0" tIns="12700" rIns="0" bIns="0" rtlCol="0">
            <a:spAutoFit/>
          </a:bodyPr>
          <a:lstStyle/>
          <a:p>
            <a:pPr marL="12700" marR="5080" algn="just">
              <a:lnSpc>
                <a:spcPct val="149800"/>
              </a:lnSpc>
              <a:spcBef>
                <a:spcPts val="100"/>
              </a:spcBef>
            </a:pPr>
            <a:r>
              <a:rPr sz="2400" dirty="0" err="1">
                <a:latin typeface="SimSun"/>
                <a:cs typeface="SimSun"/>
              </a:rPr>
              <a:t>综合利用计算机科学、艺术、数学、</a:t>
            </a:r>
            <a:r>
              <a:rPr sz="2400" dirty="0" err="1" smtClean="0">
                <a:latin typeface="SimSun"/>
                <a:cs typeface="SimSun"/>
              </a:rPr>
              <a:t>物理学和其它相关学科知识</a:t>
            </a:r>
            <a:r>
              <a:rPr sz="2400" dirty="0" err="1">
                <a:latin typeface="SimSun"/>
                <a:cs typeface="SimSun"/>
              </a:rPr>
              <a:t>，</a:t>
            </a:r>
            <a:r>
              <a:rPr sz="2400" dirty="0" err="1" smtClean="0">
                <a:latin typeface="SimSun"/>
                <a:cs typeface="SimSun"/>
              </a:rPr>
              <a:t>用计算机生成绚丽多彩的连续的虚拟真实画面</a:t>
            </a:r>
            <a:r>
              <a:rPr lang="zh-CN" altLang="en-US" sz="2400" dirty="0" smtClean="0">
                <a:latin typeface="SimSun"/>
                <a:cs typeface="SimSun"/>
              </a:rPr>
              <a:t>。</a:t>
            </a:r>
            <a:endParaRPr sz="2400" dirty="0">
              <a:latin typeface="SimSun"/>
              <a:cs typeface="SimSun"/>
            </a:endParaRPr>
          </a:p>
        </p:txBody>
      </p:sp>
      <p:sp>
        <p:nvSpPr>
          <p:cNvPr id="4" name="object 2"/>
          <p:cNvSpPr/>
          <p:nvPr/>
        </p:nvSpPr>
        <p:spPr>
          <a:xfrm>
            <a:off x="685800" y="2097038"/>
            <a:ext cx="3583311" cy="3046036"/>
          </a:xfrm>
          <a:prstGeom prst="rect">
            <a:avLst/>
          </a:prstGeom>
          <a:blipFill>
            <a:blip r:embed="rId2" cstate="print"/>
            <a:stretch>
              <a:fillRect/>
            </a:stretch>
          </a:blipFill>
        </p:spPr>
        <p:txBody>
          <a:bodyPr wrap="square" lIns="0" tIns="0" rIns="0" bIns="0" rtlCol="0"/>
          <a:lstStyle/>
          <a:p>
            <a:endParaRPr/>
          </a:p>
        </p:txBody>
      </p:sp>
      <p:sp>
        <p:nvSpPr>
          <p:cNvPr id="5" name="object 3"/>
          <p:cNvSpPr/>
          <p:nvPr/>
        </p:nvSpPr>
        <p:spPr>
          <a:xfrm>
            <a:off x="4698242" y="2075575"/>
            <a:ext cx="3583311" cy="29866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07073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634" y="270668"/>
            <a:ext cx="3425565" cy="443711"/>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5、计算机艺术</a:t>
            </a:r>
          </a:p>
        </p:txBody>
      </p:sp>
      <p:sp>
        <p:nvSpPr>
          <p:cNvPr id="3" name="object 3"/>
          <p:cNvSpPr txBox="1"/>
          <p:nvPr/>
        </p:nvSpPr>
        <p:spPr>
          <a:xfrm>
            <a:off x="609600" y="822325"/>
            <a:ext cx="7696200" cy="751488"/>
          </a:xfrm>
          <a:prstGeom prst="rect">
            <a:avLst/>
          </a:prstGeom>
        </p:spPr>
        <p:txBody>
          <a:bodyPr vert="horz" wrap="square" lIns="0" tIns="12700" rIns="0" bIns="0" rtlCol="0">
            <a:spAutoFit/>
          </a:bodyPr>
          <a:lstStyle/>
          <a:p>
            <a:pPr marL="12700">
              <a:lnSpc>
                <a:spcPct val="100000"/>
              </a:lnSpc>
              <a:spcBef>
                <a:spcPts val="100"/>
              </a:spcBef>
            </a:pPr>
            <a:r>
              <a:rPr sz="2400" dirty="0" err="1" smtClean="0">
                <a:solidFill>
                  <a:srgbClr val="FF3300"/>
                </a:solidFill>
                <a:latin typeface="SimSun"/>
                <a:cs typeface="SimSun"/>
              </a:rPr>
              <a:t>计算机艺术</a:t>
            </a:r>
            <a:r>
              <a:rPr sz="2400" dirty="0" err="1" smtClean="0">
                <a:latin typeface="SimSun"/>
                <a:cs typeface="SimSun"/>
              </a:rPr>
              <a:t>是科学与艺术相结合的一门新兴的交叉学科</a:t>
            </a:r>
            <a:r>
              <a:rPr sz="2400" dirty="0" err="1">
                <a:latin typeface="SimSun"/>
                <a:cs typeface="SimSun"/>
              </a:rPr>
              <a:t>，是计算机应用的一个崭新</a:t>
            </a:r>
            <a:r>
              <a:rPr sz="2400" dirty="0" err="1" smtClean="0">
                <a:latin typeface="SimSun"/>
                <a:cs typeface="SimSun"/>
              </a:rPr>
              <a:t>、富有时代气息的领域</a:t>
            </a:r>
            <a:r>
              <a:rPr lang="zh-CN" altLang="en-US" sz="2400" dirty="0" smtClean="0">
                <a:latin typeface="SimSun"/>
                <a:cs typeface="SimSun"/>
              </a:rPr>
              <a:t>。</a:t>
            </a:r>
            <a:endParaRPr sz="2400" dirty="0">
              <a:latin typeface="SimSun"/>
              <a:cs typeface="SimSun"/>
            </a:endParaRPr>
          </a:p>
        </p:txBody>
      </p:sp>
      <p:sp>
        <p:nvSpPr>
          <p:cNvPr id="4" name="object 2"/>
          <p:cNvSpPr/>
          <p:nvPr/>
        </p:nvSpPr>
        <p:spPr>
          <a:xfrm>
            <a:off x="1752600" y="1815323"/>
            <a:ext cx="4724400" cy="2844028"/>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3"/>
          <p:cNvSpPr txBox="1"/>
          <p:nvPr/>
        </p:nvSpPr>
        <p:spPr>
          <a:xfrm>
            <a:off x="3581400" y="4659351"/>
            <a:ext cx="1549400" cy="32060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b="1" dirty="0">
                <a:latin typeface="Microsoft JhengHei"/>
                <a:cs typeface="Microsoft JhengHei"/>
              </a:rPr>
              <a:t>钢笔画效果</a:t>
            </a:r>
            <a:endParaRPr sz="2000" dirty="0">
              <a:latin typeface="Microsoft JhengHei"/>
              <a:cs typeface="Microsoft JhengHei"/>
            </a:endParaRPr>
          </a:p>
        </p:txBody>
      </p:sp>
    </p:spTree>
    <p:extLst>
      <p:ext uri="{BB962C8B-B14F-4D97-AF65-F5344CB8AC3E}">
        <p14:creationId xmlns:p14="http://schemas.microsoft.com/office/powerpoint/2010/main" val="983437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634" y="237140"/>
            <a:ext cx="3882765" cy="443711"/>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6、计算机仿真</a:t>
            </a:r>
          </a:p>
        </p:txBody>
      </p:sp>
      <p:sp>
        <p:nvSpPr>
          <p:cNvPr id="3" name="object 3"/>
          <p:cNvSpPr txBox="1"/>
          <p:nvPr/>
        </p:nvSpPr>
        <p:spPr>
          <a:xfrm>
            <a:off x="547503" y="1029620"/>
            <a:ext cx="7834497" cy="2534027"/>
          </a:xfrm>
          <a:prstGeom prst="rect">
            <a:avLst/>
          </a:prstGeom>
        </p:spPr>
        <p:txBody>
          <a:bodyPr vert="horz" wrap="square" lIns="0" tIns="12700" rIns="0" bIns="0" rtlCol="0">
            <a:spAutoFit/>
          </a:bodyPr>
          <a:lstStyle/>
          <a:p>
            <a:pPr marL="12700" marR="5080">
              <a:lnSpc>
                <a:spcPct val="100000"/>
              </a:lnSpc>
              <a:spcBef>
                <a:spcPts val="100"/>
              </a:spcBef>
            </a:pPr>
            <a:r>
              <a:rPr sz="2400" dirty="0" err="1">
                <a:latin typeface="SimSun"/>
                <a:cs typeface="SimSun"/>
              </a:rPr>
              <a:t>计算机仿真是用计算机技术建立被仿真系统的模型，</a:t>
            </a:r>
            <a:r>
              <a:rPr sz="2400" dirty="0" err="1" smtClean="0">
                <a:latin typeface="SimSun"/>
                <a:cs typeface="SimSun"/>
              </a:rPr>
              <a:t>并在某些实验条件下对模型进行动态实验的一门综合性技术</a:t>
            </a:r>
            <a:r>
              <a:rPr lang="zh-CN" altLang="en-US" sz="2400" dirty="0" smtClean="0">
                <a:latin typeface="SimSun"/>
                <a:cs typeface="SimSun"/>
              </a:rPr>
              <a:t>。</a:t>
            </a:r>
            <a:endParaRPr sz="2400" dirty="0">
              <a:latin typeface="SimSun"/>
              <a:cs typeface="SimSun"/>
            </a:endParaRPr>
          </a:p>
          <a:p>
            <a:pPr>
              <a:lnSpc>
                <a:spcPct val="100000"/>
              </a:lnSpc>
            </a:pPr>
            <a:endParaRPr sz="2400" dirty="0">
              <a:latin typeface="Times New Roman"/>
              <a:cs typeface="Times New Roman"/>
            </a:endParaRPr>
          </a:p>
          <a:p>
            <a:pPr>
              <a:lnSpc>
                <a:spcPct val="100000"/>
              </a:lnSpc>
              <a:spcBef>
                <a:spcPts val="50"/>
              </a:spcBef>
            </a:pPr>
            <a:endParaRPr sz="1900" dirty="0">
              <a:latin typeface="Times New Roman"/>
              <a:cs typeface="Times New Roman"/>
            </a:endParaRPr>
          </a:p>
          <a:p>
            <a:pPr marL="12700" marR="5080" algn="just">
              <a:lnSpc>
                <a:spcPct val="100000"/>
              </a:lnSpc>
            </a:pPr>
            <a:r>
              <a:rPr sz="2400" dirty="0" err="1" smtClean="0">
                <a:latin typeface="SimSun"/>
                <a:cs typeface="SimSun"/>
              </a:rPr>
              <a:t>由于计算机仿真的主要目标之一是为分析对象提供一个形象化的结果</a:t>
            </a:r>
            <a:r>
              <a:rPr sz="2400" dirty="0" err="1">
                <a:latin typeface="SimSun"/>
                <a:cs typeface="SimSun"/>
              </a:rPr>
              <a:t>，因此二维、</a:t>
            </a:r>
            <a:r>
              <a:rPr sz="2400" dirty="0" err="1" smtClean="0">
                <a:latin typeface="SimSun"/>
                <a:cs typeface="SimSun"/>
              </a:rPr>
              <a:t>三维图形表示成为计算机仿真的主要表示形式</a:t>
            </a:r>
            <a:r>
              <a:rPr lang="zh-CN" altLang="en-US" sz="2400" dirty="0" smtClean="0">
                <a:latin typeface="SimSun"/>
                <a:cs typeface="SimSun"/>
              </a:rPr>
              <a:t>。</a:t>
            </a:r>
            <a:endParaRPr sz="2400" dirty="0">
              <a:latin typeface="SimSun"/>
              <a:cs typeface="SimSun"/>
            </a:endParaRPr>
          </a:p>
        </p:txBody>
      </p:sp>
    </p:spTree>
    <p:extLst>
      <p:ext uri="{BB962C8B-B14F-4D97-AF65-F5344CB8AC3E}">
        <p14:creationId xmlns:p14="http://schemas.microsoft.com/office/powerpoint/2010/main" val="232479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9389" y="410622"/>
            <a:ext cx="5905499" cy="40096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492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635" y="237140"/>
            <a:ext cx="3047365" cy="452755"/>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7、科学计算可视化</a:t>
            </a:r>
          </a:p>
        </p:txBody>
      </p:sp>
      <p:sp>
        <p:nvSpPr>
          <p:cNvPr id="3" name="object 3"/>
          <p:cNvSpPr txBox="1"/>
          <p:nvPr/>
        </p:nvSpPr>
        <p:spPr>
          <a:xfrm>
            <a:off x="547503" y="1245114"/>
            <a:ext cx="7986897" cy="236731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SimSun"/>
                <a:cs typeface="SimSun"/>
              </a:rPr>
              <a:t>海量的数据使得人们对数据的分析和处理变得越来越难，</a:t>
            </a:r>
            <a:r>
              <a:rPr sz="2400" dirty="0" smtClean="0">
                <a:latin typeface="SimSun"/>
                <a:cs typeface="SimSun"/>
              </a:rPr>
              <a:t>用图形来表示数据的迫切性与日俱增</a:t>
            </a:r>
            <a:r>
              <a:rPr sz="2400" dirty="0">
                <a:latin typeface="SimSun"/>
                <a:cs typeface="SimSun"/>
              </a:rPr>
              <a:t>。通过数据可视化，</a:t>
            </a:r>
            <a:r>
              <a:rPr sz="2400" dirty="0" smtClean="0">
                <a:latin typeface="SimSun"/>
                <a:cs typeface="SimSun"/>
              </a:rPr>
              <a:t>解读数据之间的关系</a:t>
            </a:r>
            <a:r>
              <a:rPr sz="2400" dirty="0">
                <a:latin typeface="SimSun"/>
                <a:cs typeface="SimSun"/>
              </a:rPr>
              <a:t>，清晰有效的传达并且沟通数据信息。</a:t>
            </a:r>
          </a:p>
          <a:p>
            <a:pPr>
              <a:lnSpc>
                <a:spcPct val="100000"/>
              </a:lnSpc>
              <a:spcBef>
                <a:spcPts val="40"/>
              </a:spcBef>
            </a:pPr>
            <a:endParaRPr sz="3300" dirty="0">
              <a:latin typeface="Times New Roman"/>
              <a:cs typeface="Times New Roman"/>
            </a:endParaRPr>
          </a:p>
          <a:p>
            <a:pPr marL="12700" marR="5080">
              <a:lnSpc>
                <a:spcPct val="100000"/>
              </a:lnSpc>
            </a:pPr>
            <a:r>
              <a:rPr sz="2400" dirty="0" err="1">
                <a:latin typeface="SimSun"/>
                <a:cs typeface="SimSun"/>
              </a:rPr>
              <a:t>如果说图形学是用计算机给大自然拍照，</a:t>
            </a:r>
            <a:r>
              <a:rPr sz="2400" dirty="0" err="1" smtClean="0">
                <a:latin typeface="SimSun"/>
                <a:cs typeface="SimSun"/>
              </a:rPr>
              <a:t>那么可视化是用计算机给数据拍照</a:t>
            </a:r>
            <a:r>
              <a:rPr sz="2400" dirty="0">
                <a:latin typeface="SimSun"/>
                <a:cs typeface="SimSun"/>
              </a:rPr>
              <a:t>。</a:t>
            </a:r>
          </a:p>
        </p:txBody>
      </p:sp>
    </p:spTree>
    <p:extLst>
      <p:ext uri="{BB962C8B-B14F-4D97-AF65-F5344CB8AC3E}">
        <p14:creationId xmlns:p14="http://schemas.microsoft.com/office/powerpoint/2010/main" val="2948683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503" y="308768"/>
            <a:ext cx="7950200" cy="1305486"/>
          </a:xfrm>
          <a:prstGeom prst="rect">
            <a:avLst/>
          </a:prstGeom>
        </p:spPr>
        <p:txBody>
          <a:bodyPr vert="horz" wrap="square" lIns="0" tIns="12700" rIns="0" bIns="0" rtlCol="0">
            <a:spAutoFit/>
          </a:bodyPr>
          <a:lstStyle/>
          <a:p>
            <a:pPr marL="12700" marR="5080" algn="just">
              <a:lnSpc>
                <a:spcPct val="100000"/>
              </a:lnSpc>
              <a:spcBef>
                <a:spcPts val="100"/>
              </a:spcBef>
            </a:pPr>
            <a:r>
              <a:rPr b="0" dirty="0">
                <a:solidFill>
                  <a:srgbClr val="000000"/>
                </a:solidFill>
                <a:latin typeface="SimSun"/>
                <a:cs typeface="SimSun"/>
              </a:rPr>
              <a:t>可应用于气象预报、医学图象重建、流场、湍流、激波、</a:t>
            </a:r>
            <a:r>
              <a:rPr b="0" dirty="0" smtClean="0">
                <a:solidFill>
                  <a:srgbClr val="000000"/>
                </a:solidFill>
                <a:latin typeface="SimSun"/>
                <a:cs typeface="SimSun"/>
              </a:rPr>
              <a:t>石油地质勘探</a:t>
            </a:r>
            <a:r>
              <a:rPr b="0" dirty="0">
                <a:solidFill>
                  <a:srgbClr val="000000"/>
                </a:solidFill>
                <a:latin typeface="SimSun"/>
                <a:cs typeface="SimSun"/>
              </a:rPr>
              <a:t>、环境保护、核爆炸模拟、计算流体力学、</a:t>
            </a:r>
            <a:r>
              <a:rPr b="0" dirty="0" smtClean="0">
                <a:solidFill>
                  <a:srgbClr val="000000"/>
                </a:solidFill>
                <a:latin typeface="SimSun"/>
                <a:cs typeface="SimSun"/>
              </a:rPr>
              <a:t>天体物理</a:t>
            </a:r>
            <a:r>
              <a:rPr b="0" dirty="0">
                <a:solidFill>
                  <a:srgbClr val="000000"/>
                </a:solidFill>
                <a:latin typeface="SimSun"/>
                <a:cs typeface="SimSun"/>
              </a:rPr>
              <a:t>、分子生物学等许多领域</a:t>
            </a:r>
          </a:p>
        </p:txBody>
      </p:sp>
      <p:sp>
        <p:nvSpPr>
          <p:cNvPr id="3" name="object 3"/>
          <p:cNvSpPr/>
          <p:nvPr/>
        </p:nvSpPr>
        <p:spPr>
          <a:xfrm>
            <a:off x="4495800" y="1614254"/>
            <a:ext cx="4158996" cy="34640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6043" y="1850040"/>
            <a:ext cx="3455670" cy="280797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6206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2" y="222662"/>
            <a:ext cx="5537067" cy="452755"/>
          </a:xfrm>
          <a:prstGeom prst="rect">
            <a:avLst/>
          </a:prstGeom>
        </p:spPr>
        <p:txBody>
          <a:bodyPr vert="horz" wrap="square" lIns="0" tIns="12700" rIns="0" bIns="0" rtlCol="0">
            <a:spAutoFit/>
          </a:bodyPr>
          <a:lstStyle/>
          <a:p>
            <a:pPr marL="12700">
              <a:lnSpc>
                <a:spcPct val="100000"/>
              </a:lnSpc>
              <a:spcBef>
                <a:spcPts val="100"/>
              </a:spcBef>
              <a:tabLst>
                <a:tab pos="3567429" algn="l"/>
              </a:tabLst>
            </a:pPr>
            <a:r>
              <a:rPr b="1" kern="1200" spc="-20" dirty="0">
                <a:solidFill>
                  <a:srgbClr val="3333CC"/>
                </a:solidFill>
                <a:latin typeface="Microsoft JhengHei"/>
                <a:ea typeface="+mn-ea"/>
                <a:cs typeface="Microsoft JhengHei"/>
              </a:rPr>
              <a:t>8、虚拟现实（</a:t>
            </a:r>
            <a:r>
              <a:rPr b="1" kern="1200" spc="-20" dirty="0" smtClean="0">
                <a:solidFill>
                  <a:srgbClr val="3333CC"/>
                </a:solidFill>
                <a:latin typeface="Microsoft JhengHei"/>
                <a:ea typeface="+mn-ea"/>
                <a:cs typeface="Microsoft JhengHei"/>
              </a:rPr>
              <a:t>vitual</a:t>
            </a:r>
            <a:r>
              <a:rPr lang="en-US" b="1" kern="1200" spc="-20" dirty="0" smtClean="0">
                <a:solidFill>
                  <a:srgbClr val="3333CC"/>
                </a:solidFill>
                <a:latin typeface="Microsoft JhengHei"/>
                <a:ea typeface="+mn-ea"/>
                <a:cs typeface="Microsoft JhengHei"/>
              </a:rPr>
              <a:t> </a:t>
            </a:r>
            <a:r>
              <a:rPr b="1" kern="1200" spc="-20" dirty="0" smtClean="0">
                <a:solidFill>
                  <a:srgbClr val="3333CC"/>
                </a:solidFill>
                <a:latin typeface="Microsoft JhengHei"/>
                <a:ea typeface="+mn-ea"/>
                <a:cs typeface="Microsoft JhengHei"/>
              </a:rPr>
              <a:t>reality</a:t>
            </a:r>
            <a:r>
              <a:rPr b="1" kern="1200" spc="-20" dirty="0">
                <a:solidFill>
                  <a:srgbClr val="3333CC"/>
                </a:solidFill>
                <a:latin typeface="Microsoft JhengHei"/>
                <a:ea typeface="+mn-ea"/>
                <a:cs typeface="Microsoft JhengHei"/>
              </a:rPr>
              <a:t>）</a:t>
            </a:r>
          </a:p>
        </p:txBody>
      </p:sp>
      <p:sp>
        <p:nvSpPr>
          <p:cNvPr id="3" name="object 3"/>
          <p:cNvSpPr txBox="1"/>
          <p:nvPr/>
        </p:nvSpPr>
        <p:spPr>
          <a:xfrm>
            <a:off x="475114" y="1029620"/>
            <a:ext cx="8135486" cy="2598147"/>
          </a:xfrm>
          <a:prstGeom prst="rect">
            <a:avLst/>
          </a:prstGeom>
        </p:spPr>
        <p:txBody>
          <a:bodyPr vert="horz" wrap="square" lIns="0" tIns="12700" rIns="0" bIns="0" rtlCol="0">
            <a:spAutoFit/>
          </a:bodyPr>
          <a:lstStyle/>
          <a:p>
            <a:pPr marL="12700" marR="5080">
              <a:lnSpc>
                <a:spcPct val="100000"/>
              </a:lnSpc>
              <a:spcBef>
                <a:spcPts val="100"/>
              </a:spcBef>
            </a:pPr>
            <a:r>
              <a:rPr sz="2400" dirty="0" err="1">
                <a:latin typeface="+mn-ea"/>
                <a:cs typeface="SimSun"/>
              </a:rPr>
              <a:t>虚拟现实是利用计算机模拟现实的场景，</a:t>
            </a:r>
            <a:r>
              <a:rPr sz="2400" dirty="0" err="1" smtClean="0">
                <a:latin typeface="+mn-ea"/>
                <a:cs typeface="SimSun"/>
              </a:rPr>
              <a:t>使参与者获得与现实一样的感觉</a:t>
            </a:r>
            <a:r>
              <a:rPr lang="zh-CN" altLang="en-US" sz="2400" dirty="0" smtClean="0">
                <a:latin typeface="+mn-ea"/>
                <a:cs typeface="SimSun"/>
              </a:rPr>
              <a:t>。</a:t>
            </a:r>
            <a:endParaRPr sz="2400" dirty="0">
              <a:latin typeface="+mn-ea"/>
              <a:cs typeface="SimSun"/>
            </a:endParaRPr>
          </a:p>
          <a:p>
            <a:pPr>
              <a:lnSpc>
                <a:spcPct val="100000"/>
              </a:lnSpc>
              <a:spcBef>
                <a:spcPts val="40"/>
              </a:spcBef>
            </a:pPr>
            <a:endParaRPr sz="2400" dirty="0">
              <a:latin typeface="+mn-ea"/>
              <a:cs typeface="Times New Roman"/>
            </a:endParaRPr>
          </a:p>
          <a:p>
            <a:pPr marL="12700" marR="5080">
              <a:lnSpc>
                <a:spcPct val="100000"/>
              </a:lnSpc>
              <a:spcBef>
                <a:spcPts val="5"/>
              </a:spcBef>
            </a:pPr>
            <a:r>
              <a:rPr sz="2400" dirty="0">
                <a:latin typeface="+mn-ea"/>
                <a:cs typeface="SimSun"/>
              </a:rPr>
              <a:t>概括的说是利用电脑模拟产生一个三维空间的虚拟世界，</a:t>
            </a:r>
            <a:r>
              <a:rPr sz="2400" dirty="0" smtClean="0">
                <a:latin typeface="+mn-ea"/>
                <a:cs typeface="SimSun"/>
              </a:rPr>
              <a:t>提供使用者关于视觉</a:t>
            </a:r>
            <a:r>
              <a:rPr sz="2400" dirty="0">
                <a:latin typeface="+mn-ea"/>
                <a:cs typeface="SimSun"/>
              </a:rPr>
              <a:t>、听觉、触觉等感官的模拟，</a:t>
            </a:r>
            <a:r>
              <a:rPr sz="2400" dirty="0" smtClean="0">
                <a:latin typeface="+mn-ea"/>
                <a:cs typeface="SimSun"/>
              </a:rPr>
              <a:t>让使用者如同身历其境一般</a:t>
            </a:r>
            <a:r>
              <a:rPr sz="2400" dirty="0">
                <a:latin typeface="+mn-ea"/>
                <a:cs typeface="SimSun"/>
              </a:rPr>
              <a:t>，可以及时、</a:t>
            </a:r>
            <a:r>
              <a:rPr sz="2400" dirty="0" smtClean="0">
                <a:latin typeface="+mn-ea"/>
                <a:cs typeface="SimSun"/>
              </a:rPr>
              <a:t>没有限制地观察</a:t>
            </a:r>
            <a:r>
              <a:rPr lang="zh-CN" altLang="en-US" sz="2400" dirty="0" smtClean="0">
                <a:latin typeface="+mn-ea"/>
                <a:cs typeface="SimSun"/>
              </a:rPr>
              <a:t>三维</a:t>
            </a:r>
            <a:r>
              <a:rPr sz="2400" dirty="0" err="1" smtClean="0">
                <a:latin typeface="+mn-ea"/>
                <a:cs typeface="SimSun"/>
              </a:rPr>
              <a:t>空间内的</a:t>
            </a:r>
            <a:r>
              <a:rPr sz="2400" dirty="0" smtClean="0">
                <a:latin typeface="+mn-ea"/>
                <a:cs typeface="SimSun"/>
              </a:rPr>
              <a:t> </a:t>
            </a:r>
            <a:r>
              <a:rPr sz="2400" dirty="0" err="1" smtClean="0">
                <a:latin typeface="+mn-ea"/>
                <a:cs typeface="SimSun"/>
              </a:rPr>
              <a:t>事物</a:t>
            </a:r>
            <a:r>
              <a:rPr lang="zh-CN" altLang="en-US" sz="2400" dirty="0" smtClean="0">
                <a:latin typeface="+mn-ea"/>
                <a:cs typeface="SimSun"/>
              </a:rPr>
              <a:t>。</a:t>
            </a:r>
            <a:endParaRPr sz="2400" dirty="0">
              <a:latin typeface="+mn-ea"/>
              <a:cs typeface="SimSun"/>
            </a:endParaRPr>
          </a:p>
        </p:txBody>
      </p:sp>
    </p:spTree>
    <p:extLst>
      <p:ext uri="{BB962C8B-B14F-4D97-AF65-F5344CB8AC3E}">
        <p14:creationId xmlns:p14="http://schemas.microsoft.com/office/powerpoint/2010/main" val="259835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7110" y="2457687"/>
            <a:ext cx="3460944" cy="174695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2461" y="553116"/>
            <a:ext cx="3317747" cy="20223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05261" y="553116"/>
            <a:ext cx="3480053" cy="200329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405261" y="2496216"/>
            <a:ext cx="3560826" cy="182117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901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435" y="270668"/>
            <a:ext cx="4492365" cy="443711"/>
          </a:xfrm>
          <a:prstGeom prst="rect">
            <a:avLst/>
          </a:prstGeom>
        </p:spPr>
        <p:txBody>
          <a:bodyPr vert="horz" wrap="square" lIns="0" tIns="12700" rIns="0" bIns="0" rtlCol="0">
            <a:spAutoFit/>
          </a:bodyPr>
          <a:lstStyle/>
          <a:p>
            <a:pPr marL="12700">
              <a:lnSpc>
                <a:spcPct val="100000"/>
              </a:lnSpc>
              <a:spcBef>
                <a:spcPts val="100"/>
              </a:spcBef>
            </a:pPr>
            <a:r>
              <a:rPr b="1" kern="1200" spc="-20" dirty="0">
                <a:solidFill>
                  <a:srgbClr val="3333CC"/>
                </a:solidFill>
                <a:latin typeface="Microsoft JhengHei"/>
                <a:ea typeface="+mn-ea"/>
                <a:cs typeface="Microsoft JhengHei"/>
              </a:rPr>
              <a:t>9、地理信息系统（GIS）</a:t>
            </a:r>
          </a:p>
        </p:txBody>
      </p:sp>
      <p:sp>
        <p:nvSpPr>
          <p:cNvPr id="3" name="object 3"/>
          <p:cNvSpPr txBox="1"/>
          <p:nvPr/>
        </p:nvSpPr>
        <p:spPr>
          <a:xfrm>
            <a:off x="979556" y="1135538"/>
            <a:ext cx="7402444" cy="1673535"/>
          </a:xfrm>
          <a:prstGeom prst="rect">
            <a:avLst/>
          </a:prstGeom>
        </p:spPr>
        <p:txBody>
          <a:bodyPr vert="horz" wrap="square" lIns="0" tIns="11430" rIns="0" bIns="0" rtlCol="0">
            <a:spAutoFit/>
          </a:bodyPr>
          <a:lstStyle/>
          <a:p>
            <a:pPr marL="12700" marR="5080">
              <a:lnSpc>
                <a:spcPct val="149800"/>
              </a:lnSpc>
              <a:spcBef>
                <a:spcPts val="90"/>
              </a:spcBef>
              <a:tabLst>
                <a:tab pos="3669665" algn="l"/>
              </a:tabLst>
            </a:pPr>
            <a:r>
              <a:rPr sz="2400" dirty="0">
                <a:latin typeface="SimSun"/>
                <a:cs typeface="SimSun"/>
              </a:rPr>
              <a:t>地理信息系统(Geographic	information </a:t>
            </a:r>
            <a:r>
              <a:rPr sz="2400" dirty="0" smtClean="0">
                <a:latin typeface="SimSun"/>
                <a:cs typeface="SimSun"/>
              </a:rPr>
              <a:t>system</a:t>
            </a:r>
            <a:r>
              <a:rPr lang="zh-CN" altLang="en-US" sz="2400" dirty="0" smtClean="0">
                <a:latin typeface="SimSun"/>
                <a:cs typeface="SimSun"/>
              </a:rPr>
              <a:t>，</a:t>
            </a:r>
            <a:r>
              <a:rPr sz="2400" dirty="0" smtClean="0">
                <a:latin typeface="SimSun"/>
                <a:cs typeface="SimSun"/>
              </a:rPr>
              <a:t>GIS</a:t>
            </a:r>
            <a:r>
              <a:rPr sz="2400" dirty="0">
                <a:latin typeface="SimSun"/>
                <a:cs typeface="SimSun"/>
              </a:rPr>
              <a:t>)</a:t>
            </a:r>
            <a:r>
              <a:rPr sz="2400" dirty="0" smtClean="0">
                <a:latin typeface="SimSun"/>
                <a:cs typeface="SimSun"/>
              </a:rPr>
              <a:t>是建立在地理图形之上的关于各种资源的综合信息管理系统</a:t>
            </a:r>
            <a:r>
              <a:rPr sz="2400" dirty="0">
                <a:latin typeface="SimSun"/>
                <a:cs typeface="SimSun"/>
              </a:rPr>
              <a:t>，</a:t>
            </a:r>
            <a:r>
              <a:rPr sz="2400" dirty="0" smtClean="0">
                <a:latin typeface="SimSun"/>
                <a:cs typeface="SimSun"/>
              </a:rPr>
              <a:t>是计算机图形学的一个重要应用领域</a:t>
            </a:r>
            <a:r>
              <a:rPr lang="zh-CN" altLang="en-US" sz="2400" dirty="0" smtClean="0">
                <a:latin typeface="SimSun"/>
                <a:cs typeface="SimSun"/>
              </a:rPr>
              <a:t>。</a:t>
            </a:r>
            <a:endParaRPr sz="2400" dirty="0">
              <a:latin typeface="SimSun"/>
              <a:cs typeface="SimSun"/>
            </a:endParaRPr>
          </a:p>
        </p:txBody>
      </p:sp>
    </p:spTree>
    <p:extLst>
      <p:ext uri="{BB962C8B-B14F-4D97-AF65-F5344CB8AC3E}">
        <p14:creationId xmlns:p14="http://schemas.microsoft.com/office/powerpoint/2010/main" val="3897250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837" y="265842"/>
            <a:ext cx="4176521" cy="33909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01273" y="265842"/>
            <a:ext cx="4504944" cy="345567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723263" y="3979322"/>
            <a:ext cx="4140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地上地下油气管道设备设施的三维可视化</a:t>
            </a:r>
            <a:endParaRPr sz="1800">
              <a:latin typeface="SimSun"/>
              <a:cs typeface="SimSun"/>
            </a:endParaRPr>
          </a:p>
        </p:txBody>
      </p:sp>
      <p:sp>
        <p:nvSpPr>
          <p:cNvPr id="5" name="object 5"/>
          <p:cNvSpPr txBox="1"/>
          <p:nvPr/>
        </p:nvSpPr>
        <p:spPr>
          <a:xfrm>
            <a:off x="1906225" y="3979322"/>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三维场景</a:t>
            </a:r>
            <a:endParaRPr sz="1800">
              <a:latin typeface="SimSun"/>
              <a:cs typeface="SimSun"/>
            </a:endParaRPr>
          </a:p>
        </p:txBody>
      </p:sp>
    </p:spTree>
    <p:extLst>
      <p:ext uri="{BB962C8B-B14F-4D97-AF65-F5344CB8AC3E}">
        <p14:creationId xmlns:p14="http://schemas.microsoft.com/office/powerpoint/2010/main" val="195211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0168" y="614046"/>
            <a:ext cx="7718425" cy="3308598"/>
          </a:xfrm>
          <a:prstGeom prst="rect">
            <a:avLst/>
          </a:prstGeom>
        </p:spPr>
        <p:txBody>
          <a:bodyPr vert="horz" wrap="square" lIns="0" tIns="12700" rIns="0" bIns="0" rtlCol="0">
            <a:spAutoFit/>
          </a:bodyPr>
          <a:lstStyle/>
          <a:p>
            <a:pPr marL="12700" marR="76835" algn="just">
              <a:lnSpc>
                <a:spcPct val="100000"/>
              </a:lnSpc>
              <a:spcBef>
                <a:spcPts val="100"/>
              </a:spcBef>
            </a:pPr>
            <a:r>
              <a:rPr sz="2400" spc="-5" dirty="0">
                <a:latin typeface="SimSun"/>
                <a:cs typeface="SimSun"/>
              </a:rPr>
              <a:t>在美国，图形学、</a:t>
            </a:r>
            <a:r>
              <a:rPr sz="2400" spc="-5" dirty="0" smtClean="0">
                <a:latin typeface="SimSun"/>
                <a:cs typeface="SimSun"/>
              </a:rPr>
              <a:t>数据</a:t>
            </a:r>
            <a:r>
              <a:rPr lang="zh-CN" altLang="en-US" sz="2400" spc="-5" dirty="0" smtClean="0">
                <a:latin typeface="SimSun"/>
                <a:cs typeface="SimSun"/>
              </a:rPr>
              <a:t>科学</a:t>
            </a:r>
            <a:r>
              <a:rPr sz="2400" dirty="0" smtClean="0">
                <a:latin typeface="SimSun"/>
                <a:cs typeface="SimSun"/>
              </a:rPr>
              <a:t>、</a:t>
            </a:r>
            <a:r>
              <a:rPr sz="2400" spc="-5" dirty="0">
                <a:latin typeface="SimSun"/>
                <a:cs typeface="SimSun"/>
              </a:rPr>
              <a:t>人工智能</a:t>
            </a:r>
            <a:r>
              <a:rPr sz="2400" dirty="0">
                <a:latin typeface="SimSun"/>
                <a:cs typeface="SimSun"/>
              </a:rPr>
              <a:t>、</a:t>
            </a:r>
            <a:r>
              <a:rPr sz="2400" spc="-5" dirty="0" smtClean="0">
                <a:latin typeface="SimSun"/>
                <a:cs typeface="SimSun"/>
              </a:rPr>
              <a:t>计算机网络是被计</a:t>
            </a:r>
            <a:r>
              <a:rPr sz="2400" dirty="0" smtClean="0">
                <a:latin typeface="SimSun"/>
                <a:cs typeface="SimSun"/>
              </a:rPr>
              <a:t>算机界公认为最热门的几个专业之一</a:t>
            </a:r>
            <a:r>
              <a:rPr sz="2400" dirty="0">
                <a:latin typeface="SimSun"/>
                <a:cs typeface="SimSun"/>
              </a:rPr>
              <a:t>。</a:t>
            </a:r>
            <a:r>
              <a:rPr sz="2400" dirty="0" smtClean="0">
                <a:latin typeface="SimSun"/>
                <a:cs typeface="SimSun"/>
              </a:rPr>
              <a:t>图形学是计算机领域</a:t>
            </a:r>
            <a:r>
              <a:rPr sz="2400" spc="-5" dirty="0" smtClean="0">
                <a:latin typeface="SimSun"/>
                <a:cs typeface="SimSun"/>
              </a:rPr>
              <a:t>中</a:t>
            </a:r>
            <a:r>
              <a:rPr sz="2400" dirty="0">
                <a:latin typeface="SimSun"/>
                <a:cs typeface="SimSun"/>
              </a:rPr>
              <a:t>20多年来对人类生活影响最大的一个学科之一。</a:t>
            </a:r>
          </a:p>
          <a:p>
            <a:pPr>
              <a:lnSpc>
                <a:spcPct val="100000"/>
              </a:lnSpc>
              <a:spcBef>
                <a:spcPts val="20"/>
              </a:spcBef>
            </a:pPr>
            <a:endParaRPr sz="3200" dirty="0">
              <a:latin typeface="Times New Roman"/>
              <a:cs typeface="Times New Roman"/>
            </a:endParaRPr>
          </a:p>
          <a:p>
            <a:pPr marL="85090">
              <a:lnSpc>
                <a:spcPct val="100000"/>
              </a:lnSpc>
            </a:pPr>
            <a:r>
              <a:rPr sz="2400" spc="-5" dirty="0">
                <a:latin typeface="SimSun"/>
                <a:cs typeface="SimSun"/>
              </a:rPr>
              <a:t>计算机图形学在美国已经形成一个完整的产业链：科研，</a:t>
            </a:r>
            <a:endParaRPr sz="2400" dirty="0">
              <a:latin typeface="SimSun"/>
              <a:cs typeface="SimSun"/>
            </a:endParaRPr>
          </a:p>
          <a:p>
            <a:pPr marL="85090">
              <a:lnSpc>
                <a:spcPct val="100000"/>
              </a:lnSpc>
            </a:pPr>
            <a:r>
              <a:rPr sz="2400" dirty="0" err="1">
                <a:latin typeface="SimSun"/>
                <a:cs typeface="SimSun"/>
              </a:rPr>
              <a:t>游戏，电影，娱乐，教育，艺术，</a:t>
            </a:r>
            <a:r>
              <a:rPr sz="2400" dirty="0" err="1" smtClean="0">
                <a:latin typeface="SimSun"/>
                <a:cs typeface="SimSun"/>
              </a:rPr>
              <a:t>工业</a:t>
            </a:r>
            <a:r>
              <a:rPr sz="2400" spc="5" dirty="0" err="1" smtClean="0">
                <a:latin typeface="SimSun"/>
                <a:cs typeface="SimSun"/>
              </a:rPr>
              <a:t>界</a:t>
            </a:r>
            <a:r>
              <a:rPr lang="en-US" sz="2400" spc="5" dirty="0" smtClean="0">
                <a:latin typeface="SimSun"/>
                <a:cs typeface="SimSun"/>
              </a:rPr>
              <a:t>..</a:t>
            </a:r>
            <a:r>
              <a:rPr sz="2400" spc="600" dirty="0" smtClean="0">
                <a:latin typeface="SimSun"/>
                <a:cs typeface="SimSun"/>
              </a:rPr>
              <a:t>.</a:t>
            </a:r>
            <a:endParaRPr sz="2400" dirty="0">
              <a:latin typeface="SimSun"/>
              <a:cs typeface="SimSun"/>
            </a:endParaRPr>
          </a:p>
          <a:p>
            <a:pPr>
              <a:lnSpc>
                <a:spcPct val="100000"/>
              </a:lnSpc>
            </a:pPr>
            <a:endParaRPr sz="2400" dirty="0">
              <a:latin typeface="Times New Roman"/>
              <a:cs typeface="Times New Roman"/>
            </a:endParaRPr>
          </a:p>
          <a:p>
            <a:pPr marL="85090">
              <a:lnSpc>
                <a:spcPct val="100000"/>
              </a:lnSpc>
              <a:spcBef>
                <a:spcPts val="1695"/>
              </a:spcBef>
            </a:pPr>
            <a:r>
              <a:rPr sz="2400" dirty="0">
                <a:latin typeface="SimSun"/>
                <a:cs typeface="SimSun"/>
              </a:rPr>
              <a:t>中国急需计算机图形学的人才！广阔天地，大有作为！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85" y="238664"/>
            <a:ext cx="3935729" cy="452755"/>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3300"/>
                </a:solidFill>
              </a:rPr>
              <a:t>五、计算机图形系统组成</a:t>
            </a:r>
            <a:endParaRPr sz="2800"/>
          </a:p>
        </p:txBody>
      </p:sp>
      <p:sp>
        <p:nvSpPr>
          <p:cNvPr id="3" name="object 3"/>
          <p:cNvSpPr/>
          <p:nvPr/>
        </p:nvSpPr>
        <p:spPr>
          <a:xfrm>
            <a:off x="395617" y="1210523"/>
            <a:ext cx="5026145" cy="287227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31388" y="1172114"/>
            <a:ext cx="2955412" cy="1508105"/>
          </a:xfrm>
          <a:prstGeom prst="rect">
            <a:avLst/>
          </a:prstGeom>
        </p:spPr>
        <p:txBody>
          <a:bodyPr vert="horz" wrap="square" lIns="0" tIns="12700" rIns="0" bIns="0" rtlCol="0">
            <a:spAutoFit/>
          </a:bodyPr>
          <a:lstStyle/>
          <a:p>
            <a:pPr marL="12700" marR="5080">
              <a:lnSpc>
                <a:spcPct val="100000"/>
              </a:lnSpc>
              <a:spcBef>
                <a:spcPts val="100"/>
              </a:spcBef>
            </a:pPr>
            <a:r>
              <a:rPr sz="2400" dirty="0" smtClean="0">
                <a:latin typeface="SimSun"/>
                <a:cs typeface="SimSun"/>
              </a:rPr>
              <a:t>一个交互式计算机图形系统应具有</a:t>
            </a:r>
            <a:r>
              <a:rPr sz="2400" dirty="0" smtClean="0">
                <a:solidFill>
                  <a:srgbClr val="FF3300"/>
                </a:solidFill>
                <a:latin typeface="SimSun"/>
                <a:cs typeface="SimSun"/>
              </a:rPr>
              <a:t>计算</a:t>
            </a:r>
            <a:r>
              <a:rPr sz="2400" dirty="0">
                <a:latin typeface="SimSun"/>
                <a:cs typeface="SimSun"/>
              </a:rPr>
              <a:t>、</a:t>
            </a:r>
            <a:r>
              <a:rPr sz="2400" dirty="0" smtClean="0">
                <a:solidFill>
                  <a:srgbClr val="FF3300"/>
                </a:solidFill>
                <a:latin typeface="SimSun"/>
                <a:cs typeface="SimSun"/>
              </a:rPr>
              <a:t>存储</a:t>
            </a:r>
            <a:r>
              <a:rPr sz="2400" dirty="0" smtClean="0">
                <a:latin typeface="SimSun"/>
                <a:cs typeface="SimSun"/>
              </a:rPr>
              <a:t>、</a:t>
            </a:r>
            <a:r>
              <a:rPr sz="2400" dirty="0">
                <a:solidFill>
                  <a:srgbClr val="FF3300"/>
                </a:solidFill>
                <a:latin typeface="SimSun"/>
                <a:cs typeface="SimSun"/>
              </a:rPr>
              <a:t>对话</a:t>
            </a:r>
            <a:r>
              <a:rPr sz="2400" dirty="0">
                <a:latin typeface="SimSun"/>
                <a:cs typeface="SimSun"/>
              </a:rPr>
              <a:t>、</a:t>
            </a:r>
            <a:r>
              <a:rPr sz="2400" dirty="0" smtClean="0">
                <a:solidFill>
                  <a:srgbClr val="FF3300"/>
                </a:solidFill>
                <a:latin typeface="SimSun"/>
                <a:cs typeface="SimSun"/>
              </a:rPr>
              <a:t>输入</a:t>
            </a:r>
            <a:r>
              <a:rPr sz="2400" dirty="0" smtClean="0">
                <a:latin typeface="SimSun"/>
                <a:cs typeface="SimSun"/>
              </a:rPr>
              <a:t>和</a:t>
            </a:r>
            <a:r>
              <a:rPr sz="2400" dirty="0" smtClean="0">
                <a:solidFill>
                  <a:srgbClr val="FF3300"/>
                </a:solidFill>
                <a:latin typeface="SimSun"/>
                <a:cs typeface="SimSun"/>
              </a:rPr>
              <a:t>输出</a:t>
            </a:r>
            <a:r>
              <a:rPr sz="2400" dirty="0" smtClean="0">
                <a:latin typeface="SimSun"/>
                <a:cs typeface="SimSun"/>
              </a:rPr>
              <a:t>等5</a:t>
            </a:r>
            <a:r>
              <a:rPr sz="2400" dirty="0">
                <a:latin typeface="SimSun"/>
                <a:cs typeface="SimSun"/>
              </a:rPr>
              <a:t>个方面的功能</a:t>
            </a:r>
          </a:p>
        </p:txBody>
      </p:sp>
      <p:sp>
        <p:nvSpPr>
          <p:cNvPr id="5" name="object 2"/>
          <p:cNvSpPr txBox="1">
            <a:spLocks/>
          </p:cNvSpPr>
          <p:nvPr/>
        </p:nvSpPr>
        <p:spPr>
          <a:xfrm>
            <a:off x="4572000" y="3420280"/>
            <a:ext cx="4155562" cy="1397177"/>
          </a:xfrm>
          <a:prstGeom prst="rect">
            <a:avLst/>
          </a:prstGeom>
        </p:spPr>
        <p:txBody>
          <a:bodyPr vert="horz" wrap="square" lIns="0" tIns="12065" rIns="0" bIns="0" rtlCol="0">
            <a:spAutoFit/>
          </a:bodyPr>
          <a:lstStyle>
            <a:lvl1pPr>
              <a:defRPr sz="2800" b="0" i="0">
                <a:solidFill>
                  <a:schemeClr val="tx1"/>
                </a:solidFill>
                <a:latin typeface="SimSun"/>
                <a:ea typeface="+mj-ea"/>
                <a:cs typeface="SimSun"/>
              </a:defRPr>
            </a:lvl1pPr>
          </a:lstStyle>
          <a:p>
            <a:pPr marL="12700" marR="5080" algn="just">
              <a:lnSpc>
                <a:spcPct val="149700"/>
              </a:lnSpc>
              <a:spcBef>
                <a:spcPts val="95"/>
              </a:spcBef>
            </a:pPr>
            <a:r>
              <a:rPr lang="zh-CN" altLang="en-US" sz="2000" kern="0" dirty="0" smtClean="0">
                <a:solidFill>
                  <a:srgbClr val="000000"/>
                </a:solidFill>
              </a:rPr>
              <a:t>这</a:t>
            </a:r>
            <a:r>
              <a:rPr lang="zh-CN" altLang="en-US" sz="2000" kern="0" dirty="0" smtClean="0">
                <a:solidFill>
                  <a:srgbClr val="FF3300"/>
                </a:solidFill>
              </a:rPr>
              <a:t>五种功能</a:t>
            </a:r>
            <a:r>
              <a:rPr lang="zh-CN" altLang="en-US" sz="2000" kern="0" dirty="0" smtClean="0">
                <a:solidFill>
                  <a:srgbClr val="000000"/>
                </a:solidFill>
              </a:rPr>
              <a:t>是一个图形系统所具备的最基本功能，至于每一功能中具有哪些能力，则因不同的系统和应用而异。</a:t>
            </a:r>
            <a:endParaRPr lang="zh-CN" altLang="en-US" sz="2000" kern="0" dirty="0">
              <a:solidFill>
                <a:srgbClr val="000000"/>
              </a:solidFill>
            </a:endParaRPr>
          </a:p>
        </p:txBody>
      </p:sp>
    </p:spTree>
    <p:extLst>
      <p:ext uri="{BB962C8B-B14F-4D97-AF65-F5344CB8AC3E}">
        <p14:creationId xmlns:p14="http://schemas.microsoft.com/office/powerpoint/2010/main" val="113350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3317" y="1850040"/>
            <a:ext cx="502920" cy="1809750"/>
          </a:xfrm>
          <a:prstGeom prst="rect">
            <a:avLst/>
          </a:prstGeom>
          <a:ln w="9525">
            <a:solidFill>
              <a:srgbClr val="000000"/>
            </a:solidFill>
          </a:ln>
        </p:spPr>
        <p:txBody>
          <a:bodyPr vert="horz" wrap="square" lIns="0" tIns="61594" rIns="0" bIns="0" rtlCol="0">
            <a:spAutoFit/>
          </a:bodyPr>
          <a:lstStyle/>
          <a:p>
            <a:pPr marL="96520" marR="42545" algn="just">
              <a:lnSpc>
                <a:spcPct val="100000"/>
              </a:lnSpc>
              <a:spcBef>
                <a:spcPts val="484"/>
              </a:spcBef>
            </a:pPr>
            <a:r>
              <a:rPr sz="2800" dirty="0">
                <a:latin typeface="SimSun"/>
                <a:cs typeface="SimSun"/>
              </a:rPr>
              <a:t>图 形 系 统</a:t>
            </a:r>
            <a:endParaRPr sz="2800">
              <a:latin typeface="SimSun"/>
              <a:cs typeface="SimSun"/>
            </a:endParaRPr>
          </a:p>
        </p:txBody>
      </p:sp>
      <p:sp>
        <p:nvSpPr>
          <p:cNvPr id="3" name="object 3"/>
          <p:cNvSpPr txBox="1">
            <a:spLocks noGrp="1"/>
          </p:cNvSpPr>
          <p:nvPr>
            <p:ph type="title"/>
          </p:nvPr>
        </p:nvSpPr>
        <p:spPr>
          <a:xfrm>
            <a:off x="2635382" y="1495964"/>
            <a:ext cx="1555617" cy="382156"/>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0000"/>
                </a:solidFill>
                <a:latin typeface="SimSun"/>
                <a:cs typeface="SimSun"/>
              </a:rPr>
              <a:t>图形软件</a:t>
            </a:r>
          </a:p>
        </p:txBody>
      </p:sp>
      <p:sp>
        <p:nvSpPr>
          <p:cNvPr id="4" name="object 4"/>
          <p:cNvSpPr/>
          <p:nvPr/>
        </p:nvSpPr>
        <p:spPr>
          <a:xfrm>
            <a:off x="3996067" y="1634394"/>
            <a:ext cx="936625" cy="0"/>
          </a:xfrm>
          <a:custGeom>
            <a:avLst/>
            <a:gdLst/>
            <a:ahLst/>
            <a:cxnLst/>
            <a:rect l="l" t="t" r="r" b="b"/>
            <a:pathLst>
              <a:path w="936625">
                <a:moveTo>
                  <a:pt x="0" y="0"/>
                </a:moveTo>
                <a:lnTo>
                  <a:pt x="936497" y="0"/>
                </a:lnTo>
              </a:path>
            </a:pathLst>
          </a:custGeom>
          <a:ln w="19050">
            <a:solidFill>
              <a:srgbClr val="000000"/>
            </a:solidFill>
          </a:ln>
        </p:spPr>
        <p:txBody>
          <a:bodyPr wrap="square" lIns="0" tIns="0" rIns="0" bIns="0" rtlCol="0"/>
          <a:lstStyle/>
          <a:p>
            <a:endParaRPr/>
          </a:p>
        </p:txBody>
      </p:sp>
      <p:sp>
        <p:nvSpPr>
          <p:cNvPr id="5" name="object 5"/>
          <p:cNvSpPr/>
          <p:nvPr/>
        </p:nvSpPr>
        <p:spPr>
          <a:xfrm>
            <a:off x="4932565" y="771048"/>
            <a:ext cx="215900" cy="1728470"/>
          </a:xfrm>
          <a:custGeom>
            <a:avLst/>
            <a:gdLst/>
            <a:ahLst/>
            <a:cxnLst/>
            <a:rect l="l" t="t" r="r" b="b"/>
            <a:pathLst>
              <a:path w="215900" h="1728470">
                <a:moveTo>
                  <a:pt x="215646" y="0"/>
                </a:moveTo>
                <a:lnTo>
                  <a:pt x="173783" y="11251"/>
                </a:lnTo>
                <a:lnTo>
                  <a:pt x="139636" y="42005"/>
                </a:lnTo>
                <a:lnTo>
                  <a:pt x="116633" y="87760"/>
                </a:lnTo>
                <a:lnTo>
                  <a:pt x="108204" y="144018"/>
                </a:lnTo>
                <a:lnTo>
                  <a:pt x="108204" y="720090"/>
                </a:lnTo>
                <a:lnTo>
                  <a:pt x="99655" y="776025"/>
                </a:lnTo>
                <a:lnTo>
                  <a:pt x="76390" y="821817"/>
                </a:lnTo>
                <a:lnTo>
                  <a:pt x="41981" y="852749"/>
                </a:lnTo>
                <a:lnTo>
                  <a:pt x="0" y="864108"/>
                </a:lnTo>
                <a:lnTo>
                  <a:pt x="41981" y="875466"/>
                </a:lnTo>
                <a:lnTo>
                  <a:pt x="76390" y="906399"/>
                </a:lnTo>
                <a:lnTo>
                  <a:pt x="99655" y="952190"/>
                </a:lnTo>
                <a:lnTo>
                  <a:pt x="108204" y="1008126"/>
                </a:lnTo>
                <a:lnTo>
                  <a:pt x="108204" y="1584198"/>
                </a:lnTo>
                <a:lnTo>
                  <a:pt x="116633" y="1640455"/>
                </a:lnTo>
                <a:lnTo>
                  <a:pt x="139636" y="1686210"/>
                </a:lnTo>
                <a:lnTo>
                  <a:pt x="173783" y="1716964"/>
                </a:lnTo>
                <a:lnTo>
                  <a:pt x="215646" y="1728216"/>
                </a:lnTo>
              </a:path>
            </a:pathLst>
          </a:custGeom>
          <a:ln w="19050">
            <a:solidFill>
              <a:srgbClr val="000000"/>
            </a:solidFill>
          </a:ln>
        </p:spPr>
        <p:txBody>
          <a:bodyPr wrap="square" lIns="0" tIns="0" rIns="0" bIns="0" rtlCol="0"/>
          <a:lstStyle/>
          <a:p>
            <a:endParaRPr/>
          </a:p>
        </p:txBody>
      </p:sp>
      <p:sp>
        <p:nvSpPr>
          <p:cNvPr id="6" name="object 6"/>
          <p:cNvSpPr/>
          <p:nvPr/>
        </p:nvSpPr>
        <p:spPr>
          <a:xfrm>
            <a:off x="3996067" y="3937920"/>
            <a:ext cx="936625" cy="0"/>
          </a:xfrm>
          <a:custGeom>
            <a:avLst/>
            <a:gdLst/>
            <a:ahLst/>
            <a:cxnLst/>
            <a:rect l="l" t="t" r="r" b="b"/>
            <a:pathLst>
              <a:path w="936625">
                <a:moveTo>
                  <a:pt x="0" y="0"/>
                </a:moveTo>
                <a:lnTo>
                  <a:pt x="936497" y="0"/>
                </a:lnTo>
              </a:path>
            </a:pathLst>
          </a:custGeom>
          <a:ln w="19050">
            <a:solidFill>
              <a:srgbClr val="000000"/>
            </a:solidFill>
          </a:ln>
        </p:spPr>
        <p:txBody>
          <a:bodyPr wrap="square" lIns="0" tIns="0" rIns="0" bIns="0" rtlCol="0"/>
          <a:lstStyle/>
          <a:p>
            <a:endParaRPr/>
          </a:p>
        </p:txBody>
      </p:sp>
      <p:sp>
        <p:nvSpPr>
          <p:cNvPr id="7" name="object 7"/>
          <p:cNvSpPr/>
          <p:nvPr/>
        </p:nvSpPr>
        <p:spPr>
          <a:xfrm>
            <a:off x="4932565" y="3073812"/>
            <a:ext cx="215900" cy="1729105"/>
          </a:xfrm>
          <a:custGeom>
            <a:avLst/>
            <a:gdLst/>
            <a:ahLst/>
            <a:cxnLst/>
            <a:rect l="l" t="t" r="r" b="b"/>
            <a:pathLst>
              <a:path w="215900" h="1729104">
                <a:moveTo>
                  <a:pt x="215646" y="0"/>
                </a:moveTo>
                <a:lnTo>
                  <a:pt x="173783" y="11370"/>
                </a:lnTo>
                <a:lnTo>
                  <a:pt x="139636" y="42386"/>
                </a:lnTo>
                <a:lnTo>
                  <a:pt x="116633" y="88403"/>
                </a:lnTo>
                <a:lnTo>
                  <a:pt x="108204" y="144780"/>
                </a:lnTo>
                <a:lnTo>
                  <a:pt x="108204" y="720852"/>
                </a:lnTo>
                <a:lnTo>
                  <a:pt x="99655" y="776787"/>
                </a:lnTo>
                <a:lnTo>
                  <a:pt x="76390" y="822579"/>
                </a:lnTo>
                <a:lnTo>
                  <a:pt x="41981" y="853511"/>
                </a:lnTo>
                <a:lnTo>
                  <a:pt x="0" y="864869"/>
                </a:lnTo>
                <a:lnTo>
                  <a:pt x="41981" y="876228"/>
                </a:lnTo>
                <a:lnTo>
                  <a:pt x="76390" y="907160"/>
                </a:lnTo>
                <a:lnTo>
                  <a:pt x="99655" y="952952"/>
                </a:lnTo>
                <a:lnTo>
                  <a:pt x="108204" y="1008888"/>
                </a:lnTo>
                <a:lnTo>
                  <a:pt x="108204" y="1584960"/>
                </a:lnTo>
                <a:lnTo>
                  <a:pt x="116633" y="1641217"/>
                </a:lnTo>
                <a:lnTo>
                  <a:pt x="139636" y="1686972"/>
                </a:lnTo>
                <a:lnTo>
                  <a:pt x="173783" y="1717726"/>
                </a:lnTo>
                <a:lnTo>
                  <a:pt x="215646" y="1728977"/>
                </a:lnTo>
              </a:path>
            </a:pathLst>
          </a:custGeom>
          <a:ln w="19050">
            <a:solidFill>
              <a:srgbClr val="000000"/>
            </a:solidFill>
          </a:ln>
        </p:spPr>
        <p:txBody>
          <a:bodyPr wrap="square" lIns="0" tIns="0" rIns="0" bIns="0" rtlCol="0"/>
          <a:lstStyle/>
          <a:p>
            <a:endParaRPr/>
          </a:p>
        </p:txBody>
      </p:sp>
      <p:sp>
        <p:nvSpPr>
          <p:cNvPr id="8" name="object 8"/>
          <p:cNvSpPr txBox="1"/>
          <p:nvPr/>
        </p:nvSpPr>
        <p:spPr>
          <a:xfrm>
            <a:off x="5372487" y="775874"/>
            <a:ext cx="2058035"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SimSun"/>
                <a:cs typeface="SimSun"/>
              </a:rPr>
              <a:t>图形应用数据结构</a:t>
            </a:r>
            <a:endParaRPr sz="2000">
              <a:latin typeface="SimSun"/>
              <a:cs typeface="SimSun"/>
            </a:endParaRPr>
          </a:p>
        </p:txBody>
      </p:sp>
      <p:sp>
        <p:nvSpPr>
          <p:cNvPr id="9" name="object 9"/>
          <p:cNvSpPr txBox="1"/>
          <p:nvPr/>
        </p:nvSpPr>
        <p:spPr>
          <a:xfrm>
            <a:off x="5372487" y="1530261"/>
            <a:ext cx="1549400"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SimSun"/>
                <a:cs typeface="SimSun"/>
              </a:rPr>
              <a:t>图形应用软件</a:t>
            </a:r>
            <a:endParaRPr sz="2000">
              <a:latin typeface="SimSun"/>
              <a:cs typeface="SimSun"/>
            </a:endParaRPr>
          </a:p>
        </p:txBody>
      </p:sp>
      <p:sp>
        <p:nvSpPr>
          <p:cNvPr id="10" name="object 10"/>
          <p:cNvSpPr txBox="1"/>
          <p:nvPr/>
        </p:nvSpPr>
        <p:spPr>
          <a:xfrm>
            <a:off x="5372487" y="2286932"/>
            <a:ext cx="1549400"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SimSun"/>
                <a:cs typeface="SimSun"/>
              </a:rPr>
              <a:t>图形支撑软件</a:t>
            </a:r>
            <a:endParaRPr sz="2000">
              <a:latin typeface="SimSun"/>
              <a:cs typeface="SimSun"/>
            </a:endParaRPr>
          </a:p>
        </p:txBody>
      </p:sp>
      <p:sp>
        <p:nvSpPr>
          <p:cNvPr id="11" name="object 11"/>
          <p:cNvSpPr txBox="1"/>
          <p:nvPr/>
        </p:nvSpPr>
        <p:spPr>
          <a:xfrm>
            <a:off x="5372487" y="3115920"/>
            <a:ext cx="1803400"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SimSun"/>
                <a:cs typeface="SimSun"/>
              </a:rPr>
              <a:t>图形计算机平台</a:t>
            </a:r>
            <a:endParaRPr sz="2000">
              <a:latin typeface="SimSun"/>
              <a:cs typeface="SimSun"/>
            </a:endParaRPr>
          </a:p>
        </p:txBody>
      </p:sp>
      <p:sp>
        <p:nvSpPr>
          <p:cNvPr id="12" name="object 12"/>
          <p:cNvSpPr txBox="1"/>
          <p:nvPr/>
        </p:nvSpPr>
        <p:spPr>
          <a:xfrm>
            <a:off x="2635383" y="3729234"/>
            <a:ext cx="3778885" cy="1012190"/>
          </a:xfrm>
          <a:prstGeom prst="rect">
            <a:avLst/>
          </a:prstGeom>
        </p:spPr>
        <p:txBody>
          <a:bodyPr vert="horz" wrap="square" lIns="0" tIns="12700" rIns="0" bIns="0" rtlCol="0">
            <a:spAutoFit/>
          </a:bodyPr>
          <a:lstStyle/>
          <a:p>
            <a:pPr marL="12700">
              <a:lnSpc>
                <a:spcPct val="100000"/>
              </a:lnSpc>
              <a:spcBef>
                <a:spcPts val="100"/>
              </a:spcBef>
            </a:pPr>
            <a:r>
              <a:rPr sz="2400" dirty="0">
                <a:latin typeface="SimSun"/>
                <a:cs typeface="SimSun"/>
              </a:rPr>
              <a:t>图形硬件</a:t>
            </a:r>
          </a:p>
          <a:p>
            <a:pPr>
              <a:lnSpc>
                <a:spcPct val="100000"/>
              </a:lnSpc>
              <a:spcBef>
                <a:spcPts val="15"/>
              </a:spcBef>
            </a:pPr>
            <a:endParaRPr sz="2150" dirty="0">
              <a:latin typeface="Times New Roman"/>
              <a:cs typeface="Times New Roman"/>
            </a:endParaRPr>
          </a:p>
          <a:p>
            <a:pPr marR="5080" algn="r">
              <a:lnSpc>
                <a:spcPct val="100000"/>
              </a:lnSpc>
            </a:pPr>
            <a:r>
              <a:rPr sz="2000" spc="-5" dirty="0">
                <a:latin typeface="SimSun"/>
                <a:cs typeface="SimSun"/>
              </a:rPr>
              <a:t>图形设备</a:t>
            </a:r>
            <a:endParaRPr sz="2000" dirty="0">
              <a:latin typeface="SimSun"/>
              <a:cs typeface="SimSun"/>
            </a:endParaRPr>
          </a:p>
        </p:txBody>
      </p:sp>
      <p:sp>
        <p:nvSpPr>
          <p:cNvPr id="13" name="object 13"/>
          <p:cNvSpPr/>
          <p:nvPr/>
        </p:nvSpPr>
        <p:spPr>
          <a:xfrm>
            <a:off x="1547761" y="2820066"/>
            <a:ext cx="819150" cy="0"/>
          </a:xfrm>
          <a:custGeom>
            <a:avLst/>
            <a:gdLst/>
            <a:ahLst/>
            <a:cxnLst/>
            <a:rect l="l" t="t" r="r" b="b"/>
            <a:pathLst>
              <a:path w="819150">
                <a:moveTo>
                  <a:pt x="0" y="0"/>
                </a:moveTo>
                <a:lnTo>
                  <a:pt x="819150" y="0"/>
                </a:lnTo>
              </a:path>
            </a:pathLst>
          </a:custGeom>
          <a:ln w="19050">
            <a:solidFill>
              <a:srgbClr val="000000"/>
            </a:solidFill>
          </a:ln>
        </p:spPr>
        <p:txBody>
          <a:bodyPr wrap="square" lIns="0" tIns="0" rIns="0" bIns="0" rtlCol="0"/>
          <a:lstStyle/>
          <a:p>
            <a:endParaRPr/>
          </a:p>
        </p:txBody>
      </p:sp>
      <p:sp>
        <p:nvSpPr>
          <p:cNvPr id="14" name="object 14"/>
          <p:cNvSpPr/>
          <p:nvPr/>
        </p:nvSpPr>
        <p:spPr>
          <a:xfrm>
            <a:off x="2366911" y="1489614"/>
            <a:ext cx="189230" cy="2664460"/>
          </a:xfrm>
          <a:custGeom>
            <a:avLst/>
            <a:gdLst/>
            <a:ahLst/>
            <a:cxnLst/>
            <a:rect l="l" t="t" r="r" b="b"/>
            <a:pathLst>
              <a:path w="189230" h="2664460">
                <a:moveTo>
                  <a:pt x="188975" y="0"/>
                </a:moveTo>
                <a:lnTo>
                  <a:pt x="141449" y="30423"/>
                </a:lnTo>
                <a:lnTo>
                  <a:pt x="122300" y="65246"/>
                </a:lnTo>
                <a:lnTo>
                  <a:pt x="107470" y="110292"/>
                </a:lnTo>
                <a:lnTo>
                  <a:pt x="97888" y="163424"/>
                </a:lnTo>
                <a:lnTo>
                  <a:pt x="94487" y="222504"/>
                </a:lnTo>
                <a:lnTo>
                  <a:pt x="94488" y="1110234"/>
                </a:lnTo>
                <a:lnTo>
                  <a:pt x="91140" y="1169257"/>
                </a:lnTo>
                <a:lnTo>
                  <a:pt x="81675" y="1222248"/>
                </a:lnTo>
                <a:lnTo>
                  <a:pt x="66960" y="1267110"/>
                </a:lnTo>
                <a:lnTo>
                  <a:pt x="47864" y="1301750"/>
                </a:lnTo>
                <a:lnTo>
                  <a:pt x="0" y="1331976"/>
                </a:lnTo>
                <a:lnTo>
                  <a:pt x="25255" y="1339938"/>
                </a:lnTo>
                <a:lnTo>
                  <a:pt x="66960" y="1397222"/>
                </a:lnTo>
                <a:lnTo>
                  <a:pt x="81675" y="1442268"/>
                </a:lnTo>
                <a:lnTo>
                  <a:pt x="91140" y="1495400"/>
                </a:lnTo>
                <a:lnTo>
                  <a:pt x="94488" y="1554480"/>
                </a:lnTo>
                <a:lnTo>
                  <a:pt x="94488" y="2442210"/>
                </a:lnTo>
                <a:lnTo>
                  <a:pt x="97888" y="2501233"/>
                </a:lnTo>
                <a:lnTo>
                  <a:pt x="107470" y="2554224"/>
                </a:lnTo>
                <a:lnTo>
                  <a:pt x="122301" y="2599086"/>
                </a:lnTo>
                <a:lnTo>
                  <a:pt x="141449" y="2633726"/>
                </a:lnTo>
                <a:lnTo>
                  <a:pt x="163985" y="2656046"/>
                </a:lnTo>
                <a:lnTo>
                  <a:pt x="188976" y="2663952"/>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891623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704" y="237140"/>
            <a:ext cx="2789295" cy="382156"/>
          </a:xfrm>
          <a:prstGeom prst="rect">
            <a:avLst/>
          </a:prstGeom>
        </p:spPr>
        <p:txBody>
          <a:bodyPr vert="horz" wrap="square" lIns="0" tIns="12700" rIns="0" bIns="0" rtlCol="0">
            <a:spAutoFit/>
          </a:bodyPr>
          <a:lstStyle/>
          <a:p>
            <a:pPr marL="12700" algn="l" rtl="0">
              <a:spcBef>
                <a:spcPts val="100"/>
              </a:spcBef>
            </a:pPr>
            <a:r>
              <a:rPr sz="2400" b="1" kern="1200" spc="-35" dirty="0">
                <a:solidFill>
                  <a:srgbClr val="3333CC"/>
                </a:solidFill>
                <a:latin typeface="Microsoft JhengHei"/>
                <a:ea typeface="+mn-ea"/>
                <a:cs typeface="Microsoft JhengHei"/>
              </a:rPr>
              <a:t>（1）图形软件</a:t>
            </a:r>
          </a:p>
        </p:txBody>
      </p:sp>
      <p:sp>
        <p:nvSpPr>
          <p:cNvPr id="3" name="object 3"/>
          <p:cNvSpPr txBox="1"/>
          <p:nvPr/>
        </p:nvSpPr>
        <p:spPr>
          <a:xfrm>
            <a:off x="619282" y="1029620"/>
            <a:ext cx="7838917"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SimSun"/>
                <a:cs typeface="SimSun"/>
              </a:rPr>
              <a:t>图形软件又分为图形应用数据结构、</a:t>
            </a:r>
            <a:r>
              <a:rPr sz="2400" dirty="0" smtClean="0">
                <a:latin typeface="SimSun"/>
                <a:cs typeface="SimSun"/>
              </a:rPr>
              <a:t>图形应用软件和图形支撑软件三部分</a:t>
            </a:r>
            <a:r>
              <a:rPr lang="zh-CN" altLang="en-US" sz="2400" dirty="0" smtClean="0">
                <a:latin typeface="SimSun"/>
                <a:cs typeface="SimSun"/>
              </a:rPr>
              <a:t>。</a:t>
            </a:r>
            <a:endParaRPr sz="1900" dirty="0">
              <a:latin typeface="Times New Roman"/>
              <a:cs typeface="Times New Roman"/>
            </a:endParaRPr>
          </a:p>
        </p:txBody>
      </p:sp>
      <p:sp>
        <p:nvSpPr>
          <p:cNvPr id="4" name="object 2"/>
          <p:cNvSpPr txBox="1">
            <a:spLocks noGrp="1"/>
          </p:cNvSpPr>
          <p:nvPr/>
        </p:nvSpPr>
        <p:spPr>
          <a:xfrm>
            <a:off x="619282" y="1965325"/>
            <a:ext cx="7991318" cy="2834109"/>
          </a:xfrm>
          <a:prstGeom prst="rect">
            <a:avLst/>
          </a:prstGeom>
        </p:spPr>
        <p:txBody>
          <a:bodyPr vert="horz" wrap="square" lIns="0" tIns="12700" rIns="0" bIns="0" rtlCol="0">
            <a:spAutoFit/>
          </a:bodyPr>
          <a:lstStyle>
            <a:lvl1pPr>
              <a:defRPr sz="2800" b="0" i="0">
                <a:solidFill>
                  <a:schemeClr val="tx1"/>
                </a:solidFill>
                <a:latin typeface="SimSun"/>
                <a:ea typeface="+mj-ea"/>
                <a:cs typeface="SimSun"/>
              </a:defRPr>
            </a:lvl1pPr>
          </a:lstStyle>
          <a:p>
            <a:pPr marL="12700" marR="5080">
              <a:spcBef>
                <a:spcPts val="100"/>
              </a:spcBef>
            </a:pPr>
            <a:r>
              <a:rPr lang="zh-CN" altLang="en-US" sz="2000" dirty="0">
                <a:solidFill>
                  <a:srgbClr val="FF3300"/>
                </a:solidFill>
              </a:rPr>
              <a:t>图形应用数据结构</a:t>
            </a:r>
            <a:r>
              <a:rPr lang="zh-CN" altLang="en-US" sz="2000" dirty="0"/>
              <a:t>：实际上对应一组图形数据文件，</a:t>
            </a:r>
            <a:r>
              <a:rPr lang="zh-CN" altLang="en-US" sz="2000" dirty="0" smtClean="0"/>
              <a:t>其中存放</a:t>
            </a:r>
            <a:r>
              <a:rPr lang="zh-CN" altLang="en-US" sz="2000" dirty="0"/>
              <a:t>着欲生成的图形对象的全部描述信息。</a:t>
            </a:r>
          </a:p>
          <a:p>
            <a:pPr marL="12700" marR="5080">
              <a:lnSpc>
                <a:spcPct val="100000"/>
              </a:lnSpc>
              <a:spcBef>
                <a:spcPts val="100"/>
              </a:spcBef>
            </a:pPr>
            <a:endParaRPr lang="en-US" sz="2000" b="0" dirty="0" smtClean="0">
              <a:solidFill>
                <a:srgbClr val="FF3300"/>
              </a:solidFill>
            </a:endParaRPr>
          </a:p>
          <a:p>
            <a:pPr marL="12700" marR="5080">
              <a:lnSpc>
                <a:spcPct val="100000"/>
              </a:lnSpc>
              <a:spcBef>
                <a:spcPts val="100"/>
              </a:spcBef>
            </a:pPr>
            <a:r>
              <a:rPr sz="2000" b="0" dirty="0" smtClean="0">
                <a:solidFill>
                  <a:srgbClr val="FF3300"/>
                </a:solidFill>
              </a:rPr>
              <a:t>图形应用软件</a:t>
            </a:r>
            <a:r>
              <a:rPr sz="2000" b="0" dirty="0">
                <a:solidFill>
                  <a:srgbClr val="000000"/>
                </a:solidFill>
              </a:rPr>
              <a:t>：是解决某种应用问题的图形软件，</a:t>
            </a:r>
            <a:r>
              <a:rPr sz="2000" b="0" dirty="0" smtClean="0">
                <a:solidFill>
                  <a:srgbClr val="000000"/>
                </a:solidFill>
              </a:rPr>
              <a:t>是图形系统中的核心部分</a:t>
            </a:r>
            <a:r>
              <a:rPr sz="2000" b="0" dirty="0">
                <a:solidFill>
                  <a:srgbClr val="000000"/>
                </a:solidFill>
              </a:rPr>
              <a:t>，</a:t>
            </a:r>
            <a:r>
              <a:rPr sz="2000" b="0" dirty="0" smtClean="0">
                <a:solidFill>
                  <a:srgbClr val="000000"/>
                </a:solidFill>
              </a:rPr>
              <a:t>包括了各种图形生成和处理技术</a:t>
            </a:r>
            <a:r>
              <a:rPr sz="2000" b="0" dirty="0">
                <a:solidFill>
                  <a:srgbClr val="000000"/>
                </a:solidFill>
              </a:rPr>
              <a:t>，是图形技术在各种不同应用中的抽象。如 </a:t>
            </a:r>
            <a:r>
              <a:rPr lang="en-US" altLang="zh-CN" sz="2000" b="0" dirty="0" smtClean="0">
                <a:solidFill>
                  <a:srgbClr val="000000"/>
                </a:solidFill>
              </a:rPr>
              <a:t>Maya</a:t>
            </a:r>
            <a:r>
              <a:rPr sz="2000" b="0" dirty="0" smtClean="0">
                <a:solidFill>
                  <a:srgbClr val="000000"/>
                </a:solidFill>
              </a:rPr>
              <a:t>、3</a:t>
            </a:r>
            <a:r>
              <a:rPr lang="en-US" sz="2000" dirty="0" smtClean="0">
                <a:solidFill>
                  <a:srgbClr val="000000"/>
                </a:solidFill>
              </a:rPr>
              <a:t>ds </a:t>
            </a:r>
            <a:r>
              <a:rPr lang="en-US" sz="2000" dirty="0" err="1" smtClean="0">
                <a:solidFill>
                  <a:srgbClr val="000000"/>
                </a:solidFill>
              </a:rPr>
              <a:t>Ma</a:t>
            </a:r>
            <a:r>
              <a:rPr sz="2000" b="0" dirty="0" err="1" smtClean="0">
                <a:solidFill>
                  <a:srgbClr val="000000"/>
                </a:solidFill>
              </a:rPr>
              <a:t>x等</a:t>
            </a:r>
            <a:r>
              <a:rPr lang="zh-CN" altLang="en-US" sz="2000" b="0" dirty="0" smtClean="0">
                <a:solidFill>
                  <a:srgbClr val="000000"/>
                </a:solidFill>
              </a:rPr>
              <a:t>。</a:t>
            </a:r>
            <a:endParaRPr lang="en-US" sz="2000" b="0" dirty="0" smtClean="0">
              <a:solidFill>
                <a:srgbClr val="000000"/>
              </a:solidFill>
            </a:endParaRPr>
          </a:p>
          <a:p>
            <a:pPr marL="12700" marR="5080">
              <a:lnSpc>
                <a:spcPct val="100000"/>
              </a:lnSpc>
              <a:spcBef>
                <a:spcPts val="100"/>
              </a:spcBef>
            </a:pPr>
            <a:endParaRPr lang="en-US" sz="2000" b="0" dirty="0" smtClean="0">
              <a:solidFill>
                <a:srgbClr val="000000"/>
              </a:solidFill>
            </a:endParaRPr>
          </a:p>
          <a:p>
            <a:pPr marL="12700" marR="5080">
              <a:spcBef>
                <a:spcPts val="100"/>
              </a:spcBef>
            </a:pPr>
            <a:r>
              <a:rPr lang="zh-CN" altLang="en-US" sz="2000" dirty="0">
                <a:solidFill>
                  <a:srgbClr val="FF3300"/>
                </a:solidFill>
              </a:rPr>
              <a:t>图形支撑软件</a:t>
            </a:r>
            <a:r>
              <a:rPr lang="zh-CN" altLang="en-US" sz="2000" dirty="0"/>
              <a:t>：大多数图形应用程序是建立在一定</a:t>
            </a:r>
            <a:r>
              <a:rPr lang="zh-CN" altLang="en-US" sz="2000" dirty="0" smtClean="0"/>
              <a:t>的图形</a:t>
            </a:r>
            <a:r>
              <a:rPr lang="zh-CN" altLang="en-US" sz="2000" dirty="0"/>
              <a:t>支撑软件上。图形支撑软件需具有规范</a:t>
            </a:r>
            <a:r>
              <a:rPr lang="zh-CN" altLang="en-US" sz="2000" dirty="0" smtClean="0"/>
              <a:t>接口。</a:t>
            </a:r>
            <a:endParaRPr lang="zh-CN" altLang="en-US" sz="2000" dirty="0"/>
          </a:p>
        </p:txBody>
      </p:sp>
    </p:spTree>
    <p:extLst>
      <p:ext uri="{BB962C8B-B14F-4D97-AF65-F5344CB8AC3E}">
        <p14:creationId xmlns:p14="http://schemas.microsoft.com/office/powerpoint/2010/main" val="257184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4" y="308616"/>
            <a:ext cx="3860666" cy="382156"/>
          </a:xfrm>
          <a:prstGeom prst="rect">
            <a:avLst/>
          </a:prstGeom>
        </p:spPr>
        <p:txBody>
          <a:bodyPr vert="horz" wrap="square" lIns="0" tIns="12700" rIns="0" bIns="0" rtlCol="0">
            <a:spAutoFit/>
          </a:bodyPr>
          <a:lstStyle/>
          <a:p>
            <a:pPr marL="12700" algn="l" rtl="0">
              <a:spcBef>
                <a:spcPts val="100"/>
              </a:spcBef>
            </a:pPr>
            <a:r>
              <a:rPr sz="2400" b="1" kern="1200" spc="-35" dirty="0">
                <a:solidFill>
                  <a:srgbClr val="3333CC"/>
                </a:solidFill>
                <a:latin typeface="Microsoft JhengHei"/>
                <a:ea typeface="+mn-ea"/>
                <a:cs typeface="Microsoft JhengHei"/>
              </a:rPr>
              <a:t>（2）图形软件的发展</a:t>
            </a:r>
          </a:p>
        </p:txBody>
      </p:sp>
      <p:sp>
        <p:nvSpPr>
          <p:cNvPr id="3" name="object 3"/>
          <p:cNvSpPr txBox="1"/>
          <p:nvPr/>
        </p:nvSpPr>
        <p:spPr>
          <a:xfrm>
            <a:off x="475114" y="1100486"/>
            <a:ext cx="7934959" cy="2857192"/>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Microsoft JhengHei"/>
                <a:cs typeface="Microsoft JhengHei"/>
              </a:rPr>
              <a:t>（A）</a:t>
            </a:r>
            <a:r>
              <a:rPr sz="2400" b="1" spc="-30" dirty="0">
                <a:latin typeface="Microsoft JhengHei"/>
                <a:cs typeface="Microsoft JhengHei"/>
              </a:rPr>
              <a:t>用现有的某种计算机语言写成的子程序包</a:t>
            </a:r>
            <a:endParaRPr sz="2400" dirty="0">
              <a:latin typeface="Microsoft JhengHei"/>
              <a:cs typeface="Microsoft JhengHei"/>
            </a:endParaRPr>
          </a:p>
          <a:p>
            <a:pPr>
              <a:lnSpc>
                <a:spcPct val="100000"/>
              </a:lnSpc>
              <a:spcBef>
                <a:spcPts val="35"/>
              </a:spcBef>
            </a:pPr>
            <a:endParaRPr sz="1900" dirty="0">
              <a:latin typeface="Times New Roman"/>
              <a:cs typeface="Times New Roman"/>
            </a:endParaRPr>
          </a:p>
          <a:p>
            <a:pPr marL="301625" marR="5080">
              <a:lnSpc>
                <a:spcPct val="100000"/>
              </a:lnSpc>
            </a:pPr>
            <a:r>
              <a:rPr sz="2400" dirty="0" err="1">
                <a:latin typeface="SimSun"/>
                <a:cs typeface="SimSun"/>
              </a:rPr>
              <a:t>用户使用时按相应计算机语言的规定调用所需要的子程序</a:t>
            </a:r>
            <a:r>
              <a:rPr sz="2400" dirty="0">
                <a:latin typeface="SimSun"/>
                <a:cs typeface="SimSun"/>
              </a:rPr>
              <a:t> </a:t>
            </a:r>
            <a:r>
              <a:rPr sz="2400" dirty="0" err="1" smtClean="0">
                <a:latin typeface="SimSun"/>
                <a:cs typeface="SimSun"/>
              </a:rPr>
              <a:t>生成各种图形</a:t>
            </a:r>
            <a:r>
              <a:rPr lang="zh-CN" altLang="en-US" sz="2400" dirty="0">
                <a:latin typeface="SimSun"/>
                <a:cs typeface="SimSun"/>
              </a:rPr>
              <a:t>。</a:t>
            </a:r>
            <a:endParaRPr sz="2400" dirty="0">
              <a:latin typeface="SimSun"/>
              <a:cs typeface="SimSun"/>
            </a:endParaRPr>
          </a:p>
          <a:p>
            <a:pPr>
              <a:lnSpc>
                <a:spcPct val="100000"/>
              </a:lnSpc>
              <a:spcBef>
                <a:spcPts val="50"/>
              </a:spcBef>
            </a:pPr>
            <a:endParaRPr sz="2100" dirty="0">
              <a:latin typeface="Times New Roman"/>
              <a:cs typeface="Times New Roman"/>
            </a:endParaRPr>
          </a:p>
          <a:p>
            <a:pPr marL="301625" marR="5080">
              <a:lnSpc>
                <a:spcPct val="100000"/>
              </a:lnSpc>
            </a:pPr>
            <a:r>
              <a:rPr sz="2400" dirty="0">
                <a:latin typeface="SimSun"/>
                <a:cs typeface="SimSun"/>
              </a:rPr>
              <a:t>这类子程序包很多，如OpenGL、GKS等。用其中的子程序 </a:t>
            </a:r>
            <a:r>
              <a:rPr sz="2400" dirty="0" err="1">
                <a:latin typeface="SimSun"/>
                <a:cs typeface="SimSun"/>
              </a:rPr>
              <a:t>可实现各种基本绘图、显示功能，以及各种事件的控制和</a:t>
            </a:r>
            <a:r>
              <a:rPr sz="2400" dirty="0">
                <a:latin typeface="SimSun"/>
                <a:cs typeface="SimSun"/>
              </a:rPr>
              <a:t> </a:t>
            </a:r>
            <a:r>
              <a:rPr sz="2400" dirty="0" err="1" smtClean="0">
                <a:latin typeface="SimSun"/>
                <a:cs typeface="SimSun"/>
              </a:rPr>
              <a:t>处理</a:t>
            </a:r>
            <a:r>
              <a:rPr lang="zh-CN" altLang="en-US" sz="2400" dirty="0" smtClean="0">
                <a:latin typeface="SimSun"/>
                <a:cs typeface="SimSun"/>
              </a:rPr>
              <a:t>。</a:t>
            </a:r>
            <a:endParaRPr sz="2400" dirty="0">
              <a:latin typeface="SimSun"/>
              <a:cs typeface="SimSun"/>
            </a:endParaRPr>
          </a:p>
        </p:txBody>
      </p:sp>
    </p:spTree>
    <p:extLst>
      <p:ext uri="{BB962C8B-B14F-4D97-AF65-F5344CB8AC3E}">
        <p14:creationId xmlns:p14="http://schemas.microsoft.com/office/powerpoint/2010/main" val="4223660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0135" y="326294"/>
            <a:ext cx="8198484" cy="3934410"/>
          </a:xfrm>
          <a:prstGeom prst="rect">
            <a:avLst/>
          </a:prstGeom>
        </p:spPr>
        <p:txBody>
          <a:bodyPr vert="horz" wrap="square" lIns="0" tIns="12700" rIns="0" bIns="0" rtlCol="0">
            <a:spAutoFit/>
          </a:bodyPr>
          <a:lstStyle/>
          <a:p>
            <a:pPr marL="50800">
              <a:lnSpc>
                <a:spcPct val="100000"/>
              </a:lnSpc>
              <a:spcBef>
                <a:spcPts val="100"/>
              </a:spcBef>
            </a:pPr>
            <a:r>
              <a:rPr sz="2400" b="1" spc="-15" dirty="0">
                <a:latin typeface="Microsoft JhengHei"/>
                <a:cs typeface="Microsoft JhengHei"/>
              </a:rPr>
              <a:t>（B）扩充某一种计算机语言，使其具有图形生成和处理功能</a:t>
            </a:r>
            <a:endParaRPr sz="2400" dirty="0">
              <a:latin typeface="Microsoft JhengHei"/>
              <a:cs typeface="Microsoft JhengHei"/>
            </a:endParaRPr>
          </a:p>
          <a:p>
            <a:pPr>
              <a:lnSpc>
                <a:spcPct val="100000"/>
              </a:lnSpc>
              <a:spcBef>
                <a:spcPts val="25"/>
              </a:spcBef>
            </a:pPr>
            <a:endParaRPr sz="2400" dirty="0">
              <a:latin typeface="Times New Roman"/>
              <a:cs typeface="Times New Roman"/>
            </a:endParaRPr>
          </a:p>
          <a:p>
            <a:pPr marL="196850" marR="68580">
              <a:lnSpc>
                <a:spcPct val="100000"/>
              </a:lnSpc>
              <a:spcBef>
                <a:spcPts val="5"/>
              </a:spcBef>
            </a:pPr>
            <a:r>
              <a:rPr sz="2400" dirty="0">
                <a:latin typeface="SimSun"/>
                <a:cs typeface="SimSun"/>
              </a:rPr>
              <a:t>目前具有图形生成和处理功能的计算机语言很多，如C、C</a:t>
            </a:r>
            <a:r>
              <a:rPr sz="2400" baseline="24305" dirty="0">
                <a:latin typeface="SimSun"/>
                <a:cs typeface="SimSun"/>
              </a:rPr>
              <a:t>++  </a:t>
            </a:r>
            <a:r>
              <a:rPr sz="2400" dirty="0">
                <a:latin typeface="SimSun"/>
                <a:cs typeface="SimSun"/>
              </a:rPr>
              <a:t>等，即在相应的计算机语言中扩充了图形生成及控制的语句 或函数。</a:t>
            </a:r>
          </a:p>
          <a:p>
            <a:pPr>
              <a:lnSpc>
                <a:spcPct val="100000"/>
              </a:lnSpc>
              <a:spcBef>
                <a:spcPts val="50"/>
              </a:spcBef>
            </a:pPr>
            <a:endParaRPr sz="2050" dirty="0">
              <a:latin typeface="Times New Roman"/>
              <a:cs typeface="Times New Roman"/>
            </a:endParaRPr>
          </a:p>
          <a:p>
            <a:pPr marL="72390">
              <a:lnSpc>
                <a:spcPct val="100000"/>
              </a:lnSpc>
              <a:spcBef>
                <a:spcPts val="5"/>
              </a:spcBef>
            </a:pPr>
            <a:r>
              <a:rPr sz="2400" b="1" spc="-35" dirty="0">
                <a:latin typeface="Microsoft JhengHei"/>
                <a:cs typeface="Microsoft JhengHei"/>
              </a:rPr>
              <a:t>（</a:t>
            </a:r>
            <a:r>
              <a:rPr sz="2400" b="1" spc="-35" dirty="0" err="1">
                <a:latin typeface="Microsoft JhengHei"/>
                <a:cs typeface="Microsoft JhengHei"/>
              </a:rPr>
              <a:t>C）</a:t>
            </a:r>
            <a:r>
              <a:rPr sz="2400" b="1" spc="-40" dirty="0" err="1" smtClean="0">
                <a:latin typeface="Microsoft JhengHei"/>
                <a:cs typeface="Microsoft JhengHei"/>
              </a:rPr>
              <a:t>专用的图形系统</a:t>
            </a:r>
            <a:endParaRPr sz="2400" dirty="0">
              <a:latin typeface="Microsoft JhengHei"/>
              <a:cs typeface="Microsoft JhengHei"/>
            </a:endParaRPr>
          </a:p>
          <a:p>
            <a:pPr marL="196850" marR="68580" algn="just">
              <a:lnSpc>
                <a:spcPct val="100000"/>
              </a:lnSpc>
              <a:spcBef>
                <a:spcPts val="2090"/>
              </a:spcBef>
            </a:pPr>
            <a:r>
              <a:rPr sz="2400" dirty="0" err="1">
                <a:latin typeface="SimSun"/>
                <a:cs typeface="SimSun"/>
              </a:rPr>
              <a:t>对于某一种类型的设备，可以配置专用的图形生成语言</a:t>
            </a:r>
            <a:r>
              <a:rPr sz="2400" dirty="0" err="1" smtClean="0">
                <a:latin typeface="SimSun"/>
                <a:cs typeface="SimSun"/>
              </a:rPr>
              <a:t>。优点是执行速度较快</a:t>
            </a:r>
            <a:r>
              <a:rPr sz="2400" dirty="0" err="1">
                <a:latin typeface="SimSun"/>
                <a:cs typeface="SimSun"/>
              </a:rPr>
              <a:t>、效率更高。缺点是系统开发工作量大</a:t>
            </a:r>
            <a:r>
              <a:rPr sz="2400" dirty="0" err="1" smtClean="0">
                <a:latin typeface="SimSun"/>
                <a:cs typeface="SimSun"/>
              </a:rPr>
              <a:t>，且移植性较差</a:t>
            </a:r>
            <a:r>
              <a:rPr lang="zh-CN" altLang="en-US" sz="2400" dirty="0" smtClean="0">
                <a:latin typeface="SimSun"/>
                <a:cs typeface="SimSun"/>
              </a:rPr>
              <a:t>。</a:t>
            </a:r>
            <a:endParaRPr sz="2400" dirty="0">
              <a:latin typeface="SimSun"/>
              <a:cs typeface="SimSun"/>
            </a:endParaRPr>
          </a:p>
        </p:txBody>
      </p:sp>
    </p:spTree>
    <p:extLst>
      <p:ext uri="{BB962C8B-B14F-4D97-AF65-F5344CB8AC3E}">
        <p14:creationId xmlns:p14="http://schemas.microsoft.com/office/powerpoint/2010/main" val="3827556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2" y="308768"/>
            <a:ext cx="3403467" cy="382156"/>
          </a:xfrm>
          <a:prstGeom prst="rect">
            <a:avLst/>
          </a:prstGeom>
        </p:spPr>
        <p:txBody>
          <a:bodyPr vert="horz" wrap="square" lIns="0" tIns="12700" rIns="0" bIns="0" rtlCol="0">
            <a:spAutoFit/>
          </a:bodyPr>
          <a:lstStyle/>
          <a:p>
            <a:pPr marL="12700" algn="l" rtl="0">
              <a:spcBef>
                <a:spcPts val="100"/>
              </a:spcBef>
            </a:pPr>
            <a:r>
              <a:rPr sz="2400" b="1" kern="1200" spc="-35" dirty="0">
                <a:solidFill>
                  <a:srgbClr val="3333CC"/>
                </a:solidFill>
                <a:latin typeface="Microsoft JhengHei"/>
                <a:ea typeface="+mn-ea"/>
                <a:cs typeface="Microsoft JhengHei"/>
              </a:rPr>
              <a:t>（3）图形软件标准</a:t>
            </a:r>
          </a:p>
        </p:txBody>
      </p:sp>
      <p:sp>
        <p:nvSpPr>
          <p:cNvPr id="3" name="object 3"/>
          <p:cNvSpPr txBox="1">
            <a:spLocks noGrp="1"/>
          </p:cNvSpPr>
          <p:nvPr>
            <p:ph type="body" idx="1"/>
          </p:nvPr>
        </p:nvSpPr>
        <p:spPr>
          <a:xfrm>
            <a:off x="547216" y="943102"/>
            <a:ext cx="8444383" cy="2598147"/>
          </a:xfrm>
          <a:prstGeom prst="rect">
            <a:avLst/>
          </a:prstGeom>
        </p:spPr>
        <p:txBody>
          <a:bodyPr vert="horz" wrap="square" lIns="0" tIns="12700" rIns="0" bIns="0" rtlCol="0">
            <a:spAutoFit/>
          </a:bodyPr>
          <a:lstStyle/>
          <a:p>
            <a:pPr marL="288925" marR="261620">
              <a:lnSpc>
                <a:spcPct val="100000"/>
              </a:lnSpc>
              <a:spcBef>
                <a:spcPts val="100"/>
              </a:spcBef>
            </a:pPr>
            <a:r>
              <a:rPr sz="2400" kern="1200" dirty="0" err="1">
                <a:latin typeface="SimSun"/>
                <a:cs typeface="SimSun"/>
              </a:rPr>
              <a:t>由国际标准化组织ISO讨论和批准的通用的、</a:t>
            </a:r>
            <a:r>
              <a:rPr sz="2400" kern="1200" dirty="0" err="1" smtClean="0">
                <a:latin typeface="SimSun"/>
                <a:cs typeface="SimSun"/>
              </a:rPr>
              <a:t>与设备无关的图形包</a:t>
            </a:r>
            <a:r>
              <a:rPr sz="2400" kern="1200" dirty="0">
                <a:latin typeface="SimSun"/>
                <a:cs typeface="SimSun"/>
              </a:rPr>
              <a:t>：</a:t>
            </a:r>
          </a:p>
          <a:p>
            <a:pPr marL="204470">
              <a:lnSpc>
                <a:spcPct val="100000"/>
              </a:lnSpc>
              <a:spcBef>
                <a:spcPts val="35"/>
              </a:spcBef>
            </a:pPr>
            <a:endParaRPr sz="2400" kern="1200" dirty="0">
              <a:latin typeface="SimSun"/>
              <a:cs typeface="SimSun"/>
            </a:endParaRPr>
          </a:p>
          <a:p>
            <a:pPr marL="240665" algn="l">
              <a:lnSpc>
                <a:spcPct val="100000"/>
              </a:lnSpc>
              <a:spcBef>
                <a:spcPts val="5"/>
              </a:spcBef>
              <a:tabLst>
                <a:tab pos="850900" algn="l"/>
                <a:tab pos="2374900" algn="l"/>
                <a:tab pos="3441700" algn="l"/>
                <a:tab pos="4660900" algn="l"/>
              </a:tabLst>
            </a:pPr>
            <a:r>
              <a:rPr sz="2400" kern="1200" dirty="0">
                <a:latin typeface="SimSun"/>
                <a:cs typeface="SimSun"/>
              </a:rPr>
              <a:t>GKS	(Graphics	Kernel	System)	(第一个官方标准，1977)</a:t>
            </a:r>
          </a:p>
          <a:p>
            <a:pPr marL="204470">
              <a:lnSpc>
                <a:spcPct val="100000"/>
              </a:lnSpc>
              <a:spcBef>
                <a:spcPts val="20"/>
              </a:spcBef>
            </a:pPr>
            <a:endParaRPr sz="2400" kern="1200" dirty="0">
              <a:latin typeface="SimSun"/>
              <a:cs typeface="SimSun"/>
            </a:endParaRPr>
          </a:p>
          <a:p>
            <a:pPr marL="217170" marR="28575">
              <a:lnSpc>
                <a:spcPct val="100000"/>
              </a:lnSpc>
              <a:tabLst>
                <a:tab pos="1131570" algn="l"/>
                <a:tab pos="1588770" algn="l"/>
                <a:tab pos="2807970" algn="l"/>
                <a:tab pos="3265170" algn="l"/>
                <a:tab pos="5246370" algn="l"/>
              </a:tabLst>
            </a:pPr>
            <a:r>
              <a:rPr sz="2400" kern="1200" dirty="0">
                <a:latin typeface="SimSun"/>
                <a:cs typeface="SimSun"/>
              </a:rPr>
              <a:t>PHIGS	(</a:t>
            </a:r>
            <a:r>
              <a:rPr sz="2400" kern="1200" dirty="0" smtClean="0">
                <a:latin typeface="SimSun"/>
                <a:cs typeface="SimSun"/>
              </a:rPr>
              <a:t>Programmer's</a:t>
            </a:r>
            <a:r>
              <a:rPr sz="2400" kern="1200" dirty="0">
                <a:latin typeface="SimSun"/>
                <a:cs typeface="SimSun"/>
              </a:rPr>
              <a:t>	Hierarchical	Interactive  Graphics	System)	（1986年公布的计算机图形系统标准）</a:t>
            </a:r>
          </a:p>
        </p:txBody>
      </p:sp>
    </p:spTree>
    <p:extLst>
      <p:ext uri="{BB962C8B-B14F-4D97-AF65-F5344CB8AC3E}">
        <p14:creationId xmlns:p14="http://schemas.microsoft.com/office/powerpoint/2010/main" val="1530772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808" y="205898"/>
            <a:ext cx="7797800" cy="3854259"/>
          </a:xfrm>
          <a:prstGeom prst="rect">
            <a:avLst/>
          </a:prstGeom>
        </p:spPr>
        <p:txBody>
          <a:bodyPr vert="horz" wrap="square" lIns="0" tIns="55244" rIns="0" bIns="0" rtlCol="0">
            <a:spAutoFit/>
          </a:bodyPr>
          <a:lstStyle/>
          <a:p>
            <a:pPr marL="155575" marR="318770">
              <a:lnSpc>
                <a:spcPts val="2580"/>
              </a:lnSpc>
              <a:spcBef>
                <a:spcPts val="434"/>
              </a:spcBef>
            </a:pPr>
            <a:r>
              <a:rPr sz="2400" dirty="0">
                <a:latin typeface="SimSun"/>
                <a:cs typeface="SimSun"/>
              </a:rPr>
              <a:t>一些非官方图形软件标准，广泛应用于工业界，成为事 实上的标准</a:t>
            </a:r>
          </a:p>
          <a:p>
            <a:pPr marL="1934845" marR="4025900">
              <a:lnSpc>
                <a:spcPct val="100000"/>
              </a:lnSpc>
              <a:spcBef>
                <a:spcPts val="2110"/>
              </a:spcBef>
              <a:tabLst>
                <a:tab pos="3154045" algn="l"/>
              </a:tabLst>
            </a:pPr>
            <a:r>
              <a:rPr sz="2400" dirty="0">
                <a:solidFill>
                  <a:srgbClr val="3333CC"/>
                </a:solidFill>
                <a:latin typeface="SimSun"/>
                <a:cs typeface="SimSun"/>
              </a:rPr>
              <a:t>DirectX	(MS)  OpenGL(SGI)</a:t>
            </a:r>
            <a:endParaRPr sz="2400" dirty="0">
              <a:latin typeface="SimSun"/>
              <a:cs typeface="SimSun"/>
            </a:endParaRPr>
          </a:p>
          <a:p>
            <a:pPr marL="1934845">
              <a:lnSpc>
                <a:spcPts val="2865"/>
              </a:lnSpc>
            </a:pPr>
            <a:r>
              <a:rPr sz="2400" dirty="0">
                <a:solidFill>
                  <a:srgbClr val="3333CC"/>
                </a:solidFill>
                <a:latin typeface="SimSun"/>
                <a:cs typeface="SimSun"/>
              </a:rPr>
              <a:t>Adobe公司Postscript</a:t>
            </a:r>
            <a:endParaRPr sz="2400" dirty="0">
              <a:latin typeface="SimSun"/>
              <a:cs typeface="SimSun"/>
            </a:endParaRPr>
          </a:p>
          <a:p>
            <a:pPr marL="12700" marR="5080">
              <a:lnSpc>
                <a:spcPct val="100000"/>
              </a:lnSpc>
              <a:spcBef>
                <a:spcPts val="2145"/>
              </a:spcBef>
              <a:tabLst>
                <a:tab pos="1993264" algn="l"/>
                <a:tab pos="3364865" algn="l"/>
              </a:tabLst>
            </a:pPr>
            <a:r>
              <a:rPr sz="2400" dirty="0">
                <a:latin typeface="SimSun"/>
                <a:cs typeface="SimSun"/>
              </a:rPr>
              <a:t>OpenGL（Open	Graphics	</a:t>
            </a:r>
            <a:r>
              <a:rPr sz="2400" dirty="0" err="1">
                <a:latin typeface="SimSun"/>
                <a:cs typeface="SimSun"/>
              </a:rPr>
              <a:t>Library）是一个功能强大，调用</a:t>
            </a:r>
            <a:r>
              <a:rPr sz="2400" dirty="0">
                <a:latin typeface="SimSun"/>
                <a:cs typeface="SimSun"/>
              </a:rPr>
              <a:t> </a:t>
            </a:r>
            <a:r>
              <a:rPr sz="2400" dirty="0" err="1" smtClean="0">
                <a:latin typeface="SimSun"/>
                <a:cs typeface="SimSun"/>
              </a:rPr>
              <a:t>方便的底层图形库</a:t>
            </a:r>
            <a:r>
              <a:rPr lang="zh-CN" altLang="en-US" sz="2400" dirty="0" smtClean="0">
                <a:latin typeface="SimSun"/>
                <a:cs typeface="SimSun"/>
              </a:rPr>
              <a:t>。</a:t>
            </a:r>
            <a:endParaRPr sz="2400" dirty="0">
              <a:latin typeface="SimSun"/>
              <a:cs typeface="SimSun"/>
            </a:endParaRPr>
          </a:p>
          <a:p>
            <a:pPr>
              <a:lnSpc>
                <a:spcPct val="100000"/>
              </a:lnSpc>
              <a:spcBef>
                <a:spcPts val="50"/>
              </a:spcBef>
            </a:pPr>
            <a:endParaRPr sz="2350" dirty="0">
              <a:latin typeface="Times New Roman"/>
              <a:cs typeface="Times New Roman"/>
            </a:endParaRPr>
          </a:p>
          <a:p>
            <a:pPr marL="12700">
              <a:lnSpc>
                <a:spcPct val="100000"/>
              </a:lnSpc>
              <a:spcBef>
                <a:spcPts val="5"/>
              </a:spcBef>
            </a:pPr>
            <a:r>
              <a:rPr sz="2400" dirty="0" err="1">
                <a:latin typeface="SimSun"/>
                <a:cs typeface="SimSun"/>
              </a:rPr>
              <a:t>目前图形软件正朝着标准化、</a:t>
            </a:r>
            <a:r>
              <a:rPr sz="2400" dirty="0" err="1" smtClean="0">
                <a:latin typeface="SimSun"/>
                <a:cs typeface="SimSun"/>
              </a:rPr>
              <a:t>开放式和高效率方向发展</a:t>
            </a:r>
            <a:r>
              <a:rPr lang="zh-CN" altLang="en-US" sz="2400" dirty="0" smtClean="0">
                <a:latin typeface="SimSun"/>
                <a:cs typeface="SimSun"/>
              </a:rPr>
              <a:t>。</a:t>
            </a:r>
            <a:endParaRPr sz="2400" dirty="0">
              <a:latin typeface="SimSun"/>
              <a:cs typeface="SimSun"/>
            </a:endParaRPr>
          </a:p>
        </p:txBody>
      </p:sp>
    </p:spTree>
    <p:extLst>
      <p:ext uri="{BB962C8B-B14F-4D97-AF65-F5344CB8AC3E}">
        <p14:creationId xmlns:p14="http://schemas.microsoft.com/office/powerpoint/2010/main" val="151505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333" y="343820"/>
            <a:ext cx="8127867" cy="286258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3333CC"/>
                </a:solidFill>
                <a:latin typeface="Microsoft JhengHei"/>
                <a:cs typeface="Microsoft JhengHei"/>
              </a:rPr>
              <a:t>（4）图形硬件</a:t>
            </a:r>
            <a:endParaRPr sz="2400" dirty="0">
              <a:latin typeface="Microsoft JhengHei"/>
              <a:cs typeface="Microsoft JhengHei"/>
            </a:endParaRPr>
          </a:p>
          <a:p>
            <a:pPr>
              <a:lnSpc>
                <a:spcPct val="100000"/>
              </a:lnSpc>
              <a:spcBef>
                <a:spcPts val="20"/>
              </a:spcBef>
            </a:pPr>
            <a:endParaRPr sz="1900" dirty="0">
              <a:latin typeface="Times New Roman"/>
              <a:cs typeface="Times New Roman"/>
            </a:endParaRPr>
          </a:p>
          <a:p>
            <a:pPr marL="877569" marR="5080" algn="just">
              <a:lnSpc>
                <a:spcPct val="149800"/>
              </a:lnSpc>
            </a:pPr>
            <a:r>
              <a:rPr sz="2400" dirty="0">
                <a:latin typeface="SimSun"/>
                <a:cs typeface="SimSun"/>
              </a:rPr>
              <a:t>图形硬件包括图形计算机系统和图形设备两类</a:t>
            </a:r>
            <a:r>
              <a:rPr sz="2400" dirty="0" smtClean="0">
                <a:latin typeface="SimSun"/>
                <a:cs typeface="SimSun"/>
              </a:rPr>
              <a:t>。图形计算机系统的硬件性能与一般计算机系统相比</a:t>
            </a:r>
            <a:r>
              <a:rPr sz="2400" dirty="0">
                <a:latin typeface="SimSun"/>
                <a:cs typeface="SimSun"/>
              </a:rPr>
              <a:t>，要求主机性能更高、速度更快、</a:t>
            </a:r>
            <a:r>
              <a:rPr sz="2400" dirty="0" smtClean="0">
                <a:latin typeface="SimSun"/>
                <a:cs typeface="SimSun"/>
              </a:rPr>
              <a:t>存储容量更大</a:t>
            </a:r>
            <a:r>
              <a:rPr sz="2400" dirty="0">
                <a:latin typeface="SimSun"/>
                <a:cs typeface="SimSun"/>
              </a:rPr>
              <a:t>，外设种类更齐全。</a:t>
            </a:r>
          </a:p>
        </p:txBody>
      </p:sp>
    </p:spTree>
    <p:extLst>
      <p:ext uri="{BB962C8B-B14F-4D97-AF65-F5344CB8AC3E}">
        <p14:creationId xmlns:p14="http://schemas.microsoft.com/office/powerpoint/2010/main" val="14812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3377" y="1863248"/>
            <a:ext cx="6728459" cy="695960"/>
          </a:xfrm>
          <a:prstGeom prst="rect">
            <a:avLst/>
          </a:prstGeom>
        </p:spPr>
        <p:txBody>
          <a:bodyPr vert="horz" wrap="square" lIns="0" tIns="12065" rIns="0" bIns="0" rtlCol="0">
            <a:spAutoFit/>
          </a:bodyPr>
          <a:lstStyle/>
          <a:p>
            <a:pPr marL="12700">
              <a:lnSpc>
                <a:spcPct val="100000"/>
              </a:lnSpc>
              <a:spcBef>
                <a:spcPts val="95"/>
              </a:spcBef>
            </a:pPr>
            <a:r>
              <a:rPr sz="4400" b="1" spc="-5" dirty="0">
                <a:solidFill>
                  <a:srgbClr val="FF0000"/>
                </a:solidFill>
                <a:latin typeface="Microsoft JhengHei"/>
                <a:cs typeface="Microsoft JhengHei"/>
              </a:rPr>
              <a:t>交互式计算机图形处理系统</a:t>
            </a:r>
            <a:endParaRPr sz="4400">
              <a:latin typeface="Microsoft JhengHei"/>
              <a:cs typeface="Microsoft JhengHei"/>
            </a:endParaRPr>
          </a:p>
        </p:txBody>
      </p:sp>
    </p:spTree>
    <p:extLst>
      <p:ext uri="{BB962C8B-B14F-4D97-AF65-F5344CB8AC3E}">
        <p14:creationId xmlns:p14="http://schemas.microsoft.com/office/powerpoint/2010/main" val="451959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539" y="631094"/>
            <a:ext cx="3378200" cy="391160"/>
          </a:xfrm>
          <a:prstGeom prst="rect">
            <a:avLst/>
          </a:prstGeom>
        </p:spPr>
        <p:txBody>
          <a:bodyPr vert="horz" wrap="square" lIns="0" tIns="12700" rIns="0" bIns="0" rtlCol="0">
            <a:spAutoFit/>
          </a:bodyPr>
          <a:lstStyle/>
          <a:p>
            <a:pPr marL="12700">
              <a:lnSpc>
                <a:spcPct val="100000"/>
              </a:lnSpc>
              <a:spcBef>
                <a:spcPts val="100"/>
              </a:spcBef>
              <a:tabLst>
                <a:tab pos="1078865" algn="l"/>
                <a:tab pos="1383665" algn="l"/>
                <a:tab pos="2755265" algn="l"/>
                <a:tab pos="3060065" algn="l"/>
              </a:tabLst>
            </a:pPr>
            <a:r>
              <a:rPr dirty="0">
                <a:solidFill>
                  <a:srgbClr val="0000FF"/>
                </a:solidFill>
              </a:rPr>
              <a:t>交互式	</a:t>
            </a:r>
            <a:r>
              <a:rPr dirty="0"/>
              <a:t>=	Computer	+	人</a:t>
            </a:r>
          </a:p>
        </p:txBody>
      </p:sp>
      <p:sp>
        <p:nvSpPr>
          <p:cNvPr id="3" name="object 3"/>
          <p:cNvSpPr/>
          <p:nvPr/>
        </p:nvSpPr>
        <p:spPr>
          <a:xfrm>
            <a:off x="5584825" y="187703"/>
            <a:ext cx="1794509" cy="136134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835539" y="1926342"/>
            <a:ext cx="7394062" cy="1670050"/>
          </a:xfrm>
          <a:prstGeom prst="rect">
            <a:avLst/>
          </a:prstGeom>
        </p:spPr>
        <p:txBody>
          <a:bodyPr vert="horz" wrap="square" lIns="0" tIns="12700" rIns="0" bIns="0" rtlCol="0">
            <a:spAutoFit/>
          </a:bodyPr>
          <a:lstStyle/>
          <a:p>
            <a:pPr marL="12700" marR="5080" algn="just">
              <a:lnSpc>
                <a:spcPct val="149800"/>
              </a:lnSpc>
              <a:spcBef>
                <a:spcPts val="100"/>
              </a:spcBef>
            </a:pPr>
            <a:r>
              <a:rPr sz="2400" dirty="0" err="1" smtClean="0">
                <a:solidFill>
                  <a:srgbClr val="323232"/>
                </a:solidFill>
                <a:latin typeface="SimSun"/>
                <a:cs typeface="SimSun"/>
              </a:rPr>
              <a:t>高质量的计算机图形离不开高性能的计算机图形硬件设备</a:t>
            </a:r>
            <a:r>
              <a:rPr sz="2400" dirty="0" err="1">
                <a:solidFill>
                  <a:srgbClr val="323232"/>
                </a:solidFill>
                <a:latin typeface="SimSun"/>
                <a:cs typeface="SimSun"/>
              </a:rPr>
              <a:t>。一个图形系统通常由</a:t>
            </a:r>
            <a:r>
              <a:rPr sz="2400" dirty="0" err="1">
                <a:solidFill>
                  <a:srgbClr val="FF0000"/>
                </a:solidFill>
                <a:latin typeface="SimSun"/>
                <a:cs typeface="SimSun"/>
              </a:rPr>
              <a:t>图形处理器</a:t>
            </a:r>
            <a:r>
              <a:rPr sz="2400" dirty="0" err="1">
                <a:solidFill>
                  <a:srgbClr val="323232"/>
                </a:solidFill>
                <a:latin typeface="SimSun"/>
                <a:cs typeface="SimSun"/>
              </a:rPr>
              <a:t>、</a:t>
            </a:r>
            <a:r>
              <a:rPr sz="2400" dirty="0" err="1" smtClean="0">
                <a:solidFill>
                  <a:srgbClr val="FF0000"/>
                </a:solidFill>
                <a:latin typeface="SimSun"/>
                <a:cs typeface="SimSun"/>
              </a:rPr>
              <a:t>图形输入设备</a:t>
            </a:r>
            <a:r>
              <a:rPr sz="2400" dirty="0" err="1" smtClean="0">
                <a:solidFill>
                  <a:srgbClr val="323232"/>
                </a:solidFill>
                <a:latin typeface="SimSun"/>
                <a:cs typeface="SimSun"/>
              </a:rPr>
              <a:t>和</a:t>
            </a:r>
            <a:r>
              <a:rPr sz="2400" dirty="0" err="1" smtClean="0">
                <a:solidFill>
                  <a:srgbClr val="FF0000"/>
                </a:solidFill>
                <a:latin typeface="SimSun"/>
                <a:cs typeface="SimSun"/>
              </a:rPr>
              <a:t>输出设备</a:t>
            </a:r>
            <a:r>
              <a:rPr sz="2400" dirty="0" err="1" smtClean="0">
                <a:solidFill>
                  <a:srgbClr val="323232"/>
                </a:solidFill>
                <a:latin typeface="SimSun"/>
                <a:cs typeface="SimSun"/>
              </a:rPr>
              <a:t>构成</a:t>
            </a:r>
            <a:endParaRPr sz="2400" dirty="0">
              <a:solidFill>
                <a:prstClr val="black"/>
              </a:solidFill>
              <a:latin typeface="SimSun"/>
              <a:cs typeface="SimSun"/>
            </a:endParaRPr>
          </a:p>
        </p:txBody>
      </p:sp>
    </p:spTree>
    <p:extLst>
      <p:ext uri="{BB962C8B-B14F-4D97-AF65-F5344CB8AC3E}">
        <p14:creationId xmlns:p14="http://schemas.microsoft.com/office/powerpoint/2010/main" val="324754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90" y="240537"/>
            <a:ext cx="5335270" cy="513715"/>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FF3300"/>
                </a:solidFill>
                <a:latin typeface="Microsoft JhengHei"/>
                <a:cs typeface="Microsoft JhengHei"/>
              </a:rPr>
              <a:t>二、计算机图形学的研究内容</a:t>
            </a:r>
            <a:endParaRPr sz="3200">
              <a:latin typeface="Microsoft JhengHei"/>
              <a:cs typeface="Microsoft JhengHei"/>
            </a:endParaRPr>
          </a:p>
        </p:txBody>
      </p:sp>
      <p:sp>
        <p:nvSpPr>
          <p:cNvPr id="3" name="object 3"/>
          <p:cNvSpPr txBox="1"/>
          <p:nvPr/>
        </p:nvSpPr>
        <p:spPr>
          <a:xfrm>
            <a:off x="834644" y="919814"/>
            <a:ext cx="7242556" cy="2995930"/>
          </a:xfrm>
          <a:prstGeom prst="rect">
            <a:avLst/>
          </a:prstGeom>
        </p:spPr>
        <p:txBody>
          <a:bodyPr vert="horz" wrap="square" lIns="0" tIns="12700" rIns="0" bIns="0" rtlCol="0">
            <a:spAutoFit/>
          </a:bodyPr>
          <a:lstStyle/>
          <a:p>
            <a:pPr marL="83820" marR="5080" algn="just">
              <a:lnSpc>
                <a:spcPct val="150100"/>
              </a:lnSpc>
              <a:spcBef>
                <a:spcPts val="100"/>
              </a:spcBef>
            </a:pPr>
            <a:r>
              <a:rPr sz="2400" spc="-5" dirty="0" err="1">
                <a:latin typeface="SimSun"/>
                <a:cs typeface="SimSun"/>
              </a:rPr>
              <a:t>如何在计算机中表示图形、</a:t>
            </a:r>
            <a:r>
              <a:rPr sz="2400" spc="-5" dirty="0" err="1" smtClean="0">
                <a:latin typeface="SimSun"/>
                <a:cs typeface="SimSun"/>
              </a:rPr>
              <a:t>以及利用计算机进行</a:t>
            </a:r>
            <a:r>
              <a:rPr sz="2400" dirty="0" err="1" smtClean="0">
                <a:latin typeface="SimSun"/>
                <a:cs typeface="SimSun"/>
              </a:rPr>
              <a:t>图形的计算</a:t>
            </a:r>
            <a:r>
              <a:rPr sz="2400" dirty="0" err="1">
                <a:latin typeface="SimSun"/>
                <a:cs typeface="SimSun"/>
              </a:rPr>
              <a:t>、处理和显示的相关原理与算法，</a:t>
            </a:r>
            <a:r>
              <a:rPr sz="2400" dirty="0" err="1" smtClean="0">
                <a:latin typeface="SimSun"/>
                <a:cs typeface="SimSun"/>
              </a:rPr>
              <a:t>构成了计算机图形学的主要研究内容</a:t>
            </a:r>
            <a:r>
              <a:rPr sz="2400" dirty="0">
                <a:latin typeface="SimSun"/>
                <a:cs typeface="SimSun"/>
              </a:rPr>
              <a:t>。</a:t>
            </a:r>
          </a:p>
          <a:p>
            <a:pPr marL="12700" marR="76200">
              <a:lnSpc>
                <a:spcPct val="150100"/>
              </a:lnSpc>
              <a:spcBef>
                <a:spcPts val="1775"/>
              </a:spcBef>
            </a:pPr>
            <a:r>
              <a:rPr sz="2400" dirty="0" err="1">
                <a:solidFill>
                  <a:srgbClr val="FF3300"/>
                </a:solidFill>
                <a:latin typeface="SimSun"/>
                <a:cs typeface="SimSun"/>
              </a:rPr>
              <a:t>图形硬件</a:t>
            </a:r>
            <a:r>
              <a:rPr sz="2400" dirty="0" err="1">
                <a:latin typeface="SimSun"/>
                <a:cs typeface="SimSun"/>
              </a:rPr>
              <a:t>：研究图形要有基本的支撑硬件，</a:t>
            </a:r>
            <a:r>
              <a:rPr sz="2400" dirty="0" err="1" smtClean="0">
                <a:latin typeface="SimSun"/>
                <a:cs typeface="SimSun"/>
              </a:rPr>
              <a:t>包括图形加速卡</a:t>
            </a:r>
            <a:r>
              <a:rPr sz="2400" dirty="0" err="1">
                <a:latin typeface="SimSun"/>
                <a:cs typeface="SimSun"/>
              </a:rPr>
              <a:t>，显示器、图形输出设备等等</a:t>
            </a:r>
            <a:r>
              <a:rPr sz="2400" dirty="0">
                <a:latin typeface="SimSun"/>
                <a:cs typeface="SimSun"/>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114" y="310292"/>
            <a:ext cx="3935729"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0000FF"/>
                </a:solidFill>
                <a:latin typeface="Microsoft JhengHei"/>
                <a:cs typeface="Microsoft JhengHei"/>
              </a:rPr>
              <a:t>一、图形输入设备的发展</a:t>
            </a:r>
            <a:endParaRPr sz="2800">
              <a:latin typeface="Microsoft JhengHei"/>
              <a:cs typeface="Microsoft JhengHei"/>
            </a:endParaRP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57150" marR="3662679">
              <a:lnSpc>
                <a:spcPct val="150400"/>
              </a:lnSpc>
              <a:spcBef>
                <a:spcPts val="100"/>
              </a:spcBef>
            </a:pPr>
            <a:r>
              <a:rPr dirty="0">
                <a:solidFill>
                  <a:srgbClr val="FF0000"/>
                </a:solidFill>
              </a:rPr>
              <a:t>第一阶段</a:t>
            </a:r>
            <a:r>
              <a:rPr dirty="0"/>
              <a:t>：控制开关、穿孔纸等 </a:t>
            </a:r>
            <a:r>
              <a:rPr dirty="0">
                <a:solidFill>
                  <a:srgbClr val="FF0000"/>
                </a:solidFill>
              </a:rPr>
              <a:t>第二阶段</a:t>
            </a:r>
            <a:r>
              <a:rPr dirty="0"/>
              <a:t>：键盘、光笔</a:t>
            </a:r>
          </a:p>
          <a:p>
            <a:pPr marL="1581150" marR="309880" indent="-1524000">
              <a:lnSpc>
                <a:spcPct val="149800"/>
              </a:lnSpc>
              <a:spcBef>
                <a:spcPts val="830"/>
              </a:spcBef>
            </a:pPr>
            <a:r>
              <a:rPr dirty="0">
                <a:solidFill>
                  <a:srgbClr val="FF0000"/>
                </a:solidFill>
              </a:rPr>
              <a:t>第三阶段</a:t>
            </a:r>
            <a:r>
              <a:rPr dirty="0"/>
              <a:t>：二维定位设备，如鼠标、数字化仪、跟踪球、 触摸屏、操纵杆、扫描仪等</a:t>
            </a:r>
          </a:p>
          <a:p>
            <a:pPr marL="57150" marR="5080">
              <a:lnSpc>
                <a:spcPts val="5100"/>
              </a:lnSpc>
              <a:spcBef>
                <a:spcPts val="359"/>
              </a:spcBef>
            </a:pPr>
            <a:r>
              <a:rPr dirty="0">
                <a:solidFill>
                  <a:srgbClr val="FF0000"/>
                </a:solidFill>
              </a:rPr>
              <a:t>第四阶段</a:t>
            </a:r>
            <a:r>
              <a:rPr dirty="0"/>
              <a:t>：三维输入设备，如三维鼠标、空间球、数据手套 </a:t>
            </a:r>
            <a:r>
              <a:rPr dirty="0">
                <a:solidFill>
                  <a:srgbClr val="FF0000"/>
                </a:solidFill>
              </a:rPr>
              <a:t>第五阶段</a:t>
            </a:r>
            <a:r>
              <a:rPr dirty="0"/>
              <a:t>：智能人机接口：用户的手势、表情、语音等</a:t>
            </a:r>
          </a:p>
        </p:txBody>
      </p:sp>
    </p:spTree>
    <p:extLst>
      <p:ext uri="{BB962C8B-B14F-4D97-AF65-F5344CB8AC3E}">
        <p14:creationId xmlns:p14="http://schemas.microsoft.com/office/powerpoint/2010/main" val="1443098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22813" y="702570"/>
            <a:ext cx="6121400" cy="1122045"/>
          </a:xfrm>
          <a:prstGeom prst="rect">
            <a:avLst/>
          </a:prstGeom>
        </p:spPr>
        <p:txBody>
          <a:bodyPr vert="horz" wrap="square" lIns="0" tIns="12700" rIns="0" bIns="0" rtlCol="0">
            <a:spAutoFit/>
          </a:bodyPr>
          <a:lstStyle/>
          <a:p>
            <a:pPr marL="12700" marR="5080">
              <a:lnSpc>
                <a:spcPct val="149800"/>
              </a:lnSpc>
              <a:spcBef>
                <a:spcPts val="100"/>
              </a:spcBef>
            </a:pPr>
            <a:r>
              <a:rPr sz="2400" dirty="0">
                <a:solidFill>
                  <a:srgbClr val="323232"/>
                </a:solidFill>
                <a:latin typeface="SimSun"/>
                <a:cs typeface="SimSun"/>
              </a:rPr>
              <a:t>事实上最常用和最成功的图形输入设备就是： 键盘和鼠标</a:t>
            </a:r>
            <a:endParaRPr sz="2400">
              <a:solidFill>
                <a:prstClr val="black"/>
              </a:solidFill>
              <a:latin typeface="SimSun"/>
              <a:cs typeface="SimSun"/>
            </a:endParaRPr>
          </a:p>
        </p:txBody>
      </p:sp>
      <p:sp>
        <p:nvSpPr>
          <p:cNvPr id="3" name="object 3"/>
          <p:cNvSpPr/>
          <p:nvPr/>
        </p:nvSpPr>
        <p:spPr>
          <a:xfrm>
            <a:off x="756043" y="2444400"/>
            <a:ext cx="4495800" cy="169163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403485" y="291242"/>
            <a:ext cx="2006600" cy="391160"/>
          </a:xfrm>
          <a:prstGeom prst="rect">
            <a:avLst/>
          </a:prstGeom>
        </p:spPr>
        <p:txBody>
          <a:bodyPr vert="horz" wrap="square" lIns="0" tIns="12700" rIns="0" bIns="0" rtlCol="0">
            <a:spAutoFit/>
          </a:bodyPr>
          <a:lstStyle/>
          <a:p>
            <a:pPr marL="12700">
              <a:lnSpc>
                <a:spcPct val="100000"/>
              </a:lnSpc>
              <a:spcBef>
                <a:spcPts val="100"/>
              </a:spcBef>
            </a:pPr>
            <a:r>
              <a:rPr b="1" spc="-35" dirty="0">
                <a:solidFill>
                  <a:srgbClr val="3333FF"/>
                </a:solidFill>
                <a:latin typeface="Microsoft JhengHei"/>
                <a:cs typeface="Microsoft JhengHei"/>
              </a:rPr>
              <a:t>1、键盘和鼠标</a:t>
            </a:r>
          </a:p>
        </p:txBody>
      </p:sp>
      <p:sp>
        <p:nvSpPr>
          <p:cNvPr id="5" name="object 5"/>
          <p:cNvSpPr/>
          <p:nvPr/>
        </p:nvSpPr>
        <p:spPr>
          <a:xfrm>
            <a:off x="5580265" y="2513742"/>
            <a:ext cx="2743200" cy="154457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5754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99931" y="2651125"/>
            <a:ext cx="5143500" cy="2186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pic>
        <p:nvPicPr>
          <p:cNvPr id="1026" name="Picture 2" descr="The first computer mouseDouglas Engelbart invented the computer mouse in 1963–64 as part of an experiment to find a better way to point and click on a display screen. Fashioned at the Stanford Research Institute, it had a carved wood casing and just one button. A subsequent model had three buttons, and Engelbart would have provided more if there had been room for more than the three microswitches to which the buttons were connec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1" y="136525"/>
            <a:ext cx="3609599"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52400" y="2537429"/>
            <a:ext cx="3810000" cy="1323439"/>
          </a:xfrm>
          <a:prstGeom prst="rect">
            <a:avLst/>
          </a:prstGeom>
        </p:spPr>
        <p:txBody>
          <a:bodyPr wrap="square">
            <a:spAutoFit/>
          </a:bodyPr>
          <a:lstStyle/>
          <a:p>
            <a:pPr algn="ctr"/>
            <a:r>
              <a:rPr lang="en-US" sz="1600" dirty="0"/>
              <a:t>The first computer </a:t>
            </a:r>
            <a:r>
              <a:rPr lang="en-US" sz="1600" dirty="0" smtClean="0"/>
              <a:t>mouse Douglas </a:t>
            </a:r>
            <a:r>
              <a:rPr lang="en-US" sz="1600" dirty="0" err="1"/>
              <a:t>Engelbart</a:t>
            </a:r>
            <a:r>
              <a:rPr lang="en-US" sz="1600" dirty="0"/>
              <a:t> invented the computer mouse in 1963–64 as part of an experiment to find a better way to point and click on a display screen. </a:t>
            </a:r>
          </a:p>
        </p:txBody>
      </p:sp>
      <p:pic>
        <p:nvPicPr>
          <p:cNvPr id="1028" name="Picture 4"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36525"/>
            <a:ext cx="3445099" cy="23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55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485" y="235616"/>
            <a:ext cx="8021955" cy="985519"/>
          </a:xfrm>
          <a:prstGeom prst="rect">
            <a:avLst/>
          </a:prstGeom>
        </p:spPr>
        <p:txBody>
          <a:bodyPr vert="horz" wrap="square" lIns="0" tIns="12700" rIns="0" bIns="0" rtlCol="0">
            <a:spAutoFit/>
          </a:bodyPr>
          <a:lstStyle/>
          <a:p>
            <a:pPr marL="12700">
              <a:spcBef>
                <a:spcPts val="100"/>
              </a:spcBef>
              <a:tabLst>
                <a:tab pos="2145665" algn="l"/>
              </a:tabLst>
            </a:pPr>
            <a:r>
              <a:rPr sz="2400" b="1" spc="80" dirty="0">
                <a:solidFill>
                  <a:srgbClr val="3333FF"/>
                </a:solidFill>
                <a:latin typeface="Microsoft JhengHei"/>
                <a:cs typeface="Microsoft JhengHei"/>
              </a:rPr>
              <a:t>2</a:t>
            </a:r>
            <a:r>
              <a:rPr sz="2400" b="1" spc="130" dirty="0">
                <a:solidFill>
                  <a:srgbClr val="3333FF"/>
                </a:solidFill>
                <a:latin typeface="Microsoft JhengHei"/>
                <a:cs typeface="Microsoft JhengHei"/>
              </a:rPr>
              <a:t>、光笔</a:t>
            </a:r>
            <a:r>
              <a:rPr sz="2400" b="1" spc="55" dirty="0">
                <a:solidFill>
                  <a:srgbClr val="3333FF"/>
                </a:solidFill>
                <a:latin typeface="Microsoft JhengHei"/>
                <a:cs typeface="Microsoft JhengHei"/>
              </a:rPr>
              <a:t>(light	</a:t>
            </a:r>
            <a:r>
              <a:rPr sz="2400" b="1" spc="-120" dirty="0">
                <a:solidFill>
                  <a:srgbClr val="3333FF"/>
                </a:solidFill>
                <a:latin typeface="Microsoft JhengHei"/>
                <a:cs typeface="Microsoft JhengHei"/>
              </a:rPr>
              <a:t>pen)</a:t>
            </a:r>
            <a:endParaRPr sz="2400" dirty="0">
              <a:solidFill>
                <a:prstClr val="black"/>
              </a:solidFill>
              <a:latin typeface="Microsoft JhengHei"/>
              <a:cs typeface="Microsoft JhengHei"/>
            </a:endParaRPr>
          </a:p>
          <a:p>
            <a:pPr marL="388620">
              <a:spcBef>
                <a:spcPts val="1795"/>
              </a:spcBef>
            </a:pPr>
            <a:r>
              <a:rPr sz="2400" dirty="0">
                <a:solidFill>
                  <a:srgbClr val="323232"/>
                </a:solidFill>
                <a:latin typeface="SimSun"/>
                <a:cs typeface="SimSun"/>
              </a:rPr>
              <a:t>光笔是一种检测装置，它直接在屏幕上操作，拾取位置。</a:t>
            </a:r>
            <a:endParaRPr sz="2400" dirty="0">
              <a:solidFill>
                <a:prstClr val="black"/>
              </a:solidFill>
              <a:latin typeface="SimSun"/>
              <a:cs typeface="SimSun"/>
            </a:endParaRPr>
          </a:p>
        </p:txBody>
      </p:sp>
      <p:sp>
        <p:nvSpPr>
          <p:cNvPr id="3" name="object 3"/>
          <p:cNvSpPr/>
          <p:nvPr/>
        </p:nvSpPr>
        <p:spPr>
          <a:xfrm>
            <a:off x="1447800" y="1373535"/>
            <a:ext cx="6482021" cy="122296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780674" y="2640965"/>
            <a:ext cx="6426200" cy="391160"/>
          </a:xfrm>
          <a:prstGeom prst="rect">
            <a:avLst/>
          </a:prstGeom>
        </p:spPr>
        <p:txBody>
          <a:bodyPr vert="horz" wrap="square" lIns="0" tIns="12700" rIns="0" bIns="0" rtlCol="0">
            <a:spAutoFit/>
          </a:bodyPr>
          <a:lstStyle/>
          <a:p>
            <a:pPr marL="12700">
              <a:spcBef>
                <a:spcPts val="100"/>
              </a:spcBef>
            </a:pPr>
            <a:r>
              <a:rPr sz="2400" dirty="0">
                <a:solidFill>
                  <a:srgbClr val="323232"/>
                </a:solidFill>
                <a:latin typeface="SimSun"/>
                <a:cs typeface="SimSun"/>
              </a:rPr>
              <a:t>光笔有三个基本功能：定位、拾取和笔画跟踪。</a:t>
            </a:r>
            <a:endParaRPr sz="2400" dirty="0">
              <a:solidFill>
                <a:prstClr val="black"/>
              </a:solidFill>
              <a:latin typeface="SimSun"/>
              <a:cs typeface="SimSun"/>
            </a:endParaRPr>
          </a:p>
        </p:txBody>
      </p:sp>
      <p:pic>
        <p:nvPicPr>
          <p:cNvPr id="614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118485"/>
            <a:ext cx="3626686" cy="203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39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7503" y="1208690"/>
            <a:ext cx="3378200" cy="2216785"/>
          </a:xfrm>
          <a:prstGeom prst="rect">
            <a:avLst/>
          </a:prstGeom>
        </p:spPr>
        <p:txBody>
          <a:bodyPr vert="horz" wrap="square" lIns="0" tIns="12700" rIns="0" bIns="0" rtlCol="0">
            <a:spAutoFit/>
          </a:bodyPr>
          <a:lstStyle/>
          <a:p>
            <a:pPr marL="12700" marR="5080" algn="just">
              <a:spcBef>
                <a:spcPts val="100"/>
              </a:spcBef>
            </a:pPr>
            <a:r>
              <a:rPr sz="2400" dirty="0">
                <a:solidFill>
                  <a:srgbClr val="323232"/>
                </a:solidFill>
                <a:latin typeface="SimSun"/>
                <a:cs typeface="SimSun"/>
              </a:rPr>
              <a:t>这种装置以手指触摸的方 式选择屏幕位置。当用手 指或者小杆触摸屏幕时， 触点位置便以光学的、电 子的或声音的方式记录下 来。</a:t>
            </a:r>
            <a:endParaRPr sz="2400" dirty="0">
              <a:solidFill>
                <a:prstClr val="black"/>
              </a:solidFill>
              <a:latin typeface="SimSun"/>
              <a:cs typeface="SimSun"/>
            </a:endParaRPr>
          </a:p>
        </p:txBody>
      </p:sp>
      <p:sp>
        <p:nvSpPr>
          <p:cNvPr id="4" name="object 4"/>
          <p:cNvSpPr txBox="1">
            <a:spLocks noGrp="1"/>
          </p:cNvSpPr>
          <p:nvPr>
            <p:ph type="title"/>
          </p:nvPr>
        </p:nvSpPr>
        <p:spPr>
          <a:xfrm>
            <a:off x="403637" y="308006"/>
            <a:ext cx="3530600" cy="391160"/>
          </a:xfrm>
          <a:prstGeom prst="rect">
            <a:avLst/>
          </a:prstGeom>
        </p:spPr>
        <p:txBody>
          <a:bodyPr vert="horz" wrap="square" lIns="0" tIns="12700" rIns="0" bIns="0" rtlCol="0">
            <a:spAutoFit/>
          </a:bodyPr>
          <a:lstStyle/>
          <a:p>
            <a:pPr marL="12700">
              <a:lnSpc>
                <a:spcPct val="100000"/>
              </a:lnSpc>
              <a:spcBef>
                <a:spcPts val="100"/>
              </a:spcBef>
              <a:tabLst>
                <a:tab pos="2450465" algn="l"/>
              </a:tabLst>
            </a:pPr>
            <a:r>
              <a:rPr b="1" spc="-55" dirty="0">
                <a:solidFill>
                  <a:srgbClr val="3333FF"/>
                </a:solidFill>
                <a:latin typeface="Microsoft JhengHei"/>
                <a:cs typeface="Microsoft JhengHei"/>
              </a:rPr>
              <a:t>3、触摸屏(touch	</a:t>
            </a:r>
            <a:r>
              <a:rPr b="1" dirty="0">
                <a:solidFill>
                  <a:srgbClr val="3333FF"/>
                </a:solidFill>
                <a:latin typeface="Microsoft JhengHei"/>
                <a:cs typeface="Microsoft JhengHei"/>
              </a:rPr>
              <a:t>screen)</a:t>
            </a:r>
          </a:p>
        </p:txBody>
      </p:sp>
      <p:pic>
        <p:nvPicPr>
          <p:cNvPr id="5122"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31925"/>
            <a:ext cx="4114800" cy="235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22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485" y="291242"/>
            <a:ext cx="6731000" cy="391160"/>
          </a:xfrm>
          <a:prstGeom prst="rect">
            <a:avLst/>
          </a:prstGeom>
        </p:spPr>
        <p:txBody>
          <a:bodyPr vert="horz" wrap="square" lIns="0" tIns="12700" rIns="0" bIns="0" rtlCol="0">
            <a:spAutoFit/>
          </a:bodyPr>
          <a:lstStyle/>
          <a:p>
            <a:pPr marL="12700">
              <a:spcBef>
                <a:spcPts val="100"/>
              </a:spcBef>
            </a:pPr>
            <a:r>
              <a:rPr sz="2400" dirty="0">
                <a:solidFill>
                  <a:srgbClr val="323232"/>
                </a:solidFill>
                <a:latin typeface="SimSun"/>
                <a:cs typeface="SimSun"/>
              </a:rPr>
              <a:t>根据触摸方式的不同，触摸屏分为以下几种类型：</a:t>
            </a:r>
            <a:endParaRPr sz="2400">
              <a:solidFill>
                <a:prstClr val="black"/>
              </a:solidFill>
              <a:latin typeface="SimSun"/>
              <a:cs typeface="SimSun"/>
            </a:endParaRPr>
          </a:p>
        </p:txBody>
      </p:sp>
      <p:sp>
        <p:nvSpPr>
          <p:cNvPr id="3" name="object 3"/>
          <p:cNvSpPr txBox="1"/>
          <p:nvPr/>
        </p:nvSpPr>
        <p:spPr>
          <a:xfrm>
            <a:off x="638181" y="1066958"/>
            <a:ext cx="2501900" cy="2911475"/>
          </a:xfrm>
          <a:prstGeom prst="rect">
            <a:avLst/>
          </a:prstGeom>
        </p:spPr>
        <p:txBody>
          <a:bodyPr vert="horz" wrap="square" lIns="0" tIns="12700" rIns="0" bIns="0" rtlCol="0">
            <a:spAutoFit/>
          </a:bodyPr>
          <a:lstStyle/>
          <a:p>
            <a:pPr marL="355600" indent="-342900">
              <a:spcBef>
                <a:spcPts val="100"/>
              </a:spcBef>
              <a:buClr>
                <a:srgbClr val="578963"/>
              </a:buClr>
              <a:buFont typeface="Wingdings"/>
              <a:buChar char=""/>
              <a:tabLst>
                <a:tab pos="354965" algn="l"/>
                <a:tab pos="355600" algn="l"/>
              </a:tabLst>
            </a:pPr>
            <a:r>
              <a:rPr sz="2400" dirty="0">
                <a:solidFill>
                  <a:srgbClr val="323232"/>
                </a:solidFill>
                <a:latin typeface="SimSun"/>
                <a:cs typeface="SimSun"/>
              </a:rPr>
              <a:t>红外线式触摸屏</a:t>
            </a:r>
            <a:endParaRPr sz="2400" dirty="0">
              <a:solidFill>
                <a:prstClr val="black"/>
              </a:solidFill>
              <a:latin typeface="SimSun"/>
              <a:cs typeface="SimSun"/>
            </a:endParaRPr>
          </a:p>
          <a:p>
            <a:pPr>
              <a:buClr>
                <a:srgbClr val="578963"/>
              </a:buClr>
              <a:buFont typeface="Wingdings"/>
              <a:buChar char=""/>
            </a:pPr>
            <a:endParaRPr sz="3250" dirty="0">
              <a:solidFill>
                <a:prstClr val="black"/>
              </a:solidFill>
              <a:latin typeface="Times New Roman"/>
              <a:cs typeface="Times New Roman"/>
            </a:endParaRPr>
          </a:p>
          <a:p>
            <a:pPr marL="355600" indent="-342900">
              <a:buClr>
                <a:srgbClr val="578963"/>
              </a:buClr>
              <a:buFont typeface="Wingdings"/>
              <a:buChar char=""/>
              <a:tabLst>
                <a:tab pos="354965" algn="l"/>
                <a:tab pos="355600" algn="l"/>
              </a:tabLst>
            </a:pPr>
            <a:r>
              <a:rPr sz="2400" dirty="0">
                <a:solidFill>
                  <a:srgbClr val="323232"/>
                </a:solidFill>
                <a:latin typeface="SimSun"/>
                <a:cs typeface="SimSun"/>
              </a:rPr>
              <a:t>电阻式触摸屏</a:t>
            </a:r>
            <a:endParaRPr sz="2400" dirty="0">
              <a:solidFill>
                <a:prstClr val="black"/>
              </a:solidFill>
              <a:latin typeface="SimSun"/>
              <a:cs typeface="SimSun"/>
            </a:endParaRPr>
          </a:p>
          <a:p>
            <a:pPr>
              <a:spcBef>
                <a:spcPts val="50"/>
              </a:spcBef>
              <a:buClr>
                <a:srgbClr val="578963"/>
              </a:buClr>
              <a:buFont typeface="Wingdings"/>
              <a:buChar char=""/>
            </a:pPr>
            <a:endParaRPr sz="3200" dirty="0">
              <a:solidFill>
                <a:prstClr val="black"/>
              </a:solidFill>
              <a:latin typeface="Times New Roman"/>
              <a:cs typeface="Times New Roman"/>
            </a:endParaRPr>
          </a:p>
          <a:p>
            <a:pPr marL="355600" indent="-342900">
              <a:spcBef>
                <a:spcPts val="5"/>
              </a:spcBef>
              <a:buClr>
                <a:srgbClr val="578963"/>
              </a:buClr>
              <a:buFont typeface="Wingdings"/>
              <a:buChar char=""/>
              <a:tabLst>
                <a:tab pos="354965" algn="l"/>
                <a:tab pos="355600" algn="l"/>
              </a:tabLst>
            </a:pPr>
            <a:r>
              <a:rPr sz="2400" dirty="0">
                <a:solidFill>
                  <a:srgbClr val="323232"/>
                </a:solidFill>
                <a:latin typeface="SimSun"/>
                <a:cs typeface="SimSun"/>
              </a:rPr>
              <a:t>电容式触摸屏</a:t>
            </a:r>
            <a:endParaRPr sz="2400" dirty="0">
              <a:solidFill>
                <a:prstClr val="black"/>
              </a:solidFill>
              <a:latin typeface="SimSun"/>
              <a:cs typeface="SimSun"/>
            </a:endParaRPr>
          </a:p>
          <a:p>
            <a:pPr>
              <a:spcBef>
                <a:spcPts val="50"/>
              </a:spcBef>
              <a:buClr>
                <a:srgbClr val="578963"/>
              </a:buClr>
              <a:buFont typeface="Wingdings"/>
              <a:buChar char=""/>
            </a:pPr>
            <a:endParaRPr sz="3200" dirty="0">
              <a:solidFill>
                <a:prstClr val="black"/>
              </a:solidFill>
              <a:latin typeface="Times New Roman"/>
              <a:cs typeface="Times New Roman"/>
            </a:endParaRPr>
          </a:p>
          <a:p>
            <a:pPr marL="355600" indent="-342900">
              <a:buClr>
                <a:srgbClr val="578963"/>
              </a:buClr>
              <a:buFont typeface="Wingdings"/>
              <a:buChar char=""/>
              <a:tabLst>
                <a:tab pos="354965" algn="l"/>
                <a:tab pos="355600" algn="l"/>
              </a:tabLst>
            </a:pPr>
            <a:r>
              <a:rPr sz="2400" dirty="0">
                <a:solidFill>
                  <a:srgbClr val="323232"/>
                </a:solidFill>
                <a:latin typeface="SimSun"/>
                <a:cs typeface="SimSun"/>
              </a:rPr>
              <a:t>声波触摸屏</a:t>
            </a:r>
            <a:endParaRPr sz="2400" dirty="0">
              <a:solidFill>
                <a:prstClr val="black"/>
              </a:solidFill>
              <a:latin typeface="SimSun"/>
              <a:cs typeface="SimSun"/>
            </a:endParaRPr>
          </a:p>
        </p:txBody>
      </p:sp>
      <p:sp>
        <p:nvSpPr>
          <p:cNvPr id="4" name="object 4"/>
          <p:cNvSpPr txBox="1"/>
          <p:nvPr/>
        </p:nvSpPr>
        <p:spPr>
          <a:xfrm>
            <a:off x="3571881" y="1938991"/>
            <a:ext cx="4902200" cy="391160"/>
          </a:xfrm>
          <a:prstGeom prst="rect">
            <a:avLst/>
          </a:prstGeom>
        </p:spPr>
        <p:txBody>
          <a:bodyPr vert="horz" wrap="square" lIns="0" tIns="12700" rIns="0" bIns="0" rtlCol="0">
            <a:spAutoFit/>
          </a:bodyPr>
          <a:lstStyle/>
          <a:p>
            <a:pPr marL="12700">
              <a:spcBef>
                <a:spcPts val="100"/>
              </a:spcBef>
            </a:pPr>
            <a:r>
              <a:rPr sz="2400" dirty="0" err="1" smtClean="0">
                <a:solidFill>
                  <a:srgbClr val="3333FF"/>
                </a:solidFill>
                <a:latin typeface="SimSun"/>
                <a:cs typeface="SimSun"/>
              </a:rPr>
              <a:t>大部分的工业用触摸屏</a:t>
            </a:r>
            <a:endParaRPr sz="2400" dirty="0">
              <a:solidFill>
                <a:prstClr val="black"/>
              </a:solidFill>
              <a:latin typeface="SimSun"/>
              <a:cs typeface="SimSun"/>
            </a:endParaRPr>
          </a:p>
        </p:txBody>
      </p:sp>
      <p:sp>
        <p:nvSpPr>
          <p:cNvPr id="5" name="object 5"/>
          <p:cNvSpPr txBox="1"/>
          <p:nvPr/>
        </p:nvSpPr>
        <p:spPr>
          <a:xfrm>
            <a:off x="3571880" y="2756769"/>
            <a:ext cx="3819520" cy="382156"/>
          </a:xfrm>
          <a:prstGeom prst="rect">
            <a:avLst/>
          </a:prstGeom>
        </p:spPr>
        <p:txBody>
          <a:bodyPr vert="horz" wrap="square" lIns="0" tIns="12700" rIns="0" bIns="0" rtlCol="0">
            <a:spAutoFit/>
          </a:bodyPr>
          <a:lstStyle/>
          <a:p>
            <a:pPr marL="12700">
              <a:spcBef>
                <a:spcPts val="100"/>
              </a:spcBef>
            </a:pPr>
            <a:r>
              <a:rPr lang="zh-CN" altLang="en-US" sz="2400" dirty="0">
                <a:solidFill>
                  <a:srgbClr val="3333FF"/>
                </a:solidFill>
                <a:latin typeface="SimSun"/>
                <a:cs typeface="SimSun"/>
              </a:rPr>
              <a:t>手机、平板</a:t>
            </a:r>
            <a:r>
              <a:rPr lang="zh-CN" altLang="en-US" sz="2400" dirty="0" smtClean="0">
                <a:solidFill>
                  <a:srgbClr val="3333FF"/>
                </a:solidFill>
                <a:latin typeface="SimSun"/>
                <a:cs typeface="SimSun"/>
              </a:rPr>
              <a:t>电脑、笔记本等</a:t>
            </a:r>
            <a:endParaRPr sz="2400" dirty="0">
              <a:solidFill>
                <a:srgbClr val="3333FF"/>
              </a:solidFill>
              <a:latin typeface="SimSun"/>
              <a:cs typeface="SimSun"/>
            </a:endParaRPr>
          </a:p>
        </p:txBody>
      </p:sp>
      <p:sp>
        <p:nvSpPr>
          <p:cNvPr id="6" name="object 6"/>
          <p:cNvSpPr txBox="1"/>
          <p:nvPr/>
        </p:nvSpPr>
        <p:spPr>
          <a:xfrm>
            <a:off x="3571881" y="1101096"/>
            <a:ext cx="939800" cy="391160"/>
          </a:xfrm>
          <a:prstGeom prst="rect">
            <a:avLst/>
          </a:prstGeom>
        </p:spPr>
        <p:txBody>
          <a:bodyPr vert="horz" wrap="square" lIns="0" tIns="12700" rIns="0" bIns="0" rtlCol="0">
            <a:spAutoFit/>
          </a:bodyPr>
          <a:lstStyle/>
          <a:p>
            <a:pPr marL="12700">
              <a:spcBef>
                <a:spcPts val="100"/>
              </a:spcBef>
            </a:pPr>
            <a:r>
              <a:rPr sz="2400" dirty="0">
                <a:solidFill>
                  <a:srgbClr val="3333FF"/>
                </a:solidFill>
                <a:latin typeface="SimSun"/>
                <a:cs typeface="SimSun"/>
              </a:rPr>
              <a:t>电子书</a:t>
            </a:r>
            <a:endParaRPr sz="2400" dirty="0">
              <a:solidFill>
                <a:prstClr val="black"/>
              </a:solidFill>
              <a:latin typeface="SimSun"/>
              <a:cs typeface="SimSun"/>
            </a:endParaRPr>
          </a:p>
        </p:txBody>
      </p:sp>
      <p:sp>
        <p:nvSpPr>
          <p:cNvPr id="7" name="object 5"/>
          <p:cNvSpPr txBox="1"/>
          <p:nvPr/>
        </p:nvSpPr>
        <p:spPr>
          <a:xfrm>
            <a:off x="3571880" y="3641725"/>
            <a:ext cx="4124319" cy="751488"/>
          </a:xfrm>
          <a:prstGeom prst="rect">
            <a:avLst/>
          </a:prstGeom>
        </p:spPr>
        <p:txBody>
          <a:bodyPr vert="horz" wrap="square" lIns="0" tIns="12700" rIns="0" bIns="0" rtlCol="0">
            <a:spAutoFit/>
          </a:bodyPr>
          <a:lstStyle/>
          <a:p>
            <a:pPr marL="12700">
              <a:spcBef>
                <a:spcPts val="100"/>
              </a:spcBef>
            </a:pPr>
            <a:r>
              <a:rPr lang="zh-CN" altLang="en-US" sz="2400" dirty="0" smtClean="0">
                <a:solidFill>
                  <a:srgbClr val="3333FF"/>
                </a:solidFill>
                <a:latin typeface="SimSun"/>
                <a:cs typeface="SimSun"/>
              </a:rPr>
              <a:t>较广泛，如自助服务设备、</a:t>
            </a:r>
            <a:r>
              <a:rPr lang="en-US" altLang="zh-CN" sz="2400" dirty="0" smtClean="0">
                <a:solidFill>
                  <a:srgbClr val="3333FF"/>
                </a:solidFill>
                <a:latin typeface="SimSun"/>
                <a:cs typeface="SimSun"/>
              </a:rPr>
              <a:t>POS</a:t>
            </a:r>
            <a:r>
              <a:rPr lang="zh-CN" altLang="en-US" sz="2400" dirty="0" smtClean="0">
                <a:solidFill>
                  <a:srgbClr val="3333FF"/>
                </a:solidFill>
                <a:latin typeface="SimSun"/>
                <a:cs typeface="SimSun"/>
              </a:rPr>
              <a:t>机、笔记本等</a:t>
            </a:r>
            <a:endParaRPr sz="2400" dirty="0">
              <a:solidFill>
                <a:prstClr val="black"/>
              </a:solidFill>
              <a:latin typeface="SimSun"/>
              <a:cs typeface="SimSun"/>
            </a:endParaRPr>
          </a:p>
        </p:txBody>
      </p:sp>
    </p:spTree>
    <p:extLst>
      <p:ext uri="{BB962C8B-B14F-4D97-AF65-F5344CB8AC3E}">
        <p14:creationId xmlns:p14="http://schemas.microsoft.com/office/powerpoint/2010/main" val="671028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484" y="291242"/>
            <a:ext cx="7521315" cy="1741502"/>
          </a:xfrm>
          <a:prstGeom prst="rect">
            <a:avLst/>
          </a:prstGeom>
        </p:spPr>
        <p:txBody>
          <a:bodyPr vert="horz" wrap="square" lIns="0" tIns="12700" rIns="0" bIns="0" rtlCol="0">
            <a:spAutoFit/>
          </a:bodyPr>
          <a:lstStyle/>
          <a:p>
            <a:pPr marL="12700">
              <a:spcBef>
                <a:spcPts val="100"/>
              </a:spcBef>
            </a:pPr>
            <a:r>
              <a:rPr sz="2400" b="1" spc="85" dirty="0">
                <a:solidFill>
                  <a:srgbClr val="0000FF"/>
                </a:solidFill>
                <a:latin typeface="Microsoft JhengHei"/>
                <a:cs typeface="Microsoft JhengHei"/>
              </a:rPr>
              <a:t>5</a:t>
            </a:r>
            <a:r>
              <a:rPr sz="2400" b="1" spc="140" dirty="0">
                <a:solidFill>
                  <a:srgbClr val="0000FF"/>
                </a:solidFill>
                <a:latin typeface="Microsoft JhengHei"/>
                <a:cs typeface="Microsoft JhengHei"/>
              </a:rPr>
              <a:t>、操纵杆</a:t>
            </a:r>
            <a:r>
              <a:rPr sz="2400" b="1" spc="60" dirty="0">
                <a:solidFill>
                  <a:srgbClr val="0000FF"/>
                </a:solidFill>
                <a:latin typeface="Microsoft JhengHei"/>
                <a:cs typeface="Microsoft JhengHei"/>
              </a:rPr>
              <a:t>(joystick)</a:t>
            </a:r>
            <a:endParaRPr sz="2400" dirty="0">
              <a:solidFill>
                <a:prstClr val="black"/>
              </a:solidFill>
              <a:latin typeface="Microsoft JhengHei"/>
              <a:cs typeface="Microsoft JhengHei"/>
            </a:endParaRPr>
          </a:p>
          <a:p>
            <a:pPr marL="177800" indent="481013">
              <a:lnSpc>
                <a:spcPts val="2875"/>
              </a:lnSpc>
              <a:spcBef>
                <a:spcPts val="1795"/>
              </a:spcBef>
            </a:pPr>
            <a:r>
              <a:rPr sz="2400" dirty="0" err="1" smtClean="0">
                <a:solidFill>
                  <a:srgbClr val="323232"/>
                </a:solidFill>
                <a:latin typeface="SimSun"/>
                <a:cs typeface="SimSun"/>
              </a:rPr>
              <a:t>操纵杆是由一根小的垂直杠杆组成的可摇动装置，该杠杆装配在一个其四周可移动的底座上用来控制屏幕光标</a:t>
            </a:r>
            <a:r>
              <a:rPr sz="2400" dirty="0">
                <a:solidFill>
                  <a:srgbClr val="323232"/>
                </a:solidFill>
                <a:latin typeface="SimSun"/>
                <a:cs typeface="SimSun"/>
              </a:rPr>
              <a:t>。</a:t>
            </a:r>
            <a:endParaRPr sz="2400" dirty="0">
              <a:solidFill>
                <a:prstClr val="black"/>
              </a:solidFill>
              <a:latin typeface="SimSun"/>
              <a:cs typeface="SimSun"/>
            </a:endParaRPr>
          </a:p>
        </p:txBody>
      </p:sp>
      <p:pic>
        <p:nvPicPr>
          <p:cNvPr id="1026" name="Picture 2" descr="Image result for joyst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889125"/>
            <a:ext cx="286702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0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0635" y="48164"/>
            <a:ext cx="7950200" cy="1850389"/>
          </a:xfrm>
          <a:prstGeom prst="rect">
            <a:avLst/>
          </a:prstGeom>
        </p:spPr>
        <p:txBody>
          <a:bodyPr vert="horz" wrap="square" lIns="0" tIns="193675" rIns="0" bIns="0" rtlCol="0">
            <a:spAutoFit/>
          </a:bodyPr>
          <a:lstStyle/>
          <a:p>
            <a:pPr marL="26670" algn="just">
              <a:spcBef>
                <a:spcPts val="1525"/>
              </a:spcBef>
            </a:pPr>
            <a:r>
              <a:rPr sz="2400" b="1" spc="-20" dirty="0">
                <a:solidFill>
                  <a:srgbClr val="0000FF"/>
                </a:solidFill>
                <a:latin typeface="Microsoft JhengHei"/>
                <a:cs typeface="Microsoft JhengHei"/>
              </a:rPr>
              <a:t>6</a:t>
            </a:r>
            <a:r>
              <a:rPr sz="2400" b="1" spc="-30" dirty="0">
                <a:solidFill>
                  <a:srgbClr val="0000FF"/>
                </a:solidFill>
                <a:latin typeface="Microsoft JhengHei"/>
                <a:cs typeface="Microsoft JhengHei"/>
              </a:rPr>
              <a:t>、数据手套</a:t>
            </a:r>
            <a:r>
              <a:rPr sz="2400" b="1" spc="-15" dirty="0">
                <a:solidFill>
                  <a:srgbClr val="0000FF"/>
                </a:solidFill>
                <a:latin typeface="Microsoft JhengHei"/>
                <a:cs typeface="Microsoft JhengHei"/>
              </a:rPr>
              <a:t>(data</a:t>
            </a:r>
            <a:r>
              <a:rPr sz="2400" b="1" spc="10" dirty="0">
                <a:solidFill>
                  <a:srgbClr val="0000FF"/>
                </a:solidFill>
                <a:latin typeface="Microsoft JhengHei"/>
                <a:cs typeface="Microsoft JhengHei"/>
              </a:rPr>
              <a:t> </a:t>
            </a:r>
            <a:r>
              <a:rPr sz="2400" b="1" spc="-15" dirty="0">
                <a:solidFill>
                  <a:srgbClr val="0000FF"/>
                </a:solidFill>
                <a:latin typeface="Microsoft JhengHei"/>
                <a:cs typeface="Microsoft JhengHei"/>
              </a:rPr>
              <a:t>glove)</a:t>
            </a:r>
            <a:endParaRPr sz="2400" dirty="0">
              <a:solidFill>
                <a:prstClr val="black"/>
              </a:solidFill>
              <a:latin typeface="Microsoft JhengHei"/>
              <a:cs typeface="Microsoft JhengHei"/>
            </a:endParaRPr>
          </a:p>
          <a:p>
            <a:pPr marL="12700" marR="5080" algn="just">
              <a:spcBef>
                <a:spcPts val="1430"/>
              </a:spcBef>
            </a:pPr>
            <a:r>
              <a:rPr lang="en-US" sz="2400" dirty="0" smtClean="0">
                <a:solidFill>
                  <a:srgbClr val="323232"/>
                </a:solidFill>
                <a:latin typeface="SimSun"/>
                <a:cs typeface="SimSun"/>
              </a:rPr>
              <a:t>    </a:t>
            </a:r>
            <a:r>
              <a:rPr sz="2400" dirty="0" smtClean="0">
                <a:solidFill>
                  <a:srgbClr val="323232"/>
                </a:solidFill>
                <a:latin typeface="SimSun"/>
                <a:cs typeface="SimSun"/>
              </a:rPr>
              <a:t>数据手套是一种戴在手上的传感器</a:t>
            </a:r>
            <a:r>
              <a:rPr sz="2400" dirty="0">
                <a:solidFill>
                  <a:srgbClr val="323232"/>
                </a:solidFill>
                <a:latin typeface="SimSun"/>
                <a:cs typeface="SimSun"/>
              </a:rPr>
              <a:t>，</a:t>
            </a:r>
            <a:r>
              <a:rPr sz="2400" dirty="0" smtClean="0">
                <a:solidFill>
                  <a:srgbClr val="323232"/>
                </a:solidFill>
                <a:latin typeface="SimSun"/>
                <a:cs typeface="SimSun"/>
              </a:rPr>
              <a:t>它能给出用户所有手指关节的角度变化</a:t>
            </a:r>
            <a:r>
              <a:rPr sz="2400" dirty="0">
                <a:solidFill>
                  <a:srgbClr val="323232"/>
                </a:solidFill>
                <a:latin typeface="SimSun"/>
                <a:cs typeface="SimSun"/>
              </a:rPr>
              <a:t>，可测量出手的位置和形状，</a:t>
            </a:r>
            <a:r>
              <a:rPr sz="2400" dirty="0" smtClean="0">
                <a:solidFill>
                  <a:srgbClr val="323232"/>
                </a:solidFill>
                <a:latin typeface="SimSun"/>
                <a:cs typeface="SimSun"/>
              </a:rPr>
              <a:t>从而实现环境中的虚拟手及其对虚拟物体的操纵</a:t>
            </a:r>
            <a:r>
              <a:rPr sz="2400" dirty="0">
                <a:solidFill>
                  <a:srgbClr val="323232"/>
                </a:solidFill>
                <a:latin typeface="SimSun"/>
                <a:cs typeface="SimSun"/>
              </a:rPr>
              <a:t>。</a:t>
            </a:r>
            <a:endParaRPr sz="2400" dirty="0">
              <a:solidFill>
                <a:prstClr val="black"/>
              </a:solidFill>
              <a:latin typeface="SimSun"/>
              <a:cs typeface="SimSun"/>
            </a:endParaRPr>
          </a:p>
        </p:txBody>
      </p:sp>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310" y="2041525"/>
            <a:ext cx="451485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7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0759" y="813212"/>
            <a:ext cx="7340600" cy="756285"/>
          </a:xfrm>
          <a:prstGeom prst="rect">
            <a:avLst/>
          </a:prstGeom>
        </p:spPr>
        <p:txBody>
          <a:bodyPr vert="horz" wrap="square" lIns="0" tIns="12700" rIns="0" bIns="0" rtlCol="0">
            <a:spAutoFit/>
          </a:bodyPr>
          <a:lstStyle/>
          <a:p>
            <a:pPr marL="12700" marR="5080">
              <a:spcBef>
                <a:spcPts val="100"/>
              </a:spcBef>
            </a:pPr>
            <a:r>
              <a:rPr sz="2400" dirty="0" err="1">
                <a:solidFill>
                  <a:srgbClr val="323232"/>
                </a:solidFill>
                <a:latin typeface="SimSun"/>
                <a:cs typeface="SimSun"/>
              </a:rPr>
              <a:t>它能将各种图形，根据坐标值，准确地输入电脑，并能</a:t>
            </a:r>
            <a:r>
              <a:rPr sz="2400" dirty="0">
                <a:solidFill>
                  <a:srgbClr val="323232"/>
                </a:solidFill>
                <a:latin typeface="SimSun"/>
                <a:cs typeface="SimSun"/>
              </a:rPr>
              <a:t> </a:t>
            </a:r>
            <a:r>
              <a:rPr sz="2400" dirty="0" err="1" smtClean="0">
                <a:solidFill>
                  <a:srgbClr val="323232"/>
                </a:solidFill>
                <a:latin typeface="SimSun"/>
                <a:cs typeface="SimSun"/>
              </a:rPr>
              <a:t>通过屏幕显示出来</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
        <p:nvSpPr>
          <p:cNvPr id="3" name="object 3"/>
          <p:cNvSpPr txBox="1">
            <a:spLocks noGrp="1"/>
          </p:cNvSpPr>
          <p:nvPr>
            <p:ph type="title"/>
          </p:nvPr>
        </p:nvSpPr>
        <p:spPr>
          <a:xfrm>
            <a:off x="258857" y="236836"/>
            <a:ext cx="3378200" cy="391160"/>
          </a:xfrm>
          <a:prstGeom prst="rect">
            <a:avLst/>
          </a:prstGeom>
        </p:spPr>
        <p:txBody>
          <a:bodyPr vert="horz" wrap="square" lIns="0" tIns="12700" rIns="0" bIns="0" rtlCol="0">
            <a:spAutoFit/>
          </a:bodyPr>
          <a:lstStyle/>
          <a:p>
            <a:pPr marL="12700">
              <a:lnSpc>
                <a:spcPct val="100000"/>
              </a:lnSpc>
              <a:spcBef>
                <a:spcPts val="100"/>
              </a:spcBef>
            </a:pPr>
            <a:r>
              <a:rPr b="1" spc="100" dirty="0">
                <a:solidFill>
                  <a:srgbClr val="0000FF"/>
                </a:solidFill>
                <a:latin typeface="Microsoft JhengHei"/>
                <a:cs typeface="Microsoft JhengHei"/>
              </a:rPr>
              <a:t>7</a:t>
            </a:r>
            <a:r>
              <a:rPr b="1" spc="170" dirty="0">
                <a:solidFill>
                  <a:srgbClr val="0000FF"/>
                </a:solidFill>
                <a:latin typeface="Microsoft JhengHei"/>
                <a:cs typeface="Microsoft JhengHei"/>
              </a:rPr>
              <a:t>、数字化仪</a:t>
            </a:r>
            <a:r>
              <a:rPr b="1" spc="70" dirty="0">
                <a:solidFill>
                  <a:srgbClr val="0000FF"/>
                </a:solidFill>
                <a:latin typeface="Microsoft JhengHei"/>
                <a:cs typeface="Microsoft JhengHei"/>
              </a:rPr>
              <a:t>(digitizer)</a:t>
            </a:r>
          </a:p>
        </p:txBody>
      </p:sp>
      <p:sp>
        <p:nvSpPr>
          <p:cNvPr id="4" name="object 4"/>
          <p:cNvSpPr/>
          <p:nvPr/>
        </p:nvSpPr>
        <p:spPr>
          <a:xfrm>
            <a:off x="533400" y="1743600"/>
            <a:ext cx="3429000" cy="3284220"/>
          </a:xfrm>
          <a:prstGeom prst="rect">
            <a:avLst/>
          </a:prstGeom>
          <a:blipFill>
            <a:blip r:embed="rId2" cstate="print"/>
            <a:stretch>
              <a:fillRect/>
            </a:stretch>
          </a:blipFill>
        </p:spPr>
        <p:txBody>
          <a:bodyPr wrap="square" lIns="0" tIns="0" rIns="0" bIns="0" rtlCol="0"/>
          <a:lstStyle/>
          <a:p>
            <a:endParaRPr>
              <a:solidFill>
                <a:prstClr val="black"/>
              </a:solidFill>
            </a:endParaRPr>
          </a:p>
        </p:txBody>
      </p:sp>
      <p:pic>
        <p:nvPicPr>
          <p:cNvPr id="3074" name="Picture 2" descr="https://www.globalspec.com/ImageRepository/LearnMore/20175/Lenovo-X61-Tablet-Mode4dbcbf135820479cbd9b0730f67dd6c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117725"/>
            <a:ext cx="4156074" cy="225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768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30333" y="237140"/>
            <a:ext cx="8094980" cy="1707514"/>
          </a:xfrm>
          <a:prstGeom prst="rect">
            <a:avLst/>
          </a:prstGeom>
        </p:spPr>
        <p:txBody>
          <a:bodyPr vert="horz" wrap="square" lIns="0" tIns="12700" rIns="0" bIns="0" rtlCol="0">
            <a:spAutoFit/>
          </a:bodyPr>
          <a:lstStyle/>
          <a:p>
            <a:pPr marL="12700">
              <a:spcBef>
                <a:spcPts val="100"/>
              </a:spcBef>
            </a:pPr>
            <a:r>
              <a:rPr sz="2400" b="1" spc="5" dirty="0">
                <a:solidFill>
                  <a:srgbClr val="0000FF"/>
                </a:solidFill>
                <a:latin typeface="Microsoft JhengHei"/>
                <a:cs typeface="Microsoft JhengHei"/>
              </a:rPr>
              <a:t>8</a:t>
            </a:r>
            <a:r>
              <a:rPr sz="2400" b="1" spc="15" dirty="0">
                <a:solidFill>
                  <a:srgbClr val="0000FF"/>
                </a:solidFill>
                <a:latin typeface="Microsoft JhengHei"/>
                <a:cs typeface="Microsoft JhengHei"/>
              </a:rPr>
              <a:t>、图象扫描仪</a:t>
            </a:r>
            <a:r>
              <a:rPr sz="2400" b="1" spc="5" dirty="0">
                <a:solidFill>
                  <a:srgbClr val="0000FF"/>
                </a:solidFill>
                <a:latin typeface="Microsoft JhengHei"/>
                <a:cs typeface="Microsoft JhengHei"/>
              </a:rPr>
              <a:t>(scaner)</a:t>
            </a:r>
            <a:endParaRPr sz="2400" dirty="0">
              <a:solidFill>
                <a:prstClr val="black"/>
              </a:solidFill>
              <a:latin typeface="Microsoft JhengHei"/>
              <a:cs typeface="Microsoft JhengHei"/>
            </a:endParaRPr>
          </a:p>
          <a:p>
            <a:pPr marL="156845" marR="5080" algn="just">
              <a:spcBef>
                <a:spcPts val="1735"/>
              </a:spcBef>
            </a:pPr>
            <a:r>
              <a:rPr lang="en-US" sz="2400" dirty="0" smtClean="0">
                <a:solidFill>
                  <a:srgbClr val="323232"/>
                </a:solidFill>
                <a:latin typeface="SimSun"/>
                <a:cs typeface="SimSun"/>
              </a:rPr>
              <a:t>   </a:t>
            </a:r>
            <a:r>
              <a:rPr sz="2400" dirty="0" smtClean="0">
                <a:solidFill>
                  <a:srgbClr val="323232"/>
                </a:solidFill>
                <a:latin typeface="SimSun"/>
                <a:cs typeface="SimSun"/>
              </a:rPr>
              <a:t>图象扫描仪可直接把图纸</a:t>
            </a:r>
            <a:r>
              <a:rPr sz="2400" dirty="0">
                <a:solidFill>
                  <a:srgbClr val="323232"/>
                </a:solidFill>
                <a:latin typeface="SimSun"/>
                <a:cs typeface="SimSun"/>
              </a:rPr>
              <a:t>、图表、照片、</a:t>
            </a:r>
            <a:r>
              <a:rPr sz="2400" dirty="0" smtClean="0">
                <a:solidFill>
                  <a:srgbClr val="323232"/>
                </a:solidFill>
                <a:latin typeface="SimSun"/>
                <a:cs typeface="SimSun"/>
              </a:rPr>
              <a:t>广告画等输入到计算机中</a:t>
            </a:r>
            <a:r>
              <a:rPr sz="2400" dirty="0">
                <a:solidFill>
                  <a:srgbClr val="323232"/>
                </a:solidFill>
                <a:latin typeface="SimSun"/>
                <a:cs typeface="SimSun"/>
              </a:rPr>
              <a:t>，在将它们传过一个光学扫描机构时，</a:t>
            </a:r>
            <a:r>
              <a:rPr sz="2400" dirty="0" smtClean="0">
                <a:solidFill>
                  <a:srgbClr val="323232"/>
                </a:solidFill>
                <a:latin typeface="SimSun"/>
                <a:cs typeface="SimSun"/>
              </a:rPr>
              <a:t>灰度或彩色等级被记录下来</a:t>
            </a:r>
            <a:r>
              <a:rPr sz="2400" dirty="0">
                <a:solidFill>
                  <a:srgbClr val="323232"/>
                </a:solidFill>
                <a:latin typeface="SimSun"/>
                <a:cs typeface="SimSun"/>
              </a:rPr>
              <a:t>，并按图象方式进行存储。</a:t>
            </a:r>
            <a:endParaRPr sz="2400" dirty="0">
              <a:solidFill>
                <a:prstClr val="black"/>
              </a:solidFill>
              <a:latin typeface="SimSun"/>
              <a:cs typeface="SimSun"/>
            </a:endParaRPr>
          </a:p>
        </p:txBody>
      </p:sp>
      <p:pic>
        <p:nvPicPr>
          <p:cNvPr id="4098" name="Picture 2"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117725"/>
            <a:ext cx="5257800" cy="289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13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54610" marR="5080">
              <a:lnSpc>
                <a:spcPct val="150000"/>
              </a:lnSpc>
              <a:spcBef>
                <a:spcPts val="105"/>
              </a:spcBef>
            </a:pPr>
            <a:r>
              <a:rPr spc="-10" dirty="0"/>
              <a:t>一般来说，要在计算机上生成一 </a:t>
            </a:r>
            <a:r>
              <a:rPr spc="-5" dirty="0"/>
              <a:t>幅表示</a:t>
            </a:r>
            <a:r>
              <a:rPr dirty="0"/>
              <a:t>物</a:t>
            </a:r>
            <a:r>
              <a:rPr spc="-5" dirty="0"/>
              <a:t>体的图</a:t>
            </a:r>
            <a:r>
              <a:rPr dirty="0"/>
              <a:t>形</a:t>
            </a:r>
            <a:r>
              <a:rPr spc="-5" dirty="0"/>
              <a:t>，</a:t>
            </a:r>
            <a:r>
              <a:rPr spc="5" dirty="0"/>
              <a:t>有</a:t>
            </a:r>
            <a:r>
              <a:rPr spc="-5" dirty="0">
                <a:solidFill>
                  <a:srgbClr val="FF3300"/>
                </a:solidFill>
              </a:rPr>
              <a:t>三</a:t>
            </a:r>
            <a:r>
              <a:rPr spc="5" dirty="0">
                <a:solidFill>
                  <a:srgbClr val="FF3300"/>
                </a:solidFill>
              </a:rPr>
              <a:t>个</a:t>
            </a:r>
            <a:r>
              <a:rPr spc="-5" dirty="0"/>
              <a:t>步骤：</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332" y="343820"/>
            <a:ext cx="8166100" cy="3606800"/>
          </a:xfrm>
          <a:prstGeom prst="rect">
            <a:avLst/>
          </a:prstGeom>
        </p:spPr>
        <p:txBody>
          <a:bodyPr vert="horz" wrap="square" lIns="0" tIns="12700" rIns="0" bIns="0" rtlCol="0">
            <a:spAutoFit/>
          </a:bodyPr>
          <a:lstStyle/>
          <a:p>
            <a:pPr marL="12700">
              <a:spcBef>
                <a:spcPts val="100"/>
              </a:spcBef>
              <a:tabLst>
                <a:tab pos="621665" algn="l"/>
              </a:tabLst>
            </a:pPr>
            <a:r>
              <a:rPr sz="2400" b="1" spc="-90" dirty="0">
                <a:solidFill>
                  <a:srgbClr val="0000FF"/>
                </a:solidFill>
                <a:latin typeface="Microsoft JhengHei"/>
                <a:cs typeface="Microsoft JhengHei"/>
              </a:rPr>
              <a:t>9</a:t>
            </a:r>
            <a:r>
              <a:rPr sz="2400" b="1" spc="-145" dirty="0">
                <a:solidFill>
                  <a:srgbClr val="0000FF"/>
                </a:solidFill>
                <a:latin typeface="Microsoft JhengHei"/>
                <a:cs typeface="Microsoft JhengHei"/>
              </a:rPr>
              <a:t>、	</a:t>
            </a:r>
            <a:r>
              <a:rPr sz="2400" b="1" dirty="0">
                <a:solidFill>
                  <a:srgbClr val="0000FF"/>
                </a:solidFill>
                <a:latin typeface="Microsoft JhengHei"/>
                <a:cs typeface="Microsoft JhengHei"/>
              </a:rPr>
              <a:t>声频输入系统</a:t>
            </a:r>
            <a:endParaRPr sz="2400" dirty="0">
              <a:solidFill>
                <a:prstClr val="black"/>
              </a:solidFill>
              <a:latin typeface="Microsoft JhengHei"/>
              <a:cs typeface="Microsoft JhengHei"/>
            </a:endParaRPr>
          </a:p>
          <a:p>
            <a:pPr>
              <a:spcBef>
                <a:spcPts val="35"/>
              </a:spcBef>
            </a:pPr>
            <a:endParaRPr sz="1900" dirty="0">
              <a:solidFill>
                <a:prstClr val="black"/>
              </a:solidFill>
              <a:latin typeface="Times New Roman"/>
              <a:cs typeface="Times New Roman"/>
            </a:endParaRPr>
          </a:p>
          <a:p>
            <a:pPr marL="227965" marR="309880"/>
            <a:r>
              <a:rPr sz="2400" dirty="0">
                <a:solidFill>
                  <a:srgbClr val="323232"/>
                </a:solidFill>
                <a:latin typeface="SimSun"/>
                <a:cs typeface="SimSun"/>
              </a:rPr>
              <a:t>也称为声音输入系统，在某些图形工作站中，采用话音识 别器作为输入设备，以接收操作者的命令。</a:t>
            </a:r>
            <a:endParaRPr sz="2400" dirty="0">
              <a:solidFill>
                <a:prstClr val="black"/>
              </a:solidFill>
              <a:latin typeface="SimSun"/>
              <a:cs typeface="SimSun"/>
            </a:endParaRPr>
          </a:p>
          <a:p>
            <a:pPr>
              <a:spcBef>
                <a:spcPts val="15"/>
              </a:spcBef>
            </a:pPr>
            <a:endParaRPr sz="2450" dirty="0">
              <a:solidFill>
                <a:prstClr val="black"/>
              </a:solidFill>
              <a:latin typeface="Times New Roman"/>
              <a:cs typeface="Times New Roman"/>
            </a:endParaRPr>
          </a:p>
          <a:p>
            <a:pPr marL="12700">
              <a:spcBef>
                <a:spcPts val="5"/>
              </a:spcBef>
            </a:pPr>
            <a:r>
              <a:rPr sz="2400" b="1" spc="-35" dirty="0">
                <a:solidFill>
                  <a:srgbClr val="0000FF"/>
                </a:solidFill>
                <a:latin typeface="Microsoft JhengHei"/>
                <a:cs typeface="Microsoft JhengHei"/>
              </a:rPr>
              <a:t>10</a:t>
            </a:r>
            <a:r>
              <a:rPr sz="2400" b="1" spc="-60" dirty="0">
                <a:solidFill>
                  <a:srgbClr val="0000FF"/>
                </a:solidFill>
                <a:latin typeface="Microsoft JhengHei"/>
                <a:cs typeface="Microsoft JhengHei"/>
              </a:rPr>
              <a:t>、视频输入系统</a:t>
            </a:r>
            <a:endParaRPr sz="2400" dirty="0">
              <a:solidFill>
                <a:prstClr val="black"/>
              </a:solidFill>
              <a:latin typeface="Microsoft JhengHei"/>
              <a:cs typeface="Microsoft JhengHei"/>
            </a:endParaRPr>
          </a:p>
          <a:p>
            <a:pPr>
              <a:spcBef>
                <a:spcPts val="5"/>
              </a:spcBef>
            </a:pPr>
            <a:endParaRPr sz="2600" dirty="0">
              <a:solidFill>
                <a:prstClr val="black"/>
              </a:solidFill>
              <a:latin typeface="Times New Roman"/>
              <a:cs typeface="Times New Roman"/>
            </a:endParaRPr>
          </a:p>
          <a:p>
            <a:pPr marL="227965" marR="5080" algn="just"/>
            <a:r>
              <a:rPr sz="2400" dirty="0">
                <a:solidFill>
                  <a:srgbClr val="323232"/>
                </a:solidFill>
                <a:latin typeface="SimSun"/>
                <a:cs typeface="SimSun"/>
              </a:rPr>
              <a:t>常用的视频输入装置可以采集来自电视信号、摄象机、录象 机的视频信号。这样，就使计算机所能处理的图形图像信息 来源得到了扩展。</a:t>
            </a:r>
            <a:endParaRPr sz="2400" dirty="0">
              <a:solidFill>
                <a:prstClr val="black"/>
              </a:solidFill>
              <a:latin typeface="SimSun"/>
              <a:cs typeface="SimSun"/>
            </a:endParaRPr>
          </a:p>
        </p:txBody>
      </p:sp>
    </p:spTree>
    <p:extLst>
      <p:ext uri="{BB962C8B-B14F-4D97-AF65-F5344CB8AC3E}">
        <p14:creationId xmlns:p14="http://schemas.microsoft.com/office/powerpoint/2010/main" val="3373330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4" name="Picture 6"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2520950"/>
            <a:ext cx="3943350" cy="26289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619130" y="829214"/>
            <a:ext cx="8220070" cy="756285"/>
          </a:xfrm>
          <a:prstGeom prst="rect">
            <a:avLst/>
          </a:prstGeom>
        </p:spPr>
        <p:txBody>
          <a:bodyPr vert="horz" wrap="square" lIns="0" tIns="12700" rIns="0" bIns="0" rtlCol="0">
            <a:spAutoFit/>
          </a:bodyPr>
          <a:lstStyle/>
          <a:p>
            <a:pPr marL="12700" marR="5080">
              <a:spcBef>
                <a:spcPts val="100"/>
              </a:spcBef>
            </a:pPr>
            <a:r>
              <a:rPr sz="2400" dirty="0" err="1">
                <a:solidFill>
                  <a:srgbClr val="323232"/>
                </a:solidFill>
                <a:latin typeface="SimSun"/>
                <a:cs typeface="SimSun"/>
              </a:rPr>
              <a:t>一般的方法是通过激光扫描来实现，</a:t>
            </a:r>
            <a:r>
              <a:rPr sz="2400" dirty="0" err="1" smtClean="0">
                <a:solidFill>
                  <a:srgbClr val="323232"/>
                </a:solidFill>
                <a:latin typeface="SimSun"/>
                <a:cs typeface="SimSun"/>
              </a:rPr>
              <a:t>现在国内外已经有许多这样的商业仪器</a:t>
            </a:r>
            <a:r>
              <a:rPr sz="2400" dirty="0">
                <a:solidFill>
                  <a:srgbClr val="323232"/>
                </a:solidFill>
                <a:latin typeface="SimSun"/>
                <a:cs typeface="SimSun"/>
              </a:rPr>
              <a:t>。</a:t>
            </a:r>
            <a:endParaRPr sz="2400" dirty="0">
              <a:solidFill>
                <a:prstClr val="black"/>
              </a:solidFill>
              <a:latin typeface="SimSun"/>
              <a:cs typeface="SimSun"/>
            </a:endParaRPr>
          </a:p>
        </p:txBody>
      </p:sp>
      <p:sp>
        <p:nvSpPr>
          <p:cNvPr id="3" name="object 3"/>
          <p:cNvSpPr txBox="1">
            <a:spLocks noGrp="1"/>
          </p:cNvSpPr>
          <p:nvPr>
            <p:ph type="title"/>
          </p:nvPr>
        </p:nvSpPr>
        <p:spPr>
          <a:xfrm>
            <a:off x="403332" y="235464"/>
            <a:ext cx="4292600" cy="391160"/>
          </a:xfrm>
          <a:prstGeom prst="rect">
            <a:avLst/>
          </a:prstGeom>
        </p:spPr>
        <p:txBody>
          <a:bodyPr vert="horz" wrap="square" lIns="0" tIns="12700" rIns="0" bIns="0" rtlCol="0">
            <a:spAutoFit/>
          </a:bodyPr>
          <a:lstStyle/>
          <a:p>
            <a:pPr marL="12700">
              <a:lnSpc>
                <a:spcPct val="100000"/>
              </a:lnSpc>
              <a:spcBef>
                <a:spcPts val="100"/>
              </a:spcBef>
            </a:pPr>
            <a:r>
              <a:rPr b="1" kern="1200" spc="-60" dirty="0">
                <a:solidFill>
                  <a:srgbClr val="0000FF"/>
                </a:solidFill>
                <a:latin typeface="Microsoft JhengHei"/>
                <a:ea typeface="+mn-ea"/>
                <a:cs typeface="Microsoft JhengHei"/>
              </a:rPr>
              <a:t>11、真实物体的三维信息的输入</a:t>
            </a:r>
          </a:p>
        </p:txBody>
      </p:sp>
      <p:pic>
        <p:nvPicPr>
          <p:cNvPr id="7170"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290306"/>
            <a:ext cx="3055676" cy="20371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308865"/>
            <a:ext cx="4117975" cy="231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1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3" y="183038"/>
            <a:ext cx="287020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0000FF"/>
                </a:solidFill>
                <a:latin typeface="Microsoft JhengHei"/>
                <a:cs typeface="Microsoft JhengHei"/>
              </a:rPr>
              <a:t>二、图形显示设备</a:t>
            </a:r>
            <a:endParaRPr sz="2800">
              <a:latin typeface="Microsoft JhengHei"/>
              <a:cs typeface="Microsoft JhengHei"/>
            </a:endParaRPr>
          </a:p>
        </p:txBody>
      </p:sp>
      <p:sp>
        <p:nvSpPr>
          <p:cNvPr id="3" name="object 3"/>
          <p:cNvSpPr txBox="1"/>
          <p:nvPr/>
        </p:nvSpPr>
        <p:spPr>
          <a:xfrm>
            <a:off x="403485" y="921264"/>
            <a:ext cx="7902315" cy="3113673"/>
          </a:xfrm>
          <a:prstGeom prst="rect">
            <a:avLst/>
          </a:prstGeom>
        </p:spPr>
        <p:txBody>
          <a:bodyPr vert="horz" wrap="square" lIns="0" tIns="12700" rIns="0" bIns="0" rtlCol="0">
            <a:spAutoFit/>
          </a:bodyPr>
          <a:lstStyle/>
          <a:p>
            <a:pPr marL="372745" marR="5080" algn="just">
              <a:spcBef>
                <a:spcPts val="100"/>
              </a:spcBef>
            </a:pPr>
            <a:r>
              <a:rPr sz="2400" dirty="0" err="1">
                <a:solidFill>
                  <a:srgbClr val="323232"/>
                </a:solidFill>
                <a:latin typeface="SimSun"/>
                <a:cs typeface="SimSun"/>
              </a:rPr>
              <a:t>图形的输出包括图形的显示和绘制。</a:t>
            </a:r>
            <a:r>
              <a:rPr sz="2400" dirty="0" err="1" smtClean="0">
                <a:solidFill>
                  <a:srgbClr val="323232"/>
                </a:solidFill>
                <a:latin typeface="SimSun"/>
                <a:cs typeface="SimSun"/>
              </a:rPr>
              <a:t>图形的显示是指在屏幕上输出图形</a:t>
            </a:r>
            <a:r>
              <a:rPr sz="2400" dirty="0" err="1">
                <a:solidFill>
                  <a:srgbClr val="323232"/>
                </a:solidFill>
                <a:latin typeface="SimSun"/>
                <a:cs typeface="SimSun"/>
              </a:rPr>
              <a:t>；图形的绘制是把图形画在纸上或硬拷贝</a:t>
            </a:r>
            <a:r>
              <a:rPr sz="2400" dirty="0">
                <a:solidFill>
                  <a:srgbClr val="323232"/>
                </a:solidFill>
                <a:latin typeface="SimSun"/>
                <a:cs typeface="SimSun"/>
              </a:rPr>
              <a:t>。 </a:t>
            </a:r>
            <a:r>
              <a:rPr sz="2400" dirty="0" err="1" smtClean="0">
                <a:solidFill>
                  <a:srgbClr val="323232"/>
                </a:solidFill>
                <a:latin typeface="SimSun"/>
                <a:cs typeface="SimSun"/>
              </a:rPr>
              <a:t>打印机和绘图机是最常见的硬拷贝设备</a:t>
            </a:r>
            <a:r>
              <a:rPr lang="zh-CN" altLang="en-US" sz="2400" dirty="0" smtClean="0">
                <a:solidFill>
                  <a:srgbClr val="323232"/>
                </a:solidFill>
                <a:latin typeface="SimSun"/>
                <a:cs typeface="SimSun"/>
              </a:rPr>
              <a:t>。</a:t>
            </a:r>
            <a:endParaRPr sz="2400" dirty="0">
              <a:solidFill>
                <a:prstClr val="black"/>
              </a:solidFill>
              <a:latin typeface="SimSun"/>
              <a:cs typeface="SimSun"/>
            </a:endParaRPr>
          </a:p>
          <a:p>
            <a:pPr>
              <a:spcBef>
                <a:spcPts val="15"/>
              </a:spcBef>
            </a:pPr>
            <a:endParaRPr sz="3350" dirty="0">
              <a:solidFill>
                <a:prstClr val="black"/>
              </a:solidFill>
              <a:latin typeface="Times New Roman"/>
              <a:cs typeface="Times New Roman"/>
            </a:endParaRPr>
          </a:p>
          <a:p>
            <a:pPr marL="12700">
              <a:spcBef>
                <a:spcPts val="5"/>
              </a:spcBef>
            </a:pPr>
            <a:r>
              <a:rPr sz="2400" b="1" dirty="0">
                <a:solidFill>
                  <a:srgbClr val="0000FF"/>
                </a:solidFill>
                <a:latin typeface="Microsoft JhengHei"/>
                <a:cs typeface="Microsoft JhengHei"/>
              </a:rPr>
              <a:t>（一）阴极射线管</a:t>
            </a:r>
            <a:endParaRPr sz="2400" dirty="0">
              <a:solidFill>
                <a:prstClr val="black"/>
              </a:solidFill>
              <a:latin typeface="Microsoft JhengHei"/>
              <a:cs typeface="Microsoft JhengHei"/>
            </a:endParaRPr>
          </a:p>
          <a:p>
            <a:pPr>
              <a:spcBef>
                <a:spcPts val="35"/>
              </a:spcBef>
            </a:pPr>
            <a:endParaRPr sz="2400" dirty="0">
              <a:solidFill>
                <a:prstClr val="black"/>
              </a:solidFill>
              <a:latin typeface="Times New Roman"/>
              <a:cs typeface="Times New Roman"/>
            </a:endParaRPr>
          </a:p>
          <a:p>
            <a:pPr marL="227965" marR="759460">
              <a:tabLst>
                <a:tab pos="2209165" algn="l"/>
              </a:tabLst>
            </a:pPr>
            <a:r>
              <a:rPr sz="2400" dirty="0">
                <a:solidFill>
                  <a:srgbClr val="323232"/>
                </a:solidFill>
                <a:latin typeface="SimSun"/>
                <a:cs typeface="SimSun"/>
              </a:rPr>
              <a:t>现在的图形显示设备绝大多数是基于阴极射线管(CRT </a:t>
            </a:r>
            <a:r>
              <a:rPr sz="2400" dirty="0" smtClean="0">
                <a:solidFill>
                  <a:srgbClr val="323232"/>
                </a:solidFill>
                <a:latin typeface="SimSun"/>
                <a:cs typeface="SimSun"/>
              </a:rPr>
              <a:t>Cathode</a:t>
            </a:r>
            <a:r>
              <a:rPr lang="en-US" altLang="zh-CN" sz="2400" dirty="0" smtClean="0">
                <a:solidFill>
                  <a:srgbClr val="323232"/>
                </a:solidFill>
                <a:latin typeface="SimSun"/>
                <a:cs typeface="SimSun"/>
              </a:rPr>
              <a:t>-</a:t>
            </a:r>
            <a:r>
              <a:rPr sz="2400" dirty="0" smtClean="0">
                <a:solidFill>
                  <a:srgbClr val="323232"/>
                </a:solidFill>
                <a:latin typeface="SimSun"/>
                <a:cs typeface="SimSun"/>
              </a:rPr>
              <a:t>Ray</a:t>
            </a:r>
            <a:r>
              <a:rPr lang="en-US" sz="2400" dirty="0" smtClean="0">
                <a:solidFill>
                  <a:srgbClr val="323232"/>
                </a:solidFill>
                <a:latin typeface="SimSun"/>
                <a:cs typeface="SimSun"/>
              </a:rPr>
              <a:t> </a:t>
            </a:r>
            <a:r>
              <a:rPr sz="2400" dirty="0" smtClean="0">
                <a:solidFill>
                  <a:srgbClr val="323232"/>
                </a:solidFill>
                <a:latin typeface="SimSun"/>
                <a:cs typeface="SimSun"/>
              </a:rPr>
              <a:t>Tube</a:t>
            </a:r>
            <a:r>
              <a:rPr sz="2400" dirty="0">
                <a:solidFill>
                  <a:srgbClr val="323232"/>
                </a:solidFill>
                <a:latin typeface="SimSun"/>
                <a:cs typeface="SimSun"/>
              </a:rPr>
              <a:t>)的显示器</a:t>
            </a:r>
            <a:endParaRPr sz="2400" dirty="0">
              <a:solidFill>
                <a:prstClr val="black"/>
              </a:solidFill>
              <a:latin typeface="SimSun"/>
              <a:cs typeface="SimSun"/>
            </a:endParaRPr>
          </a:p>
        </p:txBody>
      </p:sp>
    </p:spTree>
    <p:extLst>
      <p:ext uri="{BB962C8B-B14F-4D97-AF65-F5344CB8AC3E}">
        <p14:creationId xmlns:p14="http://schemas.microsoft.com/office/powerpoint/2010/main" val="100703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485" y="80321"/>
            <a:ext cx="8022590" cy="1884680"/>
          </a:xfrm>
          <a:prstGeom prst="rect">
            <a:avLst/>
          </a:prstGeom>
        </p:spPr>
        <p:txBody>
          <a:bodyPr vert="horz" wrap="square" lIns="0" tIns="177800" rIns="0" bIns="0" rtlCol="0">
            <a:spAutoFit/>
          </a:bodyPr>
          <a:lstStyle/>
          <a:p>
            <a:pPr marL="12700">
              <a:spcBef>
                <a:spcPts val="1400"/>
              </a:spcBef>
            </a:pPr>
            <a:r>
              <a:rPr sz="2400" b="1" spc="-15" dirty="0">
                <a:solidFill>
                  <a:srgbClr val="0000FF"/>
                </a:solidFill>
                <a:latin typeface="Microsoft JhengHei"/>
                <a:cs typeface="Microsoft JhengHei"/>
              </a:rPr>
              <a:t>1</a:t>
            </a:r>
            <a:r>
              <a:rPr sz="2400" b="1" spc="-20" dirty="0">
                <a:solidFill>
                  <a:srgbClr val="0000FF"/>
                </a:solidFill>
                <a:latin typeface="Microsoft JhengHei"/>
                <a:cs typeface="Microsoft JhengHei"/>
              </a:rPr>
              <a:t>、阴极射线管的技术指标</a:t>
            </a:r>
            <a:endParaRPr sz="2400" dirty="0">
              <a:solidFill>
                <a:prstClr val="black"/>
              </a:solidFill>
              <a:latin typeface="Microsoft JhengHei"/>
              <a:cs typeface="Microsoft JhengHei"/>
            </a:endParaRPr>
          </a:p>
          <a:p>
            <a:pPr marL="227965">
              <a:spcBef>
                <a:spcPts val="1300"/>
              </a:spcBef>
            </a:pPr>
            <a:r>
              <a:rPr sz="2400" dirty="0">
                <a:solidFill>
                  <a:srgbClr val="323232"/>
                </a:solidFill>
                <a:latin typeface="SimSun"/>
                <a:cs typeface="SimSun"/>
              </a:rPr>
              <a:t>技术指标主要有两条：一是分辨率，二是显示速度。</a:t>
            </a:r>
            <a:endParaRPr sz="2400" dirty="0">
              <a:solidFill>
                <a:prstClr val="black"/>
              </a:solidFill>
              <a:latin typeface="SimSun"/>
              <a:cs typeface="SimSun"/>
            </a:endParaRPr>
          </a:p>
          <a:p>
            <a:pPr marL="84455" marR="5080">
              <a:spcBef>
                <a:spcPts val="520"/>
              </a:spcBef>
            </a:pPr>
            <a:r>
              <a:rPr sz="2400" dirty="0">
                <a:solidFill>
                  <a:srgbClr val="323232"/>
                </a:solidFill>
                <a:latin typeface="SimSun"/>
                <a:cs typeface="SimSun"/>
              </a:rPr>
              <a:t>一个阴极射线管在水平和垂直方向单位长度上能识别出的最 大光点数称之为分辨率。光点亦称之为</a:t>
            </a:r>
            <a:r>
              <a:rPr sz="2400" dirty="0">
                <a:solidFill>
                  <a:srgbClr val="FF0000"/>
                </a:solidFill>
                <a:latin typeface="SimSun"/>
                <a:cs typeface="SimSun"/>
              </a:rPr>
              <a:t>像素</a:t>
            </a:r>
            <a:r>
              <a:rPr sz="2400" dirty="0">
                <a:solidFill>
                  <a:srgbClr val="323232"/>
                </a:solidFill>
                <a:latin typeface="SimSun"/>
                <a:cs typeface="SimSun"/>
              </a:rPr>
              <a:t>（pixel）</a:t>
            </a:r>
            <a:endParaRPr sz="2400" dirty="0">
              <a:solidFill>
                <a:prstClr val="black"/>
              </a:solidFill>
              <a:latin typeface="SimSun"/>
              <a:cs typeface="SimSun"/>
            </a:endParaRPr>
          </a:p>
        </p:txBody>
      </p:sp>
      <p:sp>
        <p:nvSpPr>
          <p:cNvPr id="3" name="object 3"/>
          <p:cNvSpPr/>
          <p:nvPr/>
        </p:nvSpPr>
        <p:spPr>
          <a:xfrm>
            <a:off x="1476895" y="2131218"/>
            <a:ext cx="5929121" cy="27432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469937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3" y="227996"/>
            <a:ext cx="2921000" cy="391160"/>
          </a:xfrm>
          <a:prstGeom prst="rect">
            <a:avLst/>
          </a:prstGeom>
        </p:spPr>
        <p:txBody>
          <a:bodyPr vert="horz" wrap="square" lIns="0" tIns="12700" rIns="0" bIns="0" rtlCol="0">
            <a:spAutoFit/>
          </a:bodyPr>
          <a:lstStyle/>
          <a:p>
            <a:pPr marL="12700">
              <a:lnSpc>
                <a:spcPct val="100000"/>
              </a:lnSpc>
              <a:spcBef>
                <a:spcPts val="100"/>
              </a:spcBef>
            </a:pPr>
            <a:r>
              <a:rPr b="1" spc="-25" dirty="0">
                <a:solidFill>
                  <a:srgbClr val="0000FF"/>
                </a:solidFill>
                <a:latin typeface="Microsoft JhengHei"/>
                <a:cs typeface="Microsoft JhengHei"/>
              </a:rPr>
              <a:t>2、阴极射线管的结构</a:t>
            </a:r>
          </a:p>
        </p:txBody>
      </p:sp>
      <p:sp>
        <p:nvSpPr>
          <p:cNvPr id="3" name="object 3"/>
          <p:cNvSpPr txBox="1"/>
          <p:nvPr/>
        </p:nvSpPr>
        <p:spPr>
          <a:xfrm>
            <a:off x="475113" y="3881329"/>
            <a:ext cx="7493000" cy="1047750"/>
          </a:xfrm>
          <a:prstGeom prst="rect">
            <a:avLst/>
          </a:prstGeom>
        </p:spPr>
        <p:txBody>
          <a:bodyPr vert="horz" wrap="square" lIns="0" tIns="12065" rIns="0" bIns="0" rtlCol="0">
            <a:spAutoFit/>
          </a:bodyPr>
          <a:lstStyle/>
          <a:p>
            <a:pPr marL="12700" marR="5080">
              <a:lnSpc>
                <a:spcPct val="139800"/>
              </a:lnSpc>
              <a:spcBef>
                <a:spcPts val="95"/>
              </a:spcBef>
            </a:pPr>
            <a:r>
              <a:rPr sz="2400" dirty="0">
                <a:solidFill>
                  <a:srgbClr val="323232"/>
                </a:solidFill>
                <a:latin typeface="SimSun"/>
                <a:cs typeface="SimSun"/>
              </a:rPr>
              <a:t>从外形上看，CRT分为：管颈部分、锥体部分、屏幕部分 从结构上看，CRT分为：电子枪、偏转系统、荧光屏</a:t>
            </a:r>
            <a:endParaRPr sz="2400">
              <a:solidFill>
                <a:prstClr val="black"/>
              </a:solidFill>
              <a:latin typeface="SimSun"/>
              <a:cs typeface="SimSun"/>
            </a:endParaRPr>
          </a:p>
        </p:txBody>
      </p:sp>
      <p:sp>
        <p:nvSpPr>
          <p:cNvPr id="4" name="object 4"/>
          <p:cNvSpPr/>
          <p:nvPr/>
        </p:nvSpPr>
        <p:spPr>
          <a:xfrm>
            <a:off x="1736737" y="2243232"/>
            <a:ext cx="3698240" cy="0"/>
          </a:xfrm>
          <a:custGeom>
            <a:avLst/>
            <a:gdLst/>
            <a:ahLst/>
            <a:cxnLst/>
            <a:rect l="l" t="t" r="r" b="b"/>
            <a:pathLst>
              <a:path w="3698240">
                <a:moveTo>
                  <a:pt x="0" y="0"/>
                </a:moveTo>
                <a:lnTo>
                  <a:pt x="3697986" y="0"/>
                </a:lnTo>
              </a:path>
            </a:pathLst>
          </a:custGeom>
          <a:ln w="16763">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1226959" y="1997106"/>
            <a:ext cx="509905" cy="0"/>
          </a:xfrm>
          <a:custGeom>
            <a:avLst/>
            <a:gdLst/>
            <a:ahLst/>
            <a:cxnLst/>
            <a:rect l="l" t="t" r="r" b="b"/>
            <a:pathLst>
              <a:path w="509905">
                <a:moveTo>
                  <a:pt x="0" y="0"/>
                </a:moveTo>
                <a:lnTo>
                  <a:pt x="509777" y="0"/>
                </a:lnTo>
              </a:path>
            </a:pathLst>
          </a:custGeom>
          <a:ln w="15239">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1738261" y="1996344"/>
            <a:ext cx="0" cy="490220"/>
          </a:xfrm>
          <a:custGeom>
            <a:avLst/>
            <a:gdLst/>
            <a:ahLst/>
            <a:cxnLst/>
            <a:rect l="l" t="t" r="r" b="b"/>
            <a:pathLst>
              <a:path h="490219">
                <a:moveTo>
                  <a:pt x="0" y="0"/>
                </a:moveTo>
                <a:lnTo>
                  <a:pt x="0" y="489965"/>
                </a:lnTo>
              </a:path>
            </a:pathLst>
          </a:custGeom>
          <a:ln w="19812">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1226959" y="2487072"/>
            <a:ext cx="509905" cy="0"/>
          </a:xfrm>
          <a:custGeom>
            <a:avLst/>
            <a:gdLst/>
            <a:ahLst/>
            <a:cxnLst/>
            <a:rect l="l" t="t" r="r" b="b"/>
            <a:pathLst>
              <a:path w="509905">
                <a:moveTo>
                  <a:pt x="0" y="0"/>
                </a:moveTo>
                <a:lnTo>
                  <a:pt x="509777" y="0"/>
                </a:lnTo>
              </a:path>
            </a:pathLst>
          </a:custGeom>
          <a:ln w="15239">
            <a:solidFill>
              <a:srgbClr val="000000"/>
            </a:solidFill>
          </a:ln>
        </p:spPr>
        <p:txBody>
          <a:bodyPr wrap="square" lIns="0" tIns="0" rIns="0" bIns="0" rtlCol="0"/>
          <a:lstStyle/>
          <a:p>
            <a:endParaRPr>
              <a:solidFill>
                <a:prstClr val="black"/>
              </a:solidFill>
            </a:endParaRPr>
          </a:p>
        </p:txBody>
      </p:sp>
      <p:sp>
        <p:nvSpPr>
          <p:cNvPr id="8" name="object 8"/>
          <p:cNvSpPr/>
          <p:nvPr/>
        </p:nvSpPr>
        <p:spPr>
          <a:xfrm>
            <a:off x="1226959" y="2079021"/>
            <a:ext cx="254635" cy="0"/>
          </a:xfrm>
          <a:custGeom>
            <a:avLst/>
            <a:gdLst/>
            <a:ahLst/>
            <a:cxnLst/>
            <a:rect l="l" t="t" r="r" b="b"/>
            <a:pathLst>
              <a:path w="254634">
                <a:moveTo>
                  <a:pt x="0" y="0"/>
                </a:moveTo>
                <a:lnTo>
                  <a:pt x="254507" y="0"/>
                </a:lnTo>
              </a:path>
            </a:pathLst>
          </a:custGeom>
          <a:ln w="14477">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1226959" y="2405538"/>
            <a:ext cx="254635" cy="0"/>
          </a:xfrm>
          <a:custGeom>
            <a:avLst/>
            <a:gdLst/>
            <a:ahLst/>
            <a:cxnLst/>
            <a:rect l="l" t="t" r="r" b="b"/>
            <a:pathLst>
              <a:path w="254634">
                <a:moveTo>
                  <a:pt x="0" y="0"/>
                </a:moveTo>
                <a:lnTo>
                  <a:pt x="254507" y="0"/>
                </a:lnTo>
              </a:path>
            </a:pathLst>
          </a:custGeom>
          <a:ln w="15239">
            <a:solidFill>
              <a:srgbClr val="000000"/>
            </a:solidFill>
          </a:ln>
        </p:spPr>
        <p:txBody>
          <a:bodyPr wrap="square" lIns="0" tIns="0" rIns="0" bIns="0" rtlCol="0"/>
          <a:lstStyle/>
          <a:p>
            <a:endParaRPr>
              <a:solidFill>
                <a:prstClr val="black"/>
              </a:solidFill>
            </a:endParaRPr>
          </a:p>
        </p:txBody>
      </p:sp>
      <p:sp>
        <p:nvSpPr>
          <p:cNvPr id="10" name="object 10"/>
          <p:cNvSpPr/>
          <p:nvPr/>
        </p:nvSpPr>
        <p:spPr>
          <a:xfrm>
            <a:off x="1481467" y="2071782"/>
            <a:ext cx="139446" cy="34289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226959" y="1915191"/>
            <a:ext cx="765175" cy="0"/>
          </a:xfrm>
          <a:custGeom>
            <a:avLst/>
            <a:gdLst/>
            <a:ahLst/>
            <a:cxnLst/>
            <a:rect l="l" t="t" r="r" b="b"/>
            <a:pathLst>
              <a:path w="765175">
                <a:moveTo>
                  <a:pt x="0" y="0"/>
                </a:moveTo>
                <a:lnTo>
                  <a:pt x="765048" y="0"/>
                </a:lnTo>
              </a:path>
            </a:pathLst>
          </a:custGeom>
          <a:ln w="31242">
            <a:solidFill>
              <a:srgbClr val="000000"/>
            </a:solidFill>
          </a:ln>
        </p:spPr>
        <p:txBody>
          <a:bodyPr wrap="square" lIns="0" tIns="0" rIns="0" bIns="0" rtlCol="0"/>
          <a:lstStyle/>
          <a:p>
            <a:endParaRPr>
              <a:solidFill>
                <a:prstClr val="black"/>
              </a:solidFill>
            </a:endParaRPr>
          </a:p>
        </p:txBody>
      </p:sp>
      <p:sp>
        <p:nvSpPr>
          <p:cNvPr id="12" name="object 12"/>
          <p:cNvSpPr/>
          <p:nvPr/>
        </p:nvSpPr>
        <p:spPr>
          <a:xfrm>
            <a:off x="1226959" y="2568987"/>
            <a:ext cx="765175" cy="0"/>
          </a:xfrm>
          <a:custGeom>
            <a:avLst/>
            <a:gdLst/>
            <a:ahLst/>
            <a:cxnLst/>
            <a:rect l="l" t="t" r="r" b="b"/>
            <a:pathLst>
              <a:path w="765175">
                <a:moveTo>
                  <a:pt x="0" y="0"/>
                </a:moveTo>
                <a:lnTo>
                  <a:pt x="765048" y="0"/>
                </a:lnTo>
              </a:path>
            </a:pathLst>
          </a:custGeom>
          <a:ln w="31241">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1993531" y="1914048"/>
            <a:ext cx="0" cy="163830"/>
          </a:xfrm>
          <a:custGeom>
            <a:avLst/>
            <a:gdLst/>
            <a:ahLst/>
            <a:cxnLst/>
            <a:rect l="l" t="t" r="r" b="b"/>
            <a:pathLst>
              <a:path h="163830">
                <a:moveTo>
                  <a:pt x="0" y="0"/>
                </a:moveTo>
                <a:lnTo>
                  <a:pt x="0" y="163829"/>
                </a:lnTo>
              </a:path>
            </a:pathLst>
          </a:custGeom>
          <a:ln w="42672">
            <a:solidFill>
              <a:srgbClr val="000000"/>
            </a:solidFill>
          </a:ln>
        </p:spPr>
        <p:txBody>
          <a:bodyPr wrap="square" lIns="0" tIns="0" rIns="0" bIns="0" rtlCol="0"/>
          <a:lstStyle/>
          <a:p>
            <a:endParaRPr>
              <a:solidFill>
                <a:prstClr val="black"/>
              </a:solidFill>
            </a:endParaRPr>
          </a:p>
        </p:txBody>
      </p:sp>
      <p:sp>
        <p:nvSpPr>
          <p:cNvPr id="14" name="object 14"/>
          <p:cNvSpPr/>
          <p:nvPr/>
        </p:nvSpPr>
        <p:spPr>
          <a:xfrm>
            <a:off x="1993531" y="2404776"/>
            <a:ext cx="0" cy="163195"/>
          </a:xfrm>
          <a:custGeom>
            <a:avLst/>
            <a:gdLst/>
            <a:ahLst/>
            <a:cxnLst/>
            <a:rect l="l" t="t" r="r" b="b"/>
            <a:pathLst>
              <a:path h="163194">
                <a:moveTo>
                  <a:pt x="0" y="0"/>
                </a:moveTo>
                <a:lnTo>
                  <a:pt x="0" y="163067"/>
                </a:lnTo>
              </a:path>
            </a:pathLst>
          </a:custGeom>
          <a:ln w="42672">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2248039" y="2404776"/>
            <a:ext cx="0" cy="163195"/>
          </a:xfrm>
          <a:custGeom>
            <a:avLst/>
            <a:gdLst/>
            <a:ahLst/>
            <a:cxnLst/>
            <a:rect l="l" t="t" r="r" b="b"/>
            <a:pathLst>
              <a:path h="163194">
                <a:moveTo>
                  <a:pt x="0" y="0"/>
                </a:moveTo>
                <a:lnTo>
                  <a:pt x="0" y="163067"/>
                </a:lnTo>
              </a:path>
            </a:pathLst>
          </a:custGeom>
          <a:ln w="19812">
            <a:solidFill>
              <a:srgbClr val="000000"/>
            </a:solidFill>
          </a:ln>
        </p:spPr>
        <p:txBody>
          <a:bodyPr wrap="square" lIns="0" tIns="0" rIns="0" bIns="0" rtlCol="0"/>
          <a:lstStyle/>
          <a:p>
            <a:endParaRPr>
              <a:solidFill>
                <a:prstClr val="black"/>
              </a:solidFill>
            </a:endParaRPr>
          </a:p>
        </p:txBody>
      </p:sp>
      <p:sp>
        <p:nvSpPr>
          <p:cNvPr id="16" name="object 16"/>
          <p:cNvSpPr/>
          <p:nvPr/>
        </p:nvSpPr>
        <p:spPr>
          <a:xfrm>
            <a:off x="2247277" y="2568987"/>
            <a:ext cx="382905" cy="0"/>
          </a:xfrm>
          <a:custGeom>
            <a:avLst/>
            <a:gdLst/>
            <a:ahLst/>
            <a:cxnLst/>
            <a:rect l="l" t="t" r="r" b="b"/>
            <a:pathLst>
              <a:path w="382905">
                <a:moveTo>
                  <a:pt x="0" y="0"/>
                </a:moveTo>
                <a:lnTo>
                  <a:pt x="382523" y="0"/>
                </a:lnTo>
              </a:path>
            </a:pathLst>
          </a:custGeom>
          <a:ln w="14477">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2630944" y="2404776"/>
            <a:ext cx="0" cy="163195"/>
          </a:xfrm>
          <a:custGeom>
            <a:avLst/>
            <a:gdLst/>
            <a:ahLst/>
            <a:cxnLst/>
            <a:rect l="l" t="t" r="r" b="b"/>
            <a:pathLst>
              <a:path h="163194">
                <a:moveTo>
                  <a:pt x="0" y="0"/>
                </a:moveTo>
                <a:lnTo>
                  <a:pt x="0" y="163067"/>
                </a:lnTo>
              </a:path>
            </a:pathLst>
          </a:custGeom>
          <a:ln w="20574">
            <a:solidFill>
              <a:srgbClr val="000000"/>
            </a:solidFill>
          </a:ln>
        </p:spPr>
        <p:txBody>
          <a:bodyPr wrap="square" lIns="0" tIns="0" rIns="0" bIns="0" rtlCol="0"/>
          <a:lstStyle/>
          <a:p>
            <a:endParaRPr>
              <a:solidFill>
                <a:prstClr val="black"/>
              </a:solidFill>
            </a:endParaRPr>
          </a:p>
        </p:txBody>
      </p:sp>
      <p:sp>
        <p:nvSpPr>
          <p:cNvPr id="18" name="object 18"/>
          <p:cNvSpPr/>
          <p:nvPr/>
        </p:nvSpPr>
        <p:spPr>
          <a:xfrm>
            <a:off x="2758579" y="2404776"/>
            <a:ext cx="0" cy="163195"/>
          </a:xfrm>
          <a:custGeom>
            <a:avLst/>
            <a:gdLst/>
            <a:ahLst/>
            <a:cxnLst/>
            <a:rect l="l" t="t" r="r" b="b"/>
            <a:pathLst>
              <a:path h="163194">
                <a:moveTo>
                  <a:pt x="0" y="0"/>
                </a:moveTo>
                <a:lnTo>
                  <a:pt x="0" y="163067"/>
                </a:lnTo>
              </a:path>
            </a:pathLst>
          </a:custGeom>
          <a:ln w="19812">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2757055" y="2568987"/>
            <a:ext cx="382905" cy="0"/>
          </a:xfrm>
          <a:custGeom>
            <a:avLst/>
            <a:gdLst/>
            <a:ahLst/>
            <a:cxnLst/>
            <a:rect l="l" t="t" r="r" b="b"/>
            <a:pathLst>
              <a:path w="382905">
                <a:moveTo>
                  <a:pt x="0" y="0"/>
                </a:moveTo>
                <a:lnTo>
                  <a:pt x="382524" y="0"/>
                </a:lnTo>
              </a:path>
            </a:pathLst>
          </a:custGeom>
          <a:ln w="14477">
            <a:solidFill>
              <a:srgbClr val="000000"/>
            </a:solidFill>
          </a:ln>
        </p:spPr>
        <p:txBody>
          <a:bodyPr wrap="square" lIns="0" tIns="0" rIns="0" bIns="0" rtlCol="0"/>
          <a:lstStyle/>
          <a:p>
            <a:endParaRPr>
              <a:solidFill>
                <a:prstClr val="black"/>
              </a:solidFill>
            </a:endParaRPr>
          </a:p>
        </p:txBody>
      </p:sp>
      <p:sp>
        <p:nvSpPr>
          <p:cNvPr id="20" name="object 20"/>
          <p:cNvSpPr/>
          <p:nvPr/>
        </p:nvSpPr>
        <p:spPr>
          <a:xfrm>
            <a:off x="3141103" y="2404776"/>
            <a:ext cx="0" cy="163195"/>
          </a:xfrm>
          <a:custGeom>
            <a:avLst/>
            <a:gdLst/>
            <a:ahLst/>
            <a:cxnLst/>
            <a:rect l="l" t="t" r="r" b="b"/>
            <a:pathLst>
              <a:path h="163194">
                <a:moveTo>
                  <a:pt x="0" y="0"/>
                </a:moveTo>
                <a:lnTo>
                  <a:pt x="0" y="163067"/>
                </a:lnTo>
              </a:path>
            </a:pathLst>
          </a:custGeom>
          <a:ln w="19812">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3395003" y="2159392"/>
            <a:ext cx="512445" cy="327660"/>
          </a:xfrm>
          <a:custGeom>
            <a:avLst/>
            <a:gdLst/>
            <a:ahLst/>
            <a:cxnLst/>
            <a:rect l="l" t="t" r="r" b="b"/>
            <a:pathLst>
              <a:path w="512445" h="327660">
                <a:moveTo>
                  <a:pt x="512076" y="0"/>
                </a:moveTo>
                <a:lnTo>
                  <a:pt x="0" y="0"/>
                </a:lnTo>
                <a:lnTo>
                  <a:pt x="0" y="327658"/>
                </a:lnTo>
                <a:lnTo>
                  <a:pt x="512076" y="327658"/>
                </a:lnTo>
                <a:lnTo>
                  <a:pt x="512076" y="0"/>
                </a:lnTo>
                <a:close/>
              </a:path>
            </a:pathLst>
          </a:custGeom>
          <a:ln w="16152">
            <a:solidFill>
              <a:srgbClr val="000000"/>
            </a:solidFill>
          </a:ln>
        </p:spPr>
        <p:txBody>
          <a:bodyPr wrap="square" lIns="0" tIns="0" rIns="0" bIns="0" rtlCol="0"/>
          <a:lstStyle/>
          <a:p>
            <a:endParaRPr>
              <a:solidFill>
                <a:prstClr val="black"/>
              </a:solidFill>
            </a:endParaRPr>
          </a:p>
        </p:txBody>
      </p:sp>
      <p:sp>
        <p:nvSpPr>
          <p:cNvPr id="22" name="object 22"/>
          <p:cNvSpPr/>
          <p:nvPr/>
        </p:nvSpPr>
        <p:spPr>
          <a:xfrm>
            <a:off x="3649504" y="1997849"/>
            <a:ext cx="513080" cy="328930"/>
          </a:xfrm>
          <a:custGeom>
            <a:avLst/>
            <a:gdLst/>
            <a:ahLst/>
            <a:cxnLst/>
            <a:rect l="l" t="t" r="r" b="b"/>
            <a:pathLst>
              <a:path w="513079" h="328930">
                <a:moveTo>
                  <a:pt x="512845" y="0"/>
                </a:moveTo>
                <a:lnTo>
                  <a:pt x="0" y="0"/>
                </a:lnTo>
                <a:lnTo>
                  <a:pt x="0" y="328422"/>
                </a:lnTo>
                <a:lnTo>
                  <a:pt x="512845" y="328422"/>
                </a:lnTo>
                <a:lnTo>
                  <a:pt x="512845" y="0"/>
                </a:lnTo>
                <a:close/>
              </a:path>
            </a:pathLst>
          </a:custGeom>
          <a:ln w="16154">
            <a:solidFill>
              <a:srgbClr val="000000"/>
            </a:solidFill>
          </a:ln>
        </p:spPr>
        <p:txBody>
          <a:bodyPr wrap="square" lIns="0" tIns="0" rIns="0" bIns="0" rtlCol="0"/>
          <a:lstStyle/>
          <a:p>
            <a:endParaRPr>
              <a:solidFill>
                <a:prstClr val="black"/>
              </a:solidFill>
            </a:endParaRPr>
          </a:p>
        </p:txBody>
      </p:sp>
      <p:sp>
        <p:nvSpPr>
          <p:cNvPr id="23" name="object 23"/>
          <p:cNvSpPr/>
          <p:nvPr/>
        </p:nvSpPr>
        <p:spPr>
          <a:xfrm>
            <a:off x="4400689" y="1907952"/>
            <a:ext cx="666115" cy="260350"/>
          </a:xfrm>
          <a:custGeom>
            <a:avLst/>
            <a:gdLst/>
            <a:ahLst/>
            <a:cxnLst/>
            <a:rect l="l" t="t" r="r" b="b"/>
            <a:pathLst>
              <a:path w="666114" h="260350">
                <a:moveTo>
                  <a:pt x="665988" y="0"/>
                </a:moveTo>
                <a:lnTo>
                  <a:pt x="166878" y="0"/>
                </a:lnTo>
                <a:lnTo>
                  <a:pt x="164592" y="4572"/>
                </a:lnTo>
                <a:lnTo>
                  <a:pt x="5334" y="249174"/>
                </a:lnTo>
                <a:lnTo>
                  <a:pt x="0" y="257556"/>
                </a:lnTo>
                <a:lnTo>
                  <a:pt x="14478" y="259842"/>
                </a:lnTo>
                <a:lnTo>
                  <a:pt x="14478" y="245364"/>
                </a:lnTo>
                <a:lnTo>
                  <a:pt x="29278" y="245364"/>
                </a:lnTo>
                <a:lnTo>
                  <a:pt x="172974" y="23603"/>
                </a:lnTo>
                <a:lnTo>
                  <a:pt x="172974" y="6096"/>
                </a:lnTo>
                <a:lnTo>
                  <a:pt x="181356" y="10668"/>
                </a:lnTo>
                <a:lnTo>
                  <a:pt x="181356" y="14478"/>
                </a:lnTo>
                <a:lnTo>
                  <a:pt x="636709" y="14478"/>
                </a:lnTo>
                <a:lnTo>
                  <a:pt x="643128" y="4571"/>
                </a:lnTo>
                <a:lnTo>
                  <a:pt x="651510" y="6096"/>
                </a:lnTo>
                <a:lnTo>
                  <a:pt x="651510" y="24712"/>
                </a:lnTo>
                <a:lnTo>
                  <a:pt x="660654" y="10667"/>
                </a:lnTo>
                <a:lnTo>
                  <a:pt x="665988" y="0"/>
                </a:lnTo>
                <a:close/>
              </a:path>
              <a:path w="666114" h="260350">
                <a:moveTo>
                  <a:pt x="29278" y="245364"/>
                </a:moveTo>
                <a:lnTo>
                  <a:pt x="14478" y="245364"/>
                </a:lnTo>
                <a:lnTo>
                  <a:pt x="14478" y="251460"/>
                </a:lnTo>
                <a:lnTo>
                  <a:pt x="22860" y="255270"/>
                </a:lnTo>
                <a:lnTo>
                  <a:pt x="29278" y="245364"/>
                </a:lnTo>
                <a:close/>
              </a:path>
              <a:path w="666114" h="260350">
                <a:moveTo>
                  <a:pt x="487100" y="245364"/>
                </a:moveTo>
                <a:lnTo>
                  <a:pt x="29278" y="245364"/>
                </a:lnTo>
                <a:lnTo>
                  <a:pt x="22860" y="255270"/>
                </a:lnTo>
                <a:lnTo>
                  <a:pt x="14478" y="251460"/>
                </a:lnTo>
                <a:lnTo>
                  <a:pt x="14478" y="259842"/>
                </a:lnTo>
                <a:lnTo>
                  <a:pt x="484632" y="259842"/>
                </a:lnTo>
                <a:lnTo>
                  <a:pt x="484632" y="249174"/>
                </a:lnTo>
                <a:lnTo>
                  <a:pt x="487100" y="245364"/>
                </a:lnTo>
                <a:close/>
              </a:path>
              <a:path w="666114" h="260350">
                <a:moveTo>
                  <a:pt x="181356" y="10668"/>
                </a:moveTo>
                <a:lnTo>
                  <a:pt x="172974" y="6096"/>
                </a:lnTo>
                <a:lnTo>
                  <a:pt x="172974" y="14478"/>
                </a:lnTo>
                <a:lnTo>
                  <a:pt x="178887" y="14478"/>
                </a:lnTo>
                <a:lnTo>
                  <a:pt x="181356" y="10668"/>
                </a:lnTo>
                <a:close/>
              </a:path>
              <a:path w="666114" h="260350">
                <a:moveTo>
                  <a:pt x="178887" y="14478"/>
                </a:moveTo>
                <a:lnTo>
                  <a:pt x="172974" y="14478"/>
                </a:lnTo>
                <a:lnTo>
                  <a:pt x="172974" y="23603"/>
                </a:lnTo>
                <a:lnTo>
                  <a:pt x="178887" y="14478"/>
                </a:lnTo>
                <a:close/>
              </a:path>
              <a:path w="666114" h="260350">
                <a:moveTo>
                  <a:pt x="181356" y="14478"/>
                </a:moveTo>
                <a:lnTo>
                  <a:pt x="181356" y="10668"/>
                </a:lnTo>
                <a:lnTo>
                  <a:pt x="178887" y="14478"/>
                </a:lnTo>
                <a:lnTo>
                  <a:pt x="181356" y="14478"/>
                </a:lnTo>
                <a:close/>
              </a:path>
              <a:path w="666114" h="260350">
                <a:moveTo>
                  <a:pt x="493014" y="251460"/>
                </a:moveTo>
                <a:lnTo>
                  <a:pt x="493014" y="245364"/>
                </a:lnTo>
                <a:lnTo>
                  <a:pt x="487100" y="245364"/>
                </a:lnTo>
                <a:lnTo>
                  <a:pt x="484632" y="249174"/>
                </a:lnTo>
                <a:lnTo>
                  <a:pt x="493014" y="251460"/>
                </a:lnTo>
                <a:close/>
              </a:path>
              <a:path w="666114" h="260350">
                <a:moveTo>
                  <a:pt x="493014" y="259842"/>
                </a:moveTo>
                <a:lnTo>
                  <a:pt x="493014" y="251460"/>
                </a:lnTo>
                <a:lnTo>
                  <a:pt x="484632" y="249174"/>
                </a:lnTo>
                <a:lnTo>
                  <a:pt x="484632" y="259842"/>
                </a:lnTo>
                <a:lnTo>
                  <a:pt x="493014" y="259842"/>
                </a:lnTo>
                <a:close/>
              </a:path>
              <a:path w="666114" h="260350">
                <a:moveTo>
                  <a:pt x="651510" y="24712"/>
                </a:moveTo>
                <a:lnTo>
                  <a:pt x="651510" y="14478"/>
                </a:lnTo>
                <a:lnTo>
                  <a:pt x="636709" y="14478"/>
                </a:lnTo>
                <a:lnTo>
                  <a:pt x="487100" y="245364"/>
                </a:lnTo>
                <a:lnTo>
                  <a:pt x="493014" y="245364"/>
                </a:lnTo>
                <a:lnTo>
                  <a:pt x="493014" y="259842"/>
                </a:lnTo>
                <a:lnTo>
                  <a:pt x="499110" y="259842"/>
                </a:lnTo>
                <a:lnTo>
                  <a:pt x="501396" y="255270"/>
                </a:lnTo>
                <a:lnTo>
                  <a:pt x="651510" y="24712"/>
                </a:lnTo>
                <a:close/>
              </a:path>
              <a:path w="666114" h="260350">
                <a:moveTo>
                  <a:pt x="651510" y="14478"/>
                </a:moveTo>
                <a:lnTo>
                  <a:pt x="651510" y="6096"/>
                </a:lnTo>
                <a:lnTo>
                  <a:pt x="643128" y="4571"/>
                </a:lnTo>
                <a:lnTo>
                  <a:pt x="636709" y="14478"/>
                </a:lnTo>
                <a:lnTo>
                  <a:pt x="651510" y="14478"/>
                </a:lnTo>
                <a:close/>
              </a:path>
            </a:pathLst>
          </a:custGeom>
          <a:solidFill>
            <a:srgbClr val="000000"/>
          </a:solidFill>
        </p:spPr>
        <p:txBody>
          <a:bodyPr wrap="square" lIns="0" tIns="0" rIns="0" bIns="0" rtlCol="0"/>
          <a:lstStyle/>
          <a:p>
            <a:endParaRPr>
              <a:solidFill>
                <a:prstClr val="black"/>
              </a:solidFill>
            </a:endParaRPr>
          </a:p>
        </p:txBody>
      </p:sp>
      <p:sp>
        <p:nvSpPr>
          <p:cNvPr id="24" name="object 24"/>
          <p:cNvSpPr/>
          <p:nvPr/>
        </p:nvSpPr>
        <p:spPr>
          <a:xfrm>
            <a:off x="4273435" y="2316384"/>
            <a:ext cx="666115" cy="260350"/>
          </a:xfrm>
          <a:custGeom>
            <a:avLst/>
            <a:gdLst/>
            <a:ahLst/>
            <a:cxnLst/>
            <a:rect l="l" t="t" r="r" b="b"/>
            <a:pathLst>
              <a:path w="666114" h="260350">
                <a:moveTo>
                  <a:pt x="665988" y="0"/>
                </a:moveTo>
                <a:lnTo>
                  <a:pt x="166878" y="0"/>
                </a:lnTo>
                <a:lnTo>
                  <a:pt x="163830" y="4572"/>
                </a:lnTo>
                <a:lnTo>
                  <a:pt x="5334" y="249174"/>
                </a:lnTo>
                <a:lnTo>
                  <a:pt x="0" y="257556"/>
                </a:lnTo>
                <a:lnTo>
                  <a:pt x="13716" y="259842"/>
                </a:lnTo>
                <a:lnTo>
                  <a:pt x="13716" y="245364"/>
                </a:lnTo>
                <a:lnTo>
                  <a:pt x="28547" y="245364"/>
                </a:lnTo>
                <a:lnTo>
                  <a:pt x="172974" y="23541"/>
                </a:lnTo>
                <a:lnTo>
                  <a:pt x="172974" y="6096"/>
                </a:lnTo>
                <a:lnTo>
                  <a:pt x="181356" y="10668"/>
                </a:lnTo>
                <a:lnTo>
                  <a:pt x="181356" y="14478"/>
                </a:lnTo>
                <a:lnTo>
                  <a:pt x="636709" y="14478"/>
                </a:lnTo>
                <a:lnTo>
                  <a:pt x="643128" y="4571"/>
                </a:lnTo>
                <a:lnTo>
                  <a:pt x="651510" y="6096"/>
                </a:lnTo>
                <a:lnTo>
                  <a:pt x="651510" y="23603"/>
                </a:lnTo>
                <a:lnTo>
                  <a:pt x="659892" y="10667"/>
                </a:lnTo>
                <a:lnTo>
                  <a:pt x="665988" y="0"/>
                </a:lnTo>
                <a:close/>
              </a:path>
              <a:path w="666114" h="260350">
                <a:moveTo>
                  <a:pt x="28547" y="245364"/>
                </a:moveTo>
                <a:lnTo>
                  <a:pt x="13716" y="245364"/>
                </a:lnTo>
                <a:lnTo>
                  <a:pt x="13716" y="251460"/>
                </a:lnTo>
                <a:lnTo>
                  <a:pt x="22098" y="255270"/>
                </a:lnTo>
                <a:lnTo>
                  <a:pt x="28547" y="245364"/>
                </a:lnTo>
                <a:close/>
              </a:path>
              <a:path w="666114" h="260350">
                <a:moveTo>
                  <a:pt x="487100" y="245364"/>
                </a:moveTo>
                <a:lnTo>
                  <a:pt x="28547" y="245364"/>
                </a:lnTo>
                <a:lnTo>
                  <a:pt x="22098" y="255270"/>
                </a:lnTo>
                <a:lnTo>
                  <a:pt x="13716" y="251460"/>
                </a:lnTo>
                <a:lnTo>
                  <a:pt x="13716" y="259842"/>
                </a:lnTo>
                <a:lnTo>
                  <a:pt x="484632" y="259842"/>
                </a:lnTo>
                <a:lnTo>
                  <a:pt x="484632" y="249174"/>
                </a:lnTo>
                <a:lnTo>
                  <a:pt x="487100" y="245364"/>
                </a:lnTo>
                <a:close/>
              </a:path>
              <a:path w="666114" h="260350">
                <a:moveTo>
                  <a:pt x="181356" y="10668"/>
                </a:moveTo>
                <a:lnTo>
                  <a:pt x="172974" y="6096"/>
                </a:lnTo>
                <a:lnTo>
                  <a:pt x="172974" y="14478"/>
                </a:lnTo>
                <a:lnTo>
                  <a:pt x="178875" y="14478"/>
                </a:lnTo>
                <a:lnTo>
                  <a:pt x="181356" y="10668"/>
                </a:lnTo>
                <a:close/>
              </a:path>
              <a:path w="666114" h="260350">
                <a:moveTo>
                  <a:pt x="178875" y="14478"/>
                </a:moveTo>
                <a:lnTo>
                  <a:pt x="172974" y="14478"/>
                </a:lnTo>
                <a:lnTo>
                  <a:pt x="172974" y="23541"/>
                </a:lnTo>
                <a:lnTo>
                  <a:pt x="178875" y="14478"/>
                </a:lnTo>
                <a:close/>
              </a:path>
              <a:path w="666114" h="260350">
                <a:moveTo>
                  <a:pt x="181356" y="14478"/>
                </a:moveTo>
                <a:lnTo>
                  <a:pt x="181356" y="10668"/>
                </a:lnTo>
                <a:lnTo>
                  <a:pt x="178875" y="14478"/>
                </a:lnTo>
                <a:lnTo>
                  <a:pt x="181356" y="14478"/>
                </a:lnTo>
                <a:close/>
              </a:path>
              <a:path w="666114" h="260350">
                <a:moveTo>
                  <a:pt x="493014" y="251460"/>
                </a:moveTo>
                <a:lnTo>
                  <a:pt x="493014" y="245364"/>
                </a:lnTo>
                <a:lnTo>
                  <a:pt x="487100" y="245364"/>
                </a:lnTo>
                <a:lnTo>
                  <a:pt x="484632" y="249174"/>
                </a:lnTo>
                <a:lnTo>
                  <a:pt x="493014" y="251460"/>
                </a:lnTo>
                <a:close/>
              </a:path>
              <a:path w="666114" h="260350">
                <a:moveTo>
                  <a:pt x="493014" y="259842"/>
                </a:moveTo>
                <a:lnTo>
                  <a:pt x="493014" y="251460"/>
                </a:lnTo>
                <a:lnTo>
                  <a:pt x="484632" y="249174"/>
                </a:lnTo>
                <a:lnTo>
                  <a:pt x="484632" y="259842"/>
                </a:lnTo>
                <a:lnTo>
                  <a:pt x="493014" y="259842"/>
                </a:lnTo>
                <a:close/>
              </a:path>
              <a:path w="666114" h="260350">
                <a:moveTo>
                  <a:pt x="651510" y="23603"/>
                </a:moveTo>
                <a:lnTo>
                  <a:pt x="651510" y="14478"/>
                </a:lnTo>
                <a:lnTo>
                  <a:pt x="636709" y="14478"/>
                </a:lnTo>
                <a:lnTo>
                  <a:pt x="487100" y="245364"/>
                </a:lnTo>
                <a:lnTo>
                  <a:pt x="493014" y="245364"/>
                </a:lnTo>
                <a:lnTo>
                  <a:pt x="493014" y="259842"/>
                </a:lnTo>
                <a:lnTo>
                  <a:pt x="498348" y="259842"/>
                </a:lnTo>
                <a:lnTo>
                  <a:pt x="501396" y="255270"/>
                </a:lnTo>
                <a:lnTo>
                  <a:pt x="651510" y="23603"/>
                </a:lnTo>
                <a:close/>
              </a:path>
              <a:path w="666114" h="260350">
                <a:moveTo>
                  <a:pt x="651510" y="14478"/>
                </a:moveTo>
                <a:lnTo>
                  <a:pt x="651510" y="6096"/>
                </a:lnTo>
                <a:lnTo>
                  <a:pt x="643128" y="4571"/>
                </a:lnTo>
                <a:lnTo>
                  <a:pt x="636709" y="14478"/>
                </a:lnTo>
                <a:lnTo>
                  <a:pt x="651510" y="14478"/>
                </a:lnTo>
                <a:close/>
              </a:path>
            </a:pathLst>
          </a:custGeom>
          <a:solidFill>
            <a:srgbClr val="000000"/>
          </a:solidFill>
        </p:spPr>
        <p:txBody>
          <a:bodyPr wrap="square" lIns="0" tIns="0" rIns="0" bIns="0" rtlCol="0"/>
          <a:lstStyle/>
          <a:p>
            <a:endParaRPr>
              <a:solidFill>
                <a:prstClr val="black"/>
              </a:solidFill>
            </a:endParaRPr>
          </a:p>
        </p:txBody>
      </p:sp>
      <p:sp>
        <p:nvSpPr>
          <p:cNvPr id="25" name="object 25"/>
          <p:cNvSpPr/>
          <p:nvPr/>
        </p:nvSpPr>
        <p:spPr>
          <a:xfrm>
            <a:off x="1226959" y="1752123"/>
            <a:ext cx="4208145" cy="0"/>
          </a:xfrm>
          <a:custGeom>
            <a:avLst/>
            <a:gdLst/>
            <a:ahLst/>
            <a:cxnLst/>
            <a:rect l="l" t="t" r="r" b="b"/>
            <a:pathLst>
              <a:path w="4208145">
                <a:moveTo>
                  <a:pt x="0" y="0"/>
                </a:moveTo>
                <a:lnTo>
                  <a:pt x="4207763" y="0"/>
                </a:lnTo>
              </a:path>
            </a:pathLst>
          </a:custGeom>
          <a:ln w="14478">
            <a:solidFill>
              <a:srgbClr val="000000"/>
            </a:solidFill>
          </a:ln>
        </p:spPr>
        <p:txBody>
          <a:bodyPr wrap="square" lIns="0" tIns="0" rIns="0" bIns="0" rtlCol="0"/>
          <a:lstStyle/>
          <a:p>
            <a:endParaRPr>
              <a:solidFill>
                <a:prstClr val="black"/>
              </a:solidFill>
            </a:endParaRPr>
          </a:p>
        </p:txBody>
      </p:sp>
      <p:sp>
        <p:nvSpPr>
          <p:cNvPr id="26" name="object 26"/>
          <p:cNvSpPr/>
          <p:nvPr/>
        </p:nvSpPr>
        <p:spPr>
          <a:xfrm>
            <a:off x="1226959" y="2732055"/>
            <a:ext cx="4208145" cy="0"/>
          </a:xfrm>
          <a:custGeom>
            <a:avLst/>
            <a:gdLst/>
            <a:ahLst/>
            <a:cxnLst/>
            <a:rect l="l" t="t" r="r" b="b"/>
            <a:pathLst>
              <a:path w="4208145">
                <a:moveTo>
                  <a:pt x="0" y="0"/>
                </a:moveTo>
                <a:lnTo>
                  <a:pt x="4207763" y="0"/>
                </a:lnTo>
              </a:path>
            </a:pathLst>
          </a:custGeom>
          <a:ln w="14478">
            <a:solidFill>
              <a:srgbClr val="000000"/>
            </a:solidFill>
          </a:ln>
        </p:spPr>
        <p:txBody>
          <a:bodyPr wrap="square" lIns="0" tIns="0" rIns="0" bIns="0" rtlCol="0"/>
          <a:lstStyle/>
          <a:p>
            <a:endParaRPr>
              <a:solidFill>
                <a:prstClr val="black"/>
              </a:solidFill>
            </a:endParaRPr>
          </a:p>
        </p:txBody>
      </p:sp>
      <p:sp>
        <p:nvSpPr>
          <p:cNvPr id="27" name="object 27"/>
          <p:cNvSpPr/>
          <p:nvPr/>
        </p:nvSpPr>
        <p:spPr>
          <a:xfrm>
            <a:off x="5429389" y="930306"/>
            <a:ext cx="1162050" cy="826769"/>
          </a:xfrm>
          <a:custGeom>
            <a:avLst/>
            <a:gdLst/>
            <a:ahLst/>
            <a:cxnLst/>
            <a:rect l="l" t="t" r="r" b="b"/>
            <a:pathLst>
              <a:path w="1162050" h="826769">
                <a:moveTo>
                  <a:pt x="1162050" y="10667"/>
                </a:moveTo>
                <a:lnTo>
                  <a:pt x="1147572" y="0"/>
                </a:lnTo>
                <a:lnTo>
                  <a:pt x="0" y="816863"/>
                </a:lnTo>
                <a:lnTo>
                  <a:pt x="14478" y="826769"/>
                </a:lnTo>
                <a:lnTo>
                  <a:pt x="1162050" y="10667"/>
                </a:lnTo>
                <a:close/>
              </a:path>
            </a:pathLst>
          </a:custGeom>
          <a:solidFill>
            <a:srgbClr val="000000"/>
          </a:solidFill>
        </p:spPr>
        <p:txBody>
          <a:bodyPr wrap="square" lIns="0" tIns="0" rIns="0" bIns="0" rtlCol="0"/>
          <a:lstStyle/>
          <a:p>
            <a:endParaRPr>
              <a:solidFill>
                <a:prstClr val="black"/>
              </a:solidFill>
            </a:endParaRPr>
          </a:p>
        </p:txBody>
      </p:sp>
      <p:sp>
        <p:nvSpPr>
          <p:cNvPr id="28" name="object 28"/>
          <p:cNvSpPr/>
          <p:nvPr/>
        </p:nvSpPr>
        <p:spPr>
          <a:xfrm>
            <a:off x="5429389" y="2727102"/>
            <a:ext cx="1162050" cy="826769"/>
          </a:xfrm>
          <a:custGeom>
            <a:avLst/>
            <a:gdLst/>
            <a:ahLst/>
            <a:cxnLst/>
            <a:rect l="l" t="t" r="r" b="b"/>
            <a:pathLst>
              <a:path w="1162050" h="826770">
                <a:moveTo>
                  <a:pt x="1162049" y="816102"/>
                </a:moveTo>
                <a:lnTo>
                  <a:pt x="14477" y="0"/>
                </a:lnTo>
                <a:lnTo>
                  <a:pt x="0" y="9906"/>
                </a:lnTo>
                <a:lnTo>
                  <a:pt x="1147571" y="826769"/>
                </a:lnTo>
                <a:lnTo>
                  <a:pt x="1162049" y="816102"/>
                </a:lnTo>
                <a:close/>
              </a:path>
            </a:pathLst>
          </a:custGeom>
          <a:solidFill>
            <a:srgbClr val="000000"/>
          </a:solidFill>
        </p:spPr>
        <p:txBody>
          <a:bodyPr wrap="square" lIns="0" tIns="0" rIns="0" bIns="0" rtlCol="0"/>
          <a:lstStyle/>
          <a:p>
            <a:endParaRPr>
              <a:solidFill>
                <a:prstClr val="black"/>
              </a:solidFill>
            </a:endParaRPr>
          </a:p>
        </p:txBody>
      </p:sp>
      <p:sp>
        <p:nvSpPr>
          <p:cNvPr id="29" name="object 29"/>
          <p:cNvSpPr/>
          <p:nvPr/>
        </p:nvSpPr>
        <p:spPr>
          <a:xfrm>
            <a:off x="6583057" y="902874"/>
            <a:ext cx="425450" cy="1377950"/>
          </a:xfrm>
          <a:custGeom>
            <a:avLst/>
            <a:gdLst/>
            <a:ahLst/>
            <a:cxnLst/>
            <a:rect l="l" t="t" r="r" b="b"/>
            <a:pathLst>
              <a:path w="425450" h="1377950">
                <a:moveTo>
                  <a:pt x="425196" y="1377696"/>
                </a:moveTo>
                <a:lnTo>
                  <a:pt x="422148" y="1239774"/>
                </a:lnTo>
                <a:lnTo>
                  <a:pt x="416052" y="1105662"/>
                </a:lnTo>
                <a:lnTo>
                  <a:pt x="407670" y="978408"/>
                </a:lnTo>
                <a:lnTo>
                  <a:pt x="393954" y="854202"/>
                </a:lnTo>
                <a:lnTo>
                  <a:pt x="379476" y="736854"/>
                </a:lnTo>
                <a:lnTo>
                  <a:pt x="359664" y="626364"/>
                </a:lnTo>
                <a:lnTo>
                  <a:pt x="336804" y="521208"/>
                </a:lnTo>
                <a:lnTo>
                  <a:pt x="313944" y="425195"/>
                </a:lnTo>
                <a:lnTo>
                  <a:pt x="311658" y="413004"/>
                </a:lnTo>
                <a:lnTo>
                  <a:pt x="283464" y="326898"/>
                </a:lnTo>
                <a:lnTo>
                  <a:pt x="268986" y="287274"/>
                </a:lnTo>
                <a:lnTo>
                  <a:pt x="254508" y="249174"/>
                </a:lnTo>
                <a:lnTo>
                  <a:pt x="232410" y="202127"/>
                </a:lnTo>
                <a:lnTo>
                  <a:pt x="193849" y="131103"/>
                </a:lnTo>
                <a:lnTo>
                  <a:pt x="165768" y="93535"/>
                </a:lnTo>
                <a:lnTo>
                  <a:pt x="133530" y="59819"/>
                </a:lnTo>
                <a:lnTo>
                  <a:pt x="97087" y="31065"/>
                </a:lnTo>
                <a:lnTo>
                  <a:pt x="56388" y="8381"/>
                </a:lnTo>
                <a:lnTo>
                  <a:pt x="0" y="0"/>
                </a:lnTo>
                <a:lnTo>
                  <a:pt x="0" y="63246"/>
                </a:lnTo>
                <a:lnTo>
                  <a:pt x="2286" y="63421"/>
                </a:lnTo>
                <a:lnTo>
                  <a:pt x="2286" y="63246"/>
                </a:lnTo>
                <a:lnTo>
                  <a:pt x="19812" y="33528"/>
                </a:lnTo>
                <a:lnTo>
                  <a:pt x="19811" y="66616"/>
                </a:lnTo>
                <a:lnTo>
                  <a:pt x="22098" y="67056"/>
                </a:lnTo>
                <a:lnTo>
                  <a:pt x="28194" y="69635"/>
                </a:lnTo>
                <a:lnTo>
                  <a:pt x="28194" y="69342"/>
                </a:lnTo>
                <a:lnTo>
                  <a:pt x="59436" y="46481"/>
                </a:lnTo>
                <a:lnTo>
                  <a:pt x="59436" y="91924"/>
                </a:lnTo>
                <a:lnTo>
                  <a:pt x="64770" y="96774"/>
                </a:lnTo>
                <a:lnTo>
                  <a:pt x="74251" y="104796"/>
                </a:lnTo>
                <a:lnTo>
                  <a:pt x="112776" y="92201"/>
                </a:lnTo>
                <a:lnTo>
                  <a:pt x="112776" y="154620"/>
                </a:lnTo>
                <a:lnTo>
                  <a:pt x="145245" y="209713"/>
                </a:lnTo>
                <a:lnTo>
                  <a:pt x="166392" y="254531"/>
                </a:lnTo>
                <a:lnTo>
                  <a:pt x="185106" y="300529"/>
                </a:lnTo>
                <a:lnTo>
                  <a:pt x="202062" y="347180"/>
                </a:lnTo>
                <a:lnTo>
                  <a:pt x="217932" y="393954"/>
                </a:lnTo>
                <a:lnTo>
                  <a:pt x="229362" y="428845"/>
                </a:lnTo>
                <a:lnTo>
                  <a:pt x="229362" y="425195"/>
                </a:lnTo>
                <a:lnTo>
                  <a:pt x="272034" y="425195"/>
                </a:lnTo>
                <a:lnTo>
                  <a:pt x="272034" y="614667"/>
                </a:lnTo>
                <a:lnTo>
                  <a:pt x="273850" y="623693"/>
                </a:lnTo>
                <a:lnTo>
                  <a:pt x="283184" y="674474"/>
                </a:lnTo>
                <a:lnTo>
                  <a:pt x="291707" y="725494"/>
                </a:lnTo>
                <a:lnTo>
                  <a:pt x="299441" y="776712"/>
                </a:lnTo>
                <a:lnTo>
                  <a:pt x="306405" y="828087"/>
                </a:lnTo>
                <a:lnTo>
                  <a:pt x="312620" y="879578"/>
                </a:lnTo>
                <a:lnTo>
                  <a:pt x="318104" y="931142"/>
                </a:lnTo>
                <a:lnTo>
                  <a:pt x="322879" y="982740"/>
                </a:lnTo>
                <a:lnTo>
                  <a:pt x="326963" y="1034329"/>
                </a:lnTo>
                <a:lnTo>
                  <a:pt x="330378" y="1085868"/>
                </a:lnTo>
                <a:lnTo>
                  <a:pt x="333143" y="1137316"/>
                </a:lnTo>
                <a:lnTo>
                  <a:pt x="335278" y="1188632"/>
                </a:lnTo>
                <a:lnTo>
                  <a:pt x="339852" y="1377696"/>
                </a:lnTo>
                <a:lnTo>
                  <a:pt x="425196" y="1377696"/>
                </a:lnTo>
                <a:close/>
              </a:path>
              <a:path w="425450" h="1377950">
                <a:moveTo>
                  <a:pt x="19812" y="64769"/>
                </a:moveTo>
                <a:lnTo>
                  <a:pt x="19812" y="33528"/>
                </a:lnTo>
                <a:lnTo>
                  <a:pt x="2286" y="63246"/>
                </a:lnTo>
                <a:lnTo>
                  <a:pt x="3809" y="63539"/>
                </a:lnTo>
                <a:lnTo>
                  <a:pt x="19812" y="64769"/>
                </a:lnTo>
                <a:close/>
              </a:path>
              <a:path w="425450" h="1377950">
                <a:moveTo>
                  <a:pt x="3809" y="63539"/>
                </a:moveTo>
                <a:lnTo>
                  <a:pt x="2286" y="63246"/>
                </a:lnTo>
                <a:lnTo>
                  <a:pt x="2286" y="63421"/>
                </a:lnTo>
                <a:lnTo>
                  <a:pt x="3809" y="63539"/>
                </a:lnTo>
                <a:close/>
              </a:path>
              <a:path w="425450" h="1377950">
                <a:moveTo>
                  <a:pt x="19811" y="66616"/>
                </a:moveTo>
                <a:lnTo>
                  <a:pt x="19812" y="64769"/>
                </a:lnTo>
                <a:lnTo>
                  <a:pt x="3809" y="63539"/>
                </a:lnTo>
                <a:lnTo>
                  <a:pt x="19811" y="66616"/>
                </a:lnTo>
                <a:close/>
              </a:path>
              <a:path w="425450" h="1377950">
                <a:moveTo>
                  <a:pt x="59436" y="46481"/>
                </a:moveTo>
                <a:lnTo>
                  <a:pt x="28194" y="69342"/>
                </a:lnTo>
                <a:lnTo>
                  <a:pt x="29718" y="70279"/>
                </a:lnTo>
                <a:lnTo>
                  <a:pt x="41910" y="75438"/>
                </a:lnTo>
                <a:lnTo>
                  <a:pt x="59436" y="46481"/>
                </a:lnTo>
                <a:close/>
              </a:path>
              <a:path w="425450" h="1377950">
                <a:moveTo>
                  <a:pt x="29718" y="70279"/>
                </a:moveTo>
                <a:lnTo>
                  <a:pt x="28194" y="69342"/>
                </a:lnTo>
                <a:lnTo>
                  <a:pt x="28194" y="69635"/>
                </a:lnTo>
                <a:lnTo>
                  <a:pt x="29718" y="70279"/>
                </a:lnTo>
                <a:close/>
              </a:path>
              <a:path w="425450" h="1377950">
                <a:moveTo>
                  <a:pt x="59436" y="91924"/>
                </a:moveTo>
                <a:lnTo>
                  <a:pt x="59436" y="46481"/>
                </a:lnTo>
                <a:lnTo>
                  <a:pt x="41910" y="75438"/>
                </a:lnTo>
                <a:lnTo>
                  <a:pt x="29718" y="70279"/>
                </a:lnTo>
                <a:lnTo>
                  <a:pt x="48006" y="81534"/>
                </a:lnTo>
                <a:lnTo>
                  <a:pt x="59436" y="91924"/>
                </a:lnTo>
                <a:close/>
              </a:path>
              <a:path w="425450" h="1377950">
                <a:moveTo>
                  <a:pt x="112776" y="154620"/>
                </a:moveTo>
                <a:lnTo>
                  <a:pt x="112776" y="92201"/>
                </a:lnTo>
                <a:lnTo>
                  <a:pt x="84582" y="113538"/>
                </a:lnTo>
                <a:lnTo>
                  <a:pt x="74251" y="104796"/>
                </a:lnTo>
                <a:lnTo>
                  <a:pt x="73152" y="105155"/>
                </a:lnTo>
                <a:lnTo>
                  <a:pt x="92964" y="125730"/>
                </a:lnTo>
                <a:lnTo>
                  <a:pt x="112776" y="154620"/>
                </a:lnTo>
                <a:close/>
              </a:path>
              <a:path w="425450" h="1377950">
                <a:moveTo>
                  <a:pt x="112776" y="92201"/>
                </a:moveTo>
                <a:lnTo>
                  <a:pt x="74251" y="104796"/>
                </a:lnTo>
                <a:lnTo>
                  <a:pt x="84582" y="113538"/>
                </a:lnTo>
                <a:lnTo>
                  <a:pt x="112776" y="92201"/>
                </a:lnTo>
                <a:close/>
              </a:path>
              <a:path w="425450" h="1377950">
                <a:moveTo>
                  <a:pt x="272034" y="425195"/>
                </a:moveTo>
                <a:lnTo>
                  <a:pt x="229362" y="425195"/>
                </a:lnTo>
                <a:lnTo>
                  <a:pt x="232446" y="438138"/>
                </a:lnTo>
                <a:lnTo>
                  <a:pt x="272034" y="425195"/>
                </a:lnTo>
                <a:close/>
              </a:path>
              <a:path w="425450" h="1377950">
                <a:moveTo>
                  <a:pt x="232446" y="438138"/>
                </a:moveTo>
                <a:lnTo>
                  <a:pt x="229362" y="425195"/>
                </a:lnTo>
                <a:lnTo>
                  <a:pt x="229362" y="428845"/>
                </a:lnTo>
                <a:lnTo>
                  <a:pt x="232410" y="438150"/>
                </a:lnTo>
                <a:close/>
              </a:path>
              <a:path w="425450" h="1377950">
                <a:moveTo>
                  <a:pt x="272034" y="614667"/>
                </a:moveTo>
                <a:lnTo>
                  <a:pt x="272034" y="425195"/>
                </a:lnTo>
                <a:lnTo>
                  <a:pt x="232446" y="438138"/>
                </a:lnTo>
                <a:lnTo>
                  <a:pt x="252674" y="523016"/>
                </a:lnTo>
                <a:lnTo>
                  <a:pt x="263687" y="573194"/>
                </a:lnTo>
                <a:lnTo>
                  <a:pt x="272034" y="614667"/>
                </a:lnTo>
                <a:close/>
              </a:path>
            </a:pathLst>
          </a:custGeom>
          <a:solidFill>
            <a:srgbClr val="000000"/>
          </a:solidFill>
        </p:spPr>
        <p:txBody>
          <a:bodyPr wrap="square" lIns="0" tIns="0" rIns="0" bIns="0" rtlCol="0"/>
          <a:lstStyle/>
          <a:p>
            <a:endParaRPr>
              <a:solidFill>
                <a:prstClr val="black"/>
              </a:solidFill>
            </a:endParaRPr>
          </a:p>
        </p:txBody>
      </p:sp>
      <p:sp>
        <p:nvSpPr>
          <p:cNvPr id="30" name="object 30"/>
          <p:cNvSpPr/>
          <p:nvPr/>
        </p:nvSpPr>
        <p:spPr>
          <a:xfrm>
            <a:off x="6583057" y="2280570"/>
            <a:ext cx="425450" cy="1298575"/>
          </a:xfrm>
          <a:custGeom>
            <a:avLst/>
            <a:gdLst/>
            <a:ahLst/>
            <a:cxnLst/>
            <a:rect l="l" t="t" r="r" b="b"/>
            <a:pathLst>
              <a:path w="425450" h="1298575">
                <a:moveTo>
                  <a:pt x="4571" y="1235436"/>
                </a:moveTo>
                <a:lnTo>
                  <a:pt x="0" y="1235964"/>
                </a:lnTo>
                <a:lnTo>
                  <a:pt x="0" y="1298448"/>
                </a:lnTo>
                <a:lnTo>
                  <a:pt x="2286" y="1298184"/>
                </a:lnTo>
                <a:lnTo>
                  <a:pt x="2286" y="1235964"/>
                </a:lnTo>
                <a:lnTo>
                  <a:pt x="4571" y="1235436"/>
                </a:lnTo>
                <a:close/>
              </a:path>
              <a:path w="425450" h="1298575">
                <a:moveTo>
                  <a:pt x="19812" y="1264920"/>
                </a:moveTo>
                <a:lnTo>
                  <a:pt x="19812" y="1233677"/>
                </a:lnTo>
                <a:lnTo>
                  <a:pt x="4571" y="1235436"/>
                </a:lnTo>
                <a:lnTo>
                  <a:pt x="2286" y="1235964"/>
                </a:lnTo>
                <a:lnTo>
                  <a:pt x="19812" y="1264920"/>
                </a:lnTo>
                <a:close/>
              </a:path>
              <a:path w="425450" h="1298575">
                <a:moveTo>
                  <a:pt x="19812" y="1296161"/>
                </a:moveTo>
                <a:lnTo>
                  <a:pt x="19812" y="1264920"/>
                </a:lnTo>
                <a:lnTo>
                  <a:pt x="2286" y="1235964"/>
                </a:lnTo>
                <a:lnTo>
                  <a:pt x="2286" y="1298184"/>
                </a:lnTo>
                <a:lnTo>
                  <a:pt x="19812" y="1296161"/>
                </a:lnTo>
                <a:close/>
              </a:path>
              <a:path w="425450" h="1298575">
                <a:moveTo>
                  <a:pt x="41605" y="1223138"/>
                </a:moveTo>
                <a:lnTo>
                  <a:pt x="22098" y="1231392"/>
                </a:lnTo>
                <a:lnTo>
                  <a:pt x="4571" y="1235436"/>
                </a:lnTo>
                <a:lnTo>
                  <a:pt x="19812" y="1233677"/>
                </a:lnTo>
                <a:lnTo>
                  <a:pt x="19812" y="1296161"/>
                </a:lnTo>
                <a:lnTo>
                  <a:pt x="28194" y="1295400"/>
                </a:lnTo>
                <a:lnTo>
                  <a:pt x="28194" y="1231392"/>
                </a:lnTo>
                <a:lnTo>
                  <a:pt x="41605" y="1223138"/>
                </a:lnTo>
                <a:close/>
              </a:path>
              <a:path w="425450" h="1298575">
                <a:moveTo>
                  <a:pt x="59436" y="1252727"/>
                </a:moveTo>
                <a:lnTo>
                  <a:pt x="41910" y="1223010"/>
                </a:lnTo>
                <a:lnTo>
                  <a:pt x="41605" y="1223138"/>
                </a:lnTo>
                <a:lnTo>
                  <a:pt x="28194" y="1231392"/>
                </a:lnTo>
                <a:lnTo>
                  <a:pt x="59436" y="1252727"/>
                </a:lnTo>
                <a:close/>
              </a:path>
              <a:path w="425450" h="1298575">
                <a:moveTo>
                  <a:pt x="59436" y="1288776"/>
                </a:moveTo>
                <a:lnTo>
                  <a:pt x="59436" y="1252727"/>
                </a:lnTo>
                <a:lnTo>
                  <a:pt x="28194" y="1231392"/>
                </a:lnTo>
                <a:lnTo>
                  <a:pt x="28194" y="1295400"/>
                </a:lnTo>
                <a:lnTo>
                  <a:pt x="36576" y="1294638"/>
                </a:lnTo>
                <a:lnTo>
                  <a:pt x="56388" y="1290066"/>
                </a:lnTo>
                <a:lnTo>
                  <a:pt x="59436" y="1288776"/>
                </a:lnTo>
                <a:close/>
              </a:path>
              <a:path w="425450" h="1298575">
                <a:moveTo>
                  <a:pt x="74371" y="1196597"/>
                </a:moveTo>
                <a:lnTo>
                  <a:pt x="64769" y="1204722"/>
                </a:lnTo>
                <a:lnTo>
                  <a:pt x="48006" y="1219200"/>
                </a:lnTo>
                <a:lnTo>
                  <a:pt x="41605" y="1223138"/>
                </a:lnTo>
                <a:lnTo>
                  <a:pt x="41910" y="1223010"/>
                </a:lnTo>
                <a:lnTo>
                  <a:pt x="59436" y="1252727"/>
                </a:lnTo>
                <a:lnTo>
                  <a:pt x="59436" y="1288776"/>
                </a:lnTo>
                <a:lnTo>
                  <a:pt x="73152" y="1282973"/>
                </a:lnTo>
                <a:lnTo>
                  <a:pt x="73152" y="1197864"/>
                </a:lnTo>
                <a:lnTo>
                  <a:pt x="74371" y="1196597"/>
                </a:lnTo>
                <a:close/>
              </a:path>
              <a:path w="425450" h="1298575">
                <a:moveTo>
                  <a:pt x="112776" y="1210817"/>
                </a:moveTo>
                <a:lnTo>
                  <a:pt x="84582" y="1187958"/>
                </a:lnTo>
                <a:lnTo>
                  <a:pt x="74371" y="1196597"/>
                </a:lnTo>
                <a:lnTo>
                  <a:pt x="73152" y="1197864"/>
                </a:lnTo>
                <a:lnTo>
                  <a:pt x="112776" y="1210817"/>
                </a:lnTo>
                <a:close/>
              </a:path>
              <a:path w="425450" h="1298575">
                <a:moveTo>
                  <a:pt x="112776" y="1258027"/>
                </a:moveTo>
                <a:lnTo>
                  <a:pt x="112776" y="1210817"/>
                </a:lnTo>
                <a:lnTo>
                  <a:pt x="73152" y="1197864"/>
                </a:lnTo>
                <a:lnTo>
                  <a:pt x="73152" y="1282973"/>
                </a:lnTo>
                <a:lnTo>
                  <a:pt x="76200" y="1281683"/>
                </a:lnTo>
                <a:lnTo>
                  <a:pt x="87630" y="1275588"/>
                </a:lnTo>
                <a:lnTo>
                  <a:pt x="107442" y="1262633"/>
                </a:lnTo>
                <a:lnTo>
                  <a:pt x="112776" y="1258027"/>
                </a:lnTo>
                <a:close/>
              </a:path>
              <a:path w="425450" h="1298575">
                <a:moveTo>
                  <a:pt x="232611" y="883985"/>
                </a:moveTo>
                <a:lnTo>
                  <a:pt x="232410" y="883919"/>
                </a:lnTo>
                <a:lnTo>
                  <a:pt x="217932" y="925829"/>
                </a:lnTo>
                <a:lnTo>
                  <a:pt x="202416" y="969476"/>
                </a:lnTo>
                <a:lnTo>
                  <a:pt x="185309" y="1013522"/>
                </a:lnTo>
                <a:lnTo>
                  <a:pt x="166211" y="1057146"/>
                </a:lnTo>
                <a:lnTo>
                  <a:pt x="144720" y="1099529"/>
                </a:lnTo>
                <a:lnTo>
                  <a:pt x="120438" y="1139850"/>
                </a:lnTo>
                <a:lnTo>
                  <a:pt x="92964" y="1177289"/>
                </a:lnTo>
                <a:lnTo>
                  <a:pt x="74371" y="1196597"/>
                </a:lnTo>
                <a:lnTo>
                  <a:pt x="84582" y="1187958"/>
                </a:lnTo>
                <a:lnTo>
                  <a:pt x="112776" y="1210817"/>
                </a:lnTo>
                <a:lnTo>
                  <a:pt x="112776" y="1258027"/>
                </a:lnTo>
                <a:lnTo>
                  <a:pt x="124205" y="1248155"/>
                </a:lnTo>
                <a:lnTo>
                  <a:pt x="172974" y="1202436"/>
                </a:lnTo>
                <a:lnTo>
                  <a:pt x="206502" y="1154430"/>
                </a:lnTo>
                <a:lnTo>
                  <a:pt x="229361" y="1113843"/>
                </a:lnTo>
                <a:lnTo>
                  <a:pt x="229361" y="896873"/>
                </a:lnTo>
                <a:lnTo>
                  <a:pt x="232611" y="883985"/>
                </a:lnTo>
                <a:close/>
              </a:path>
              <a:path w="425450" h="1298575">
                <a:moveTo>
                  <a:pt x="272034" y="896873"/>
                </a:moveTo>
                <a:lnTo>
                  <a:pt x="232611" y="883985"/>
                </a:lnTo>
                <a:lnTo>
                  <a:pt x="229361" y="896873"/>
                </a:lnTo>
                <a:lnTo>
                  <a:pt x="272034" y="896873"/>
                </a:lnTo>
                <a:close/>
              </a:path>
              <a:path w="425450" h="1298575">
                <a:moveTo>
                  <a:pt x="272034" y="1020678"/>
                </a:moveTo>
                <a:lnTo>
                  <a:pt x="272034" y="896873"/>
                </a:lnTo>
                <a:lnTo>
                  <a:pt x="229361" y="896873"/>
                </a:lnTo>
                <a:lnTo>
                  <a:pt x="229361" y="1113843"/>
                </a:lnTo>
                <a:lnTo>
                  <a:pt x="237744" y="1095755"/>
                </a:lnTo>
                <a:lnTo>
                  <a:pt x="254508" y="1063752"/>
                </a:lnTo>
                <a:lnTo>
                  <a:pt x="268986" y="1028700"/>
                </a:lnTo>
                <a:lnTo>
                  <a:pt x="272034" y="1020678"/>
                </a:lnTo>
                <a:close/>
              </a:path>
              <a:path w="425450" h="1298575">
                <a:moveTo>
                  <a:pt x="425195" y="0"/>
                </a:moveTo>
                <a:lnTo>
                  <a:pt x="339851" y="0"/>
                </a:lnTo>
                <a:lnTo>
                  <a:pt x="335153" y="182034"/>
                </a:lnTo>
                <a:lnTo>
                  <a:pt x="332772" y="234114"/>
                </a:lnTo>
                <a:lnTo>
                  <a:pt x="329640" y="286458"/>
                </a:lnTo>
                <a:lnTo>
                  <a:pt x="325734" y="338982"/>
                </a:lnTo>
                <a:lnTo>
                  <a:pt x="321032" y="391606"/>
                </a:lnTo>
                <a:lnTo>
                  <a:pt x="315515" y="444245"/>
                </a:lnTo>
                <a:lnTo>
                  <a:pt x="309159" y="496816"/>
                </a:lnTo>
                <a:lnTo>
                  <a:pt x="301944" y="549238"/>
                </a:lnTo>
                <a:lnTo>
                  <a:pt x="293848" y="601426"/>
                </a:lnTo>
                <a:lnTo>
                  <a:pt x="284849" y="653299"/>
                </a:lnTo>
                <a:lnTo>
                  <a:pt x="274926" y="704774"/>
                </a:lnTo>
                <a:lnTo>
                  <a:pt x="264058" y="755767"/>
                </a:lnTo>
                <a:lnTo>
                  <a:pt x="252221" y="806195"/>
                </a:lnTo>
                <a:lnTo>
                  <a:pt x="232611" y="883985"/>
                </a:lnTo>
                <a:lnTo>
                  <a:pt x="272034" y="896873"/>
                </a:lnTo>
                <a:lnTo>
                  <a:pt x="272034" y="1020678"/>
                </a:lnTo>
                <a:lnTo>
                  <a:pt x="283464" y="990600"/>
                </a:lnTo>
                <a:lnTo>
                  <a:pt x="311658" y="909066"/>
                </a:lnTo>
                <a:lnTo>
                  <a:pt x="313944" y="896873"/>
                </a:lnTo>
                <a:lnTo>
                  <a:pt x="336803" y="806195"/>
                </a:lnTo>
                <a:lnTo>
                  <a:pt x="359663" y="707897"/>
                </a:lnTo>
                <a:lnTo>
                  <a:pt x="379475" y="603504"/>
                </a:lnTo>
                <a:lnTo>
                  <a:pt x="393953" y="492251"/>
                </a:lnTo>
                <a:lnTo>
                  <a:pt x="407669" y="377189"/>
                </a:lnTo>
                <a:lnTo>
                  <a:pt x="416051" y="256031"/>
                </a:lnTo>
                <a:lnTo>
                  <a:pt x="422147" y="130301"/>
                </a:lnTo>
                <a:lnTo>
                  <a:pt x="425195" y="0"/>
                </a:lnTo>
                <a:close/>
              </a:path>
            </a:pathLst>
          </a:custGeom>
          <a:solidFill>
            <a:srgbClr val="000000"/>
          </a:solidFill>
        </p:spPr>
        <p:txBody>
          <a:bodyPr wrap="square" lIns="0" tIns="0" rIns="0" bIns="0" rtlCol="0"/>
          <a:lstStyle/>
          <a:p>
            <a:endParaRPr>
              <a:solidFill>
                <a:prstClr val="black"/>
              </a:solidFill>
            </a:endParaRPr>
          </a:p>
        </p:txBody>
      </p:sp>
      <p:sp>
        <p:nvSpPr>
          <p:cNvPr id="31" name="object 31"/>
          <p:cNvSpPr/>
          <p:nvPr/>
        </p:nvSpPr>
        <p:spPr>
          <a:xfrm>
            <a:off x="5434723" y="2238660"/>
            <a:ext cx="1504950" cy="674370"/>
          </a:xfrm>
          <a:custGeom>
            <a:avLst/>
            <a:gdLst/>
            <a:ahLst/>
            <a:cxnLst/>
            <a:rect l="l" t="t" r="r" b="b"/>
            <a:pathLst>
              <a:path w="1504950" h="674369">
                <a:moveTo>
                  <a:pt x="1504950" y="672845"/>
                </a:moveTo>
                <a:lnTo>
                  <a:pt x="1483026" y="596971"/>
                </a:lnTo>
                <a:lnTo>
                  <a:pt x="1465968" y="558439"/>
                </a:lnTo>
                <a:lnTo>
                  <a:pt x="1445583" y="521415"/>
                </a:lnTo>
                <a:lnTo>
                  <a:pt x="1422057" y="485876"/>
                </a:lnTo>
                <a:lnTo>
                  <a:pt x="1395580" y="451804"/>
                </a:lnTo>
                <a:lnTo>
                  <a:pt x="1366338" y="419178"/>
                </a:lnTo>
                <a:lnTo>
                  <a:pt x="1334520" y="387976"/>
                </a:lnTo>
                <a:lnTo>
                  <a:pt x="1300313" y="358179"/>
                </a:lnTo>
                <a:lnTo>
                  <a:pt x="1263906" y="329765"/>
                </a:lnTo>
                <a:lnTo>
                  <a:pt x="1225487" y="302714"/>
                </a:lnTo>
                <a:lnTo>
                  <a:pt x="1185242" y="277005"/>
                </a:lnTo>
                <a:lnTo>
                  <a:pt x="1143361" y="252618"/>
                </a:lnTo>
                <a:lnTo>
                  <a:pt x="1100031" y="229532"/>
                </a:lnTo>
                <a:lnTo>
                  <a:pt x="1055439" y="207727"/>
                </a:lnTo>
                <a:lnTo>
                  <a:pt x="1009775" y="187181"/>
                </a:lnTo>
                <a:lnTo>
                  <a:pt x="963225" y="167874"/>
                </a:lnTo>
                <a:lnTo>
                  <a:pt x="915978" y="149786"/>
                </a:lnTo>
                <a:lnTo>
                  <a:pt x="868221" y="132896"/>
                </a:lnTo>
                <a:lnTo>
                  <a:pt x="820143" y="117184"/>
                </a:lnTo>
                <a:lnTo>
                  <a:pt x="771931" y="102628"/>
                </a:lnTo>
                <a:lnTo>
                  <a:pt x="723773" y="89208"/>
                </a:lnTo>
                <a:lnTo>
                  <a:pt x="675858" y="76903"/>
                </a:lnTo>
                <a:lnTo>
                  <a:pt x="628372" y="65694"/>
                </a:lnTo>
                <a:lnTo>
                  <a:pt x="581504" y="55558"/>
                </a:lnTo>
                <a:lnTo>
                  <a:pt x="535442" y="46476"/>
                </a:lnTo>
                <a:lnTo>
                  <a:pt x="490373" y="38427"/>
                </a:lnTo>
                <a:lnTo>
                  <a:pt x="446486" y="31390"/>
                </a:lnTo>
                <a:lnTo>
                  <a:pt x="403969" y="25345"/>
                </a:lnTo>
                <a:lnTo>
                  <a:pt x="363008" y="20271"/>
                </a:lnTo>
                <a:lnTo>
                  <a:pt x="323793" y="16147"/>
                </a:lnTo>
                <a:lnTo>
                  <a:pt x="144780" y="2285"/>
                </a:lnTo>
                <a:lnTo>
                  <a:pt x="0" y="0"/>
                </a:lnTo>
                <a:lnTo>
                  <a:pt x="0" y="15240"/>
                </a:lnTo>
                <a:lnTo>
                  <a:pt x="144780" y="16763"/>
                </a:lnTo>
                <a:lnTo>
                  <a:pt x="286512" y="27431"/>
                </a:lnTo>
                <a:lnTo>
                  <a:pt x="422909" y="41909"/>
                </a:lnTo>
                <a:lnTo>
                  <a:pt x="555498" y="65531"/>
                </a:lnTo>
                <a:lnTo>
                  <a:pt x="680466" y="92201"/>
                </a:lnTo>
                <a:lnTo>
                  <a:pt x="794004" y="124225"/>
                </a:lnTo>
                <a:lnTo>
                  <a:pt x="799338" y="117347"/>
                </a:lnTo>
                <a:lnTo>
                  <a:pt x="799338" y="126008"/>
                </a:lnTo>
                <a:lnTo>
                  <a:pt x="904494" y="161543"/>
                </a:lnTo>
                <a:lnTo>
                  <a:pt x="1008888" y="203453"/>
                </a:lnTo>
                <a:lnTo>
                  <a:pt x="1105662" y="249173"/>
                </a:lnTo>
                <a:lnTo>
                  <a:pt x="1193292" y="301751"/>
                </a:lnTo>
                <a:lnTo>
                  <a:pt x="1236512" y="331447"/>
                </a:lnTo>
                <a:lnTo>
                  <a:pt x="1277411" y="362175"/>
                </a:lnTo>
                <a:lnTo>
                  <a:pt x="1315964" y="394615"/>
                </a:lnTo>
                <a:lnTo>
                  <a:pt x="1352149" y="429449"/>
                </a:lnTo>
                <a:lnTo>
                  <a:pt x="1385942" y="467355"/>
                </a:lnTo>
                <a:lnTo>
                  <a:pt x="1417320" y="509015"/>
                </a:lnTo>
                <a:lnTo>
                  <a:pt x="1434715" y="536447"/>
                </a:lnTo>
                <a:lnTo>
                  <a:pt x="1442466" y="536447"/>
                </a:lnTo>
                <a:lnTo>
                  <a:pt x="1442466" y="552483"/>
                </a:lnTo>
                <a:lnTo>
                  <a:pt x="1451610" y="569976"/>
                </a:lnTo>
                <a:lnTo>
                  <a:pt x="1465326" y="603504"/>
                </a:lnTo>
                <a:lnTo>
                  <a:pt x="1476756" y="637031"/>
                </a:lnTo>
                <a:lnTo>
                  <a:pt x="1485138" y="674369"/>
                </a:lnTo>
                <a:lnTo>
                  <a:pt x="1504950" y="672845"/>
                </a:lnTo>
                <a:close/>
              </a:path>
              <a:path w="1504950" h="674369">
                <a:moveTo>
                  <a:pt x="799338" y="125729"/>
                </a:moveTo>
                <a:lnTo>
                  <a:pt x="799338" y="117347"/>
                </a:lnTo>
                <a:lnTo>
                  <a:pt x="794004" y="124205"/>
                </a:lnTo>
                <a:lnTo>
                  <a:pt x="794353" y="124324"/>
                </a:lnTo>
                <a:lnTo>
                  <a:pt x="799338" y="125729"/>
                </a:lnTo>
                <a:close/>
              </a:path>
              <a:path w="1504950" h="674369">
                <a:moveTo>
                  <a:pt x="794353" y="124324"/>
                </a:moveTo>
                <a:lnTo>
                  <a:pt x="794004" y="124205"/>
                </a:lnTo>
                <a:lnTo>
                  <a:pt x="794353" y="124324"/>
                </a:lnTo>
                <a:close/>
              </a:path>
              <a:path w="1504950" h="674369">
                <a:moveTo>
                  <a:pt x="799338" y="126008"/>
                </a:moveTo>
                <a:lnTo>
                  <a:pt x="799338" y="125729"/>
                </a:lnTo>
                <a:lnTo>
                  <a:pt x="794353" y="124324"/>
                </a:lnTo>
                <a:lnTo>
                  <a:pt x="799338" y="126008"/>
                </a:lnTo>
                <a:close/>
              </a:path>
              <a:path w="1504950" h="674369">
                <a:moveTo>
                  <a:pt x="1442466" y="552483"/>
                </a:moveTo>
                <a:lnTo>
                  <a:pt x="1442466" y="536447"/>
                </a:lnTo>
                <a:lnTo>
                  <a:pt x="1437132" y="540257"/>
                </a:lnTo>
                <a:lnTo>
                  <a:pt x="1434715" y="536447"/>
                </a:lnTo>
                <a:lnTo>
                  <a:pt x="1434084" y="536447"/>
                </a:lnTo>
                <a:lnTo>
                  <a:pt x="1442466" y="552483"/>
                </a:lnTo>
                <a:close/>
              </a:path>
              <a:path w="1504950" h="674369">
                <a:moveTo>
                  <a:pt x="1442466" y="536447"/>
                </a:moveTo>
                <a:lnTo>
                  <a:pt x="1434715" y="536447"/>
                </a:lnTo>
                <a:lnTo>
                  <a:pt x="1437132" y="540257"/>
                </a:lnTo>
                <a:lnTo>
                  <a:pt x="1442466" y="536447"/>
                </a:lnTo>
                <a:close/>
              </a:path>
            </a:pathLst>
          </a:custGeom>
          <a:solidFill>
            <a:srgbClr val="000000"/>
          </a:solidFill>
        </p:spPr>
        <p:txBody>
          <a:bodyPr wrap="square" lIns="0" tIns="0" rIns="0" bIns="0" rtlCol="0"/>
          <a:lstStyle/>
          <a:p>
            <a:endParaRPr>
              <a:solidFill>
                <a:prstClr val="black"/>
              </a:solidFill>
            </a:endParaRPr>
          </a:p>
        </p:txBody>
      </p:sp>
      <p:sp>
        <p:nvSpPr>
          <p:cNvPr id="32" name="object 32"/>
          <p:cNvSpPr/>
          <p:nvPr/>
        </p:nvSpPr>
        <p:spPr>
          <a:xfrm>
            <a:off x="2248039" y="1914048"/>
            <a:ext cx="0" cy="163830"/>
          </a:xfrm>
          <a:custGeom>
            <a:avLst/>
            <a:gdLst/>
            <a:ahLst/>
            <a:cxnLst/>
            <a:rect l="l" t="t" r="r" b="b"/>
            <a:pathLst>
              <a:path h="163830">
                <a:moveTo>
                  <a:pt x="0" y="0"/>
                </a:moveTo>
                <a:lnTo>
                  <a:pt x="0" y="163830"/>
                </a:lnTo>
              </a:path>
            </a:pathLst>
          </a:custGeom>
          <a:ln w="19812">
            <a:solidFill>
              <a:srgbClr val="000000"/>
            </a:solidFill>
          </a:ln>
        </p:spPr>
        <p:txBody>
          <a:bodyPr wrap="square" lIns="0" tIns="0" rIns="0" bIns="0" rtlCol="0"/>
          <a:lstStyle/>
          <a:p>
            <a:endParaRPr>
              <a:solidFill>
                <a:prstClr val="black"/>
              </a:solidFill>
            </a:endParaRPr>
          </a:p>
        </p:txBody>
      </p:sp>
      <p:sp>
        <p:nvSpPr>
          <p:cNvPr id="33" name="object 33"/>
          <p:cNvSpPr/>
          <p:nvPr/>
        </p:nvSpPr>
        <p:spPr>
          <a:xfrm>
            <a:off x="2247277" y="1915191"/>
            <a:ext cx="382905" cy="0"/>
          </a:xfrm>
          <a:custGeom>
            <a:avLst/>
            <a:gdLst/>
            <a:ahLst/>
            <a:cxnLst/>
            <a:rect l="l" t="t" r="r" b="b"/>
            <a:pathLst>
              <a:path w="382905">
                <a:moveTo>
                  <a:pt x="0" y="0"/>
                </a:moveTo>
                <a:lnTo>
                  <a:pt x="382523" y="0"/>
                </a:lnTo>
              </a:path>
            </a:pathLst>
          </a:custGeom>
          <a:ln w="14477">
            <a:solidFill>
              <a:srgbClr val="000000"/>
            </a:solidFill>
          </a:ln>
        </p:spPr>
        <p:txBody>
          <a:bodyPr wrap="square" lIns="0" tIns="0" rIns="0" bIns="0" rtlCol="0"/>
          <a:lstStyle/>
          <a:p>
            <a:endParaRPr>
              <a:solidFill>
                <a:prstClr val="black"/>
              </a:solidFill>
            </a:endParaRPr>
          </a:p>
        </p:txBody>
      </p:sp>
      <p:sp>
        <p:nvSpPr>
          <p:cNvPr id="34" name="object 34"/>
          <p:cNvSpPr/>
          <p:nvPr/>
        </p:nvSpPr>
        <p:spPr>
          <a:xfrm>
            <a:off x="2630944" y="1914048"/>
            <a:ext cx="0" cy="163830"/>
          </a:xfrm>
          <a:custGeom>
            <a:avLst/>
            <a:gdLst/>
            <a:ahLst/>
            <a:cxnLst/>
            <a:rect l="l" t="t" r="r" b="b"/>
            <a:pathLst>
              <a:path h="163830">
                <a:moveTo>
                  <a:pt x="0" y="0"/>
                </a:moveTo>
                <a:lnTo>
                  <a:pt x="0" y="163830"/>
                </a:lnTo>
              </a:path>
            </a:pathLst>
          </a:custGeom>
          <a:ln w="20574">
            <a:solidFill>
              <a:srgbClr val="000000"/>
            </a:solidFill>
          </a:ln>
        </p:spPr>
        <p:txBody>
          <a:bodyPr wrap="square" lIns="0" tIns="0" rIns="0" bIns="0" rtlCol="0"/>
          <a:lstStyle/>
          <a:p>
            <a:endParaRPr>
              <a:solidFill>
                <a:prstClr val="black"/>
              </a:solidFill>
            </a:endParaRPr>
          </a:p>
        </p:txBody>
      </p:sp>
      <p:sp>
        <p:nvSpPr>
          <p:cNvPr id="35" name="object 35"/>
          <p:cNvSpPr/>
          <p:nvPr/>
        </p:nvSpPr>
        <p:spPr>
          <a:xfrm>
            <a:off x="2758579" y="1914048"/>
            <a:ext cx="0" cy="163830"/>
          </a:xfrm>
          <a:custGeom>
            <a:avLst/>
            <a:gdLst/>
            <a:ahLst/>
            <a:cxnLst/>
            <a:rect l="l" t="t" r="r" b="b"/>
            <a:pathLst>
              <a:path h="163830">
                <a:moveTo>
                  <a:pt x="0" y="0"/>
                </a:moveTo>
                <a:lnTo>
                  <a:pt x="0" y="163830"/>
                </a:lnTo>
              </a:path>
            </a:pathLst>
          </a:custGeom>
          <a:ln w="19812">
            <a:solidFill>
              <a:srgbClr val="000000"/>
            </a:solidFill>
          </a:ln>
        </p:spPr>
        <p:txBody>
          <a:bodyPr wrap="square" lIns="0" tIns="0" rIns="0" bIns="0" rtlCol="0"/>
          <a:lstStyle/>
          <a:p>
            <a:endParaRPr>
              <a:solidFill>
                <a:prstClr val="black"/>
              </a:solidFill>
            </a:endParaRPr>
          </a:p>
        </p:txBody>
      </p:sp>
      <p:sp>
        <p:nvSpPr>
          <p:cNvPr id="36" name="object 36"/>
          <p:cNvSpPr/>
          <p:nvPr/>
        </p:nvSpPr>
        <p:spPr>
          <a:xfrm>
            <a:off x="2757055" y="1915191"/>
            <a:ext cx="382905" cy="0"/>
          </a:xfrm>
          <a:custGeom>
            <a:avLst/>
            <a:gdLst/>
            <a:ahLst/>
            <a:cxnLst/>
            <a:rect l="l" t="t" r="r" b="b"/>
            <a:pathLst>
              <a:path w="382905">
                <a:moveTo>
                  <a:pt x="0" y="0"/>
                </a:moveTo>
                <a:lnTo>
                  <a:pt x="382524" y="0"/>
                </a:lnTo>
              </a:path>
            </a:pathLst>
          </a:custGeom>
          <a:ln w="14477">
            <a:solidFill>
              <a:srgbClr val="000000"/>
            </a:solidFill>
          </a:ln>
        </p:spPr>
        <p:txBody>
          <a:bodyPr wrap="square" lIns="0" tIns="0" rIns="0" bIns="0" rtlCol="0"/>
          <a:lstStyle/>
          <a:p>
            <a:endParaRPr>
              <a:solidFill>
                <a:prstClr val="black"/>
              </a:solidFill>
            </a:endParaRPr>
          </a:p>
        </p:txBody>
      </p:sp>
      <p:sp>
        <p:nvSpPr>
          <p:cNvPr id="37" name="object 37"/>
          <p:cNvSpPr/>
          <p:nvPr/>
        </p:nvSpPr>
        <p:spPr>
          <a:xfrm>
            <a:off x="3141103" y="1914048"/>
            <a:ext cx="0" cy="163830"/>
          </a:xfrm>
          <a:custGeom>
            <a:avLst/>
            <a:gdLst/>
            <a:ahLst/>
            <a:cxnLst/>
            <a:rect l="l" t="t" r="r" b="b"/>
            <a:pathLst>
              <a:path h="163830">
                <a:moveTo>
                  <a:pt x="0" y="0"/>
                </a:moveTo>
                <a:lnTo>
                  <a:pt x="0" y="163830"/>
                </a:lnTo>
              </a:path>
            </a:pathLst>
          </a:custGeom>
          <a:ln w="19812">
            <a:solidFill>
              <a:srgbClr val="000000"/>
            </a:solidFill>
          </a:ln>
        </p:spPr>
        <p:txBody>
          <a:bodyPr wrap="square" lIns="0" tIns="0" rIns="0" bIns="0" rtlCol="0"/>
          <a:lstStyle/>
          <a:p>
            <a:endParaRPr>
              <a:solidFill>
                <a:prstClr val="black"/>
              </a:solidFill>
            </a:endParaRPr>
          </a:p>
        </p:txBody>
      </p:sp>
      <p:sp>
        <p:nvSpPr>
          <p:cNvPr id="38" name="object 38"/>
          <p:cNvSpPr txBox="1"/>
          <p:nvPr/>
        </p:nvSpPr>
        <p:spPr>
          <a:xfrm>
            <a:off x="1786515" y="1367275"/>
            <a:ext cx="53530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控制</a:t>
            </a:r>
            <a:r>
              <a:rPr sz="950" spc="35" dirty="0">
                <a:solidFill>
                  <a:prstClr val="black"/>
                </a:solidFill>
                <a:latin typeface="SimSun"/>
                <a:cs typeface="SimSun"/>
              </a:rPr>
              <a:t>栅</a:t>
            </a:r>
            <a:r>
              <a:rPr sz="950" spc="-130" dirty="0">
                <a:solidFill>
                  <a:prstClr val="black"/>
                </a:solidFill>
                <a:latin typeface="SimSun"/>
                <a:cs typeface="SimSun"/>
              </a:rPr>
              <a:t> </a:t>
            </a:r>
            <a:endParaRPr sz="950">
              <a:solidFill>
                <a:prstClr val="black"/>
              </a:solidFill>
              <a:latin typeface="SimSun"/>
              <a:cs typeface="SimSun"/>
            </a:endParaRPr>
          </a:p>
        </p:txBody>
      </p:sp>
      <p:sp>
        <p:nvSpPr>
          <p:cNvPr id="39" name="object 39"/>
          <p:cNvSpPr txBox="1"/>
          <p:nvPr/>
        </p:nvSpPr>
        <p:spPr>
          <a:xfrm>
            <a:off x="1021361" y="1367275"/>
            <a:ext cx="53530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电子</a:t>
            </a:r>
            <a:r>
              <a:rPr sz="950" spc="35" dirty="0">
                <a:solidFill>
                  <a:prstClr val="black"/>
                </a:solidFill>
                <a:latin typeface="SimSun"/>
                <a:cs typeface="SimSun"/>
              </a:rPr>
              <a:t>枪</a:t>
            </a:r>
            <a:r>
              <a:rPr sz="950" spc="-130" dirty="0">
                <a:solidFill>
                  <a:prstClr val="black"/>
                </a:solidFill>
                <a:latin typeface="SimSun"/>
                <a:cs typeface="SimSun"/>
              </a:rPr>
              <a:t> </a:t>
            </a:r>
            <a:endParaRPr sz="950">
              <a:solidFill>
                <a:prstClr val="black"/>
              </a:solidFill>
              <a:latin typeface="SimSun"/>
              <a:cs typeface="SimSun"/>
            </a:endParaRPr>
          </a:p>
        </p:txBody>
      </p:sp>
      <p:sp>
        <p:nvSpPr>
          <p:cNvPr id="40" name="object 40"/>
          <p:cNvSpPr txBox="1"/>
          <p:nvPr/>
        </p:nvSpPr>
        <p:spPr>
          <a:xfrm>
            <a:off x="2721285" y="1367275"/>
            <a:ext cx="706120"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加</a:t>
            </a:r>
            <a:r>
              <a:rPr sz="950" spc="35" dirty="0">
                <a:solidFill>
                  <a:prstClr val="black"/>
                </a:solidFill>
                <a:latin typeface="SimSun"/>
                <a:cs typeface="SimSun"/>
              </a:rPr>
              <a:t>速</a:t>
            </a:r>
            <a:r>
              <a:rPr sz="950" spc="-165" dirty="0">
                <a:solidFill>
                  <a:prstClr val="black"/>
                </a:solidFill>
                <a:latin typeface="SimSun"/>
                <a:cs typeface="SimSun"/>
              </a:rPr>
              <a:t> </a:t>
            </a:r>
            <a:r>
              <a:rPr sz="950" spc="380" dirty="0">
                <a:solidFill>
                  <a:prstClr val="black"/>
                </a:solidFill>
                <a:latin typeface="SimSun"/>
                <a:cs typeface="SimSun"/>
              </a:rPr>
              <a:t>电</a:t>
            </a:r>
            <a:r>
              <a:rPr sz="950" spc="35" dirty="0">
                <a:solidFill>
                  <a:prstClr val="black"/>
                </a:solidFill>
                <a:latin typeface="SimSun"/>
                <a:cs typeface="SimSun"/>
              </a:rPr>
              <a:t>极</a:t>
            </a:r>
            <a:r>
              <a:rPr sz="950" spc="-130" dirty="0">
                <a:solidFill>
                  <a:prstClr val="black"/>
                </a:solidFill>
                <a:latin typeface="SimSun"/>
                <a:cs typeface="SimSun"/>
              </a:rPr>
              <a:t> </a:t>
            </a:r>
            <a:endParaRPr sz="950">
              <a:solidFill>
                <a:prstClr val="black"/>
              </a:solidFill>
              <a:latin typeface="SimSun"/>
              <a:cs typeface="SimSun"/>
            </a:endParaRPr>
          </a:p>
        </p:txBody>
      </p:sp>
      <p:sp>
        <p:nvSpPr>
          <p:cNvPr id="41" name="object 41"/>
          <p:cNvSpPr txBox="1"/>
          <p:nvPr/>
        </p:nvSpPr>
        <p:spPr>
          <a:xfrm>
            <a:off x="2466736" y="2837150"/>
            <a:ext cx="70548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聚焦系</a:t>
            </a:r>
            <a:r>
              <a:rPr sz="950" spc="35" dirty="0">
                <a:solidFill>
                  <a:prstClr val="black"/>
                </a:solidFill>
                <a:latin typeface="SimSun"/>
                <a:cs typeface="SimSun"/>
              </a:rPr>
              <a:t>统</a:t>
            </a:r>
            <a:r>
              <a:rPr sz="950" spc="-130" dirty="0">
                <a:solidFill>
                  <a:prstClr val="black"/>
                </a:solidFill>
                <a:latin typeface="SimSun"/>
                <a:cs typeface="SimSun"/>
              </a:rPr>
              <a:t> </a:t>
            </a:r>
            <a:endParaRPr sz="950">
              <a:solidFill>
                <a:prstClr val="black"/>
              </a:solidFill>
              <a:latin typeface="SimSun"/>
              <a:cs typeface="SimSun"/>
            </a:endParaRPr>
          </a:p>
        </p:txBody>
      </p:sp>
      <p:sp>
        <p:nvSpPr>
          <p:cNvPr id="42" name="object 42"/>
          <p:cNvSpPr txBox="1"/>
          <p:nvPr/>
        </p:nvSpPr>
        <p:spPr>
          <a:xfrm>
            <a:off x="3741616" y="1367275"/>
            <a:ext cx="661670"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偏转</a:t>
            </a:r>
            <a:r>
              <a:rPr sz="950" spc="35" dirty="0">
                <a:solidFill>
                  <a:prstClr val="black"/>
                </a:solidFill>
                <a:latin typeface="SimSun"/>
                <a:cs typeface="SimSun"/>
              </a:rPr>
              <a:t>系</a:t>
            </a:r>
            <a:r>
              <a:rPr sz="950" spc="-190" dirty="0">
                <a:solidFill>
                  <a:prstClr val="black"/>
                </a:solidFill>
                <a:latin typeface="SimSun"/>
                <a:cs typeface="SimSun"/>
              </a:rPr>
              <a:t> </a:t>
            </a:r>
            <a:r>
              <a:rPr sz="950" spc="35" dirty="0">
                <a:solidFill>
                  <a:prstClr val="black"/>
                </a:solidFill>
                <a:latin typeface="SimSun"/>
                <a:cs typeface="SimSun"/>
              </a:rPr>
              <a:t>统</a:t>
            </a:r>
            <a:endParaRPr sz="950">
              <a:solidFill>
                <a:prstClr val="black"/>
              </a:solidFill>
              <a:latin typeface="SimSun"/>
              <a:cs typeface="SimSun"/>
            </a:endParaRPr>
          </a:p>
        </p:txBody>
      </p:sp>
      <p:sp>
        <p:nvSpPr>
          <p:cNvPr id="43" name="object 43"/>
          <p:cNvSpPr txBox="1"/>
          <p:nvPr/>
        </p:nvSpPr>
        <p:spPr>
          <a:xfrm>
            <a:off x="5654250" y="2541517"/>
            <a:ext cx="492125" cy="176530"/>
          </a:xfrm>
          <a:prstGeom prst="rect">
            <a:avLst/>
          </a:prstGeom>
        </p:spPr>
        <p:txBody>
          <a:bodyPr vert="horz" wrap="square" lIns="0" tIns="17780" rIns="0" bIns="0" rtlCol="0">
            <a:spAutoFit/>
          </a:bodyPr>
          <a:lstStyle/>
          <a:p>
            <a:pPr marL="12700">
              <a:spcBef>
                <a:spcPts val="140"/>
              </a:spcBef>
            </a:pPr>
            <a:r>
              <a:rPr sz="950" spc="385" dirty="0">
                <a:solidFill>
                  <a:prstClr val="black"/>
                </a:solidFill>
                <a:latin typeface="SimSun"/>
                <a:cs typeface="SimSun"/>
              </a:rPr>
              <a:t>电</a:t>
            </a:r>
            <a:r>
              <a:rPr sz="950" spc="35" dirty="0">
                <a:solidFill>
                  <a:prstClr val="black"/>
                </a:solidFill>
                <a:latin typeface="SimSun"/>
                <a:cs typeface="SimSun"/>
              </a:rPr>
              <a:t>子</a:t>
            </a:r>
            <a:r>
              <a:rPr sz="950" spc="-200" dirty="0">
                <a:solidFill>
                  <a:prstClr val="black"/>
                </a:solidFill>
                <a:latin typeface="SimSun"/>
                <a:cs typeface="SimSun"/>
              </a:rPr>
              <a:t> </a:t>
            </a:r>
            <a:r>
              <a:rPr sz="950" spc="35" dirty="0">
                <a:solidFill>
                  <a:prstClr val="black"/>
                </a:solidFill>
                <a:latin typeface="SimSun"/>
                <a:cs typeface="SimSun"/>
              </a:rPr>
              <a:t>束</a:t>
            </a:r>
            <a:endParaRPr sz="950">
              <a:solidFill>
                <a:prstClr val="black"/>
              </a:solidFill>
              <a:latin typeface="SimSun"/>
              <a:cs typeface="SimSun"/>
            </a:endParaRPr>
          </a:p>
        </p:txBody>
      </p:sp>
      <p:sp>
        <p:nvSpPr>
          <p:cNvPr id="44" name="object 44"/>
          <p:cNvSpPr txBox="1"/>
          <p:nvPr/>
        </p:nvSpPr>
        <p:spPr>
          <a:xfrm>
            <a:off x="1233945" y="2837150"/>
            <a:ext cx="918210" cy="176530"/>
          </a:xfrm>
          <a:prstGeom prst="rect">
            <a:avLst/>
          </a:prstGeom>
        </p:spPr>
        <p:txBody>
          <a:bodyPr vert="horz" wrap="square" lIns="0" tIns="17780" rIns="0" bIns="0" rtlCol="0">
            <a:spAutoFit/>
          </a:bodyPr>
          <a:lstStyle/>
          <a:p>
            <a:pPr marL="12700">
              <a:spcBef>
                <a:spcPts val="140"/>
              </a:spcBef>
              <a:tabLst>
                <a:tab pos="564515" algn="l"/>
              </a:tabLst>
            </a:pPr>
            <a:r>
              <a:rPr sz="950" spc="380" dirty="0">
                <a:solidFill>
                  <a:prstClr val="black"/>
                </a:solidFill>
                <a:latin typeface="SimSun"/>
                <a:cs typeface="SimSun"/>
              </a:rPr>
              <a:t>灯</a:t>
            </a:r>
            <a:r>
              <a:rPr sz="950" spc="35" dirty="0">
                <a:solidFill>
                  <a:prstClr val="black"/>
                </a:solidFill>
                <a:latin typeface="SimSun"/>
                <a:cs typeface="SimSun"/>
              </a:rPr>
              <a:t>丝	</a:t>
            </a:r>
            <a:r>
              <a:rPr sz="950" spc="380" dirty="0">
                <a:solidFill>
                  <a:prstClr val="black"/>
                </a:solidFill>
                <a:latin typeface="SimSun"/>
                <a:cs typeface="SimSun"/>
              </a:rPr>
              <a:t>阴</a:t>
            </a:r>
            <a:r>
              <a:rPr sz="950" spc="35" dirty="0">
                <a:solidFill>
                  <a:prstClr val="black"/>
                </a:solidFill>
                <a:latin typeface="SimSun"/>
                <a:cs typeface="SimSun"/>
              </a:rPr>
              <a:t>极</a:t>
            </a:r>
            <a:r>
              <a:rPr sz="950" spc="-130" dirty="0">
                <a:solidFill>
                  <a:prstClr val="black"/>
                </a:solidFill>
                <a:latin typeface="SimSun"/>
                <a:cs typeface="SimSun"/>
              </a:rPr>
              <a:t> </a:t>
            </a:r>
            <a:endParaRPr sz="950">
              <a:solidFill>
                <a:prstClr val="black"/>
              </a:solidFill>
              <a:latin typeface="SimSun"/>
              <a:cs typeface="SimSun"/>
            </a:endParaRPr>
          </a:p>
        </p:txBody>
      </p:sp>
      <p:sp>
        <p:nvSpPr>
          <p:cNvPr id="45" name="object 45"/>
          <p:cNvSpPr txBox="1"/>
          <p:nvPr/>
        </p:nvSpPr>
        <p:spPr>
          <a:xfrm>
            <a:off x="3359165" y="2837150"/>
            <a:ext cx="70548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水平偏</a:t>
            </a:r>
            <a:r>
              <a:rPr sz="950" spc="35" dirty="0">
                <a:solidFill>
                  <a:prstClr val="black"/>
                </a:solidFill>
                <a:latin typeface="SimSun"/>
                <a:cs typeface="SimSun"/>
              </a:rPr>
              <a:t>转</a:t>
            </a:r>
            <a:r>
              <a:rPr sz="950" spc="-130" dirty="0">
                <a:solidFill>
                  <a:prstClr val="black"/>
                </a:solidFill>
                <a:latin typeface="SimSun"/>
                <a:cs typeface="SimSun"/>
              </a:rPr>
              <a:t> </a:t>
            </a:r>
            <a:endParaRPr sz="950">
              <a:solidFill>
                <a:prstClr val="black"/>
              </a:solidFill>
              <a:latin typeface="SimSun"/>
              <a:cs typeface="SimSun"/>
            </a:endParaRPr>
          </a:p>
        </p:txBody>
      </p:sp>
      <p:sp>
        <p:nvSpPr>
          <p:cNvPr id="46" name="object 46"/>
          <p:cNvSpPr txBox="1"/>
          <p:nvPr/>
        </p:nvSpPr>
        <p:spPr>
          <a:xfrm>
            <a:off x="4252234" y="2837150"/>
            <a:ext cx="70548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垂直偏</a:t>
            </a:r>
            <a:r>
              <a:rPr sz="950" spc="35" dirty="0">
                <a:solidFill>
                  <a:prstClr val="black"/>
                </a:solidFill>
                <a:latin typeface="SimSun"/>
                <a:cs typeface="SimSun"/>
              </a:rPr>
              <a:t>转</a:t>
            </a:r>
            <a:r>
              <a:rPr sz="950" spc="-130" dirty="0">
                <a:solidFill>
                  <a:prstClr val="black"/>
                </a:solidFill>
                <a:latin typeface="SimSun"/>
                <a:cs typeface="SimSun"/>
              </a:rPr>
              <a:t> </a:t>
            </a:r>
            <a:endParaRPr sz="950">
              <a:solidFill>
                <a:prstClr val="black"/>
              </a:solidFill>
              <a:latin typeface="SimSun"/>
              <a:cs typeface="SimSun"/>
            </a:endParaRPr>
          </a:p>
        </p:txBody>
      </p:sp>
      <p:sp>
        <p:nvSpPr>
          <p:cNvPr id="47" name="object 47"/>
          <p:cNvSpPr txBox="1"/>
          <p:nvPr/>
        </p:nvSpPr>
        <p:spPr>
          <a:xfrm>
            <a:off x="6949736" y="1258219"/>
            <a:ext cx="151130" cy="176530"/>
          </a:xfrm>
          <a:prstGeom prst="rect">
            <a:avLst/>
          </a:prstGeom>
        </p:spPr>
        <p:txBody>
          <a:bodyPr vert="horz" wrap="square" lIns="0" tIns="17780" rIns="0" bIns="0" rtlCol="0">
            <a:spAutoFit/>
          </a:bodyPr>
          <a:lstStyle/>
          <a:p>
            <a:pPr marL="12700">
              <a:spcBef>
                <a:spcPts val="140"/>
              </a:spcBef>
            </a:pPr>
            <a:r>
              <a:rPr sz="950" b="1" spc="35" dirty="0">
                <a:solidFill>
                  <a:srgbClr val="00FF00"/>
                </a:solidFill>
                <a:latin typeface="NSimSun"/>
                <a:cs typeface="NSimSun"/>
              </a:rPr>
              <a:t>绿</a:t>
            </a:r>
            <a:endParaRPr sz="950">
              <a:solidFill>
                <a:prstClr val="black"/>
              </a:solidFill>
              <a:latin typeface="NSimSun"/>
              <a:cs typeface="NSimSun"/>
            </a:endParaRPr>
          </a:p>
        </p:txBody>
      </p:sp>
      <p:sp>
        <p:nvSpPr>
          <p:cNvPr id="48" name="object 48"/>
          <p:cNvSpPr txBox="1"/>
          <p:nvPr/>
        </p:nvSpPr>
        <p:spPr>
          <a:xfrm>
            <a:off x="7105908" y="1012841"/>
            <a:ext cx="53530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玻璃</a:t>
            </a:r>
            <a:r>
              <a:rPr sz="950" spc="35" dirty="0">
                <a:solidFill>
                  <a:prstClr val="black"/>
                </a:solidFill>
                <a:latin typeface="SimSun"/>
                <a:cs typeface="SimSun"/>
              </a:rPr>
              <a:t>屏</a:t>
            </a:r>
            <a:r>
              <a:rPr sz="950" spc="-130" dirty="0">
                <a:solidFill>
                  <a:prstClr val="black"/>
                </a:solidFill>
                <a:latin typeface="SimSun"/>
                <a:cs typeface="SimSun"/>
              </a:rPr>
              <a:t> </a:t>
            </a:r>
            <a:endParaRPr sz="950">
              <a:solidFill>
                <a:prstClr val="black"/>
              </a:solidFill>
              <a:latin typeface="SimSun"/>
              <a:cs typeface="SimSun"/>
            </a:endParaRPr>
          </a:p>
        </p:txBody>
      </p:sp>
      <p:sp>
        <p:nvSpPr>
          <p:cNvPr id="49" name="object 49"/>
          <p:cNvSpPr txBox="1"/>
          <p:nvPr/>
        </p:nvSpPr>
        <p:spPr>
          <a:xfrm>
            <a:off x="7043464" y="2428691"/>
            <a:ext cx="70548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偏转距</a:t>
            </a:r>
            <a:r>
              <a:rPr sz="950" spc="35" dirty="0">
                <a:solidFill>
                  <a:prstClr val="black"/>
                </a:solidFill>
                <a:latin typeface="SimSun"/>
                <a:cs typeface="SimSun"/>
              </a:rPr>
              <a:t>离</a:t>
            </a:r>
            <a:r>
              <a:rPr sz="950" spc="-130" dirty="0">
                <a:solidFill>
                  <a:prstClr val="black"/>
                </a:solidFill>
                <a:latin typeface="SimSun"/>
                <a:cs typeface="SimSun"/>
              </a:rPr>
              <a:t> </a:t>
            </a:r>
            <a:endParaRPr sz="950">
              <a:solidFill>
                <a:prstClr val="black"/>
              </a:solidFill>
              <a:latin typeface="SimSun"/>
              <a:cs typeface="SimSun"/>
            </a:endParaRPr>
          </a:p>
        </p:txBody>
      </p:sp>
      <p:sp>
        <p:nvSpPr>
          <p:cNvPr id="50" name="object 50"/>
          <p:cNvSpPr txBox="1"/>
          <p:nvPr/>
        </p:nvSpPr>
        <p:spPr>
          <a:xfrm>
            <a:off x="5121658" y="1121898"/>
            <a:ext cx="706120"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荧</a:t>
            </a:r>
            <a:r>
              <a:rPr sz="950" spc="35" dirty="0">
                <a:solidFill>
                  <a:prstClr val="black"/>
                </a:solidFill>
                <a:latin typeface="SimSun"/>
                <a:cs typeface="SimSun"/>
              </a:rPr>
              <a:t>光</a:t>
            </a:r>
            <a:r>
              <a:rPr sz="950" spc="-165" dirty="0">
                <a:solidFill>
                  <a:prstClr val="black"/>
                </a:solidFill>
                <a:latin typeface="SimSun"/>
                <a:cs typeface="SimSun"/>
              </a:rPr>
              <a:t> </a:t>
            </a:r>
            <a:r>
              <a:rPr sz="950" spc="380" dirty="0">
                <a:solidFill>
                  <a:prstClr val="black"/>
                </a:solidFill>
                <a:latin typeface="SimSun"/>
                <a:cs typeface="SimSun"/>
              </a:rPr>
              <a:t>粉</a:t>
            </a:r>
            <a:r>
              <a:rPr sz="950" spc="35" dirty="0">
                <a:solidFill>
                  <a:prstClr val="black"/>
                </a:solidFill>
                <a:latin typeface="SimSun"/>
                <a:cs typeface="SimSun"/>
              </a:rPr>
              <a:t>层</a:t>
            </a:r>
            <a:r>
              <a:rPr sz="950" spc="-130" dirty="0">
                <a:solidFill>
                  <a:prstClr val="black"/>
                </a:solidFill>
                <a:latin typeface="SimSun"/>
                <a:cs typeface="SimSun"/>
              </a:rPr>
              <a:t> </a:t>
            </a:r>
            <a:endParaRPr sz="950">
              <a:solidFill>
                <a:prstClr val="black"/>
              </a:solidFill>
              <a:latin typeface="SimSun"/>
              <a:cs typeface="SimSun"/>
            </a:endParaRPr>
          </a:p>
        </p:txBody>
      </p:sp>
      <p:sp>
        <p:nvSpPr>
          <p:cNvPr id="51" name="object 51"/>
          <p:cNvSpPr/>
          <p:nvPr/>
        </p:nvSpPr>
        <p:spPr>
          <a:xfrm>
            <a:off x="1093609" y="1832514"/>
            <a:ext cx="14604" cy="41910"/>
          </a:xfrm>
          <a:custGeom>
            <a:avLst/>
            <a:gdLst/>
            <a:ahLst/>
            <a:cxnLst/>
            <a:rect l="l" t="t" r="r" b="b"/>
            <a:pathLst>
              <a:path w="14605" h="41910">
                <a:moveTo>
                  <a:pt x="0" y="0"/>
                </a:moveTo>
                <a:lnTo>
                  <a:pt x="0" y="41909"/>
                </a:lnTo>
                <a:lnTo>
                  <a:pt x="14477" y="4190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2" name="object 52"/>
          <p:cNvSpPr/>
          <p:nvPr/>
        </p:nvSpPr>
        <p:spPr>
          <a:xfrm>
            <a:off x="1093609" y="1905666"/>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3" name="object 53"/>
          <p:cNvSpPr/>
          <p:nvPr/>
        </p:nvSpPr>
        <p:spPr>
          <a:xfrm>
            <a:off x="1093609" y="1979580"/>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4" name="object 54"/>
          <p:cNvSpPr/>
          <p:nvPr/>
        </p:nvSpPr>
        <p:spPr>
          <a:xfrm>
            <a:off x="1093609" y="2052732"/>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5" name="object 55"/>
          <p:cNvSpPr/>
          <p:nvPr/>
        </p:nvSpPr>
        <p:spPr>
          <a:xfrm>
            <a:off x="1093609" y="2125884"/>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6" name="object 56"/>
          <p:cNvSpPr/>
          <p:nvPr/>
        </p:nvSpPr>
        <p:spPr>
          <a:xfrm>
            <a:off x="1093609" y="2199036"/>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7" name="object 57"/>
          <p:cNvSpPr/>
          <p:nvPr/>
        </p:nvSpPr>
        <p:spPr>
          <a:xfrm>
            <a:off x="1093609" y="2272188"/>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8" name="object 58"/>
          <p:cNvSpPr/>
          <p:nvPr/>
        </p:nvSpPr>
        <p:spPr>
          <a:xfrm>
            <a:off x="1093609" y="2346102"/>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9" name="object 59"/>
          <p:cNvSpPr/>
          <p:nvPr/>
        </p:nvSpPr>
        <p:spPr>
          <a:xfrm>
            <a:off x="1093609" y="2419254"/>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0" name="object 60"/>
          <p:cNvSpPr/>
          <p:nvPr/>
        </p:nvSpPr>
        <p:spPr>
          <a:xfrm>
            <a:off x="1093609" y="2492406"/>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1" name="object 61"/>
          <p:cNvSpPr/>
          <p:nvPr/>
        </p:nvSpPr>
        <p:spPr>
          <a:xfrm>
            <a:off x="1093609" y="2565558"/>
            <a:ext cx="14604" cy="41910"/>
          </a:xfrm>
          <a:custGeom>
            <a:avLst/>
            <a:gdLst/>
            <a:ahLst/>
            <a:cxnLst/>
            <a:rect l="l" t="t" r="r" b="b"/>
            <a:pathLst>
              <a:path w="14605"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2" name="object 62"/>
          <p:cNvSpPr/>
          <p:nvPr/>
        </p:nvSpPr>
        <p:spPr>
          <a:xfrm>
            <a:off x="1093609" y="2638710"/>
            <a:ext cx="48260" cy="17145"/>
          </a:xfrm>
          <a:custGeom>
            <a:avLst/>
            <a:gdLst/>
            <a:ahLst/>
            <a:cxnLst/>
            <a:rect l="l" t="t" r="r" b="b"/>
            <a:pathLst>
              <a:path w="48259" h="17144">
                <a:moveTo>
                  <a:pt x="14478" y="6858"/>
                </a:moveTo>
                <a:lnTo>
                  <a:pt x="14478" y="0"/>
                </a:lnTo>
                <a:lnTo>
                  <a:pt x="0" y="0"/>
                </a:lnTo>
                <a:lnTo>
                  <a:pt x="0" y="15240"/>
                </a:lnTo>
                <a:lnTo>
                  <a:pt x="5334" y="16764"/>
                </a:lnTo>
                <a:lnTo>
                  <a:pt x="5334" y="6858"/>
                </a:lnTo>
                <a:lnTo>
                  <a:pt x="14478" y="6858"/>
                </a:lnTo>
                <a:close/>
              </a:path>
              <a:path w="48259" h="17144">
                <a:moveTo>
                  <a:pt x="48006" y="16763"/>
                </a:moveTo>
                <a:lnTo>
                  <a:pt x="48006" y="6857"/>
                </a:lnTo>
                <a:lnTo>
                  <a:pt x="5334" y="6858"/>
                </a:lnTo>
                <a:lnTo>
                  <a:pt x="5334" y="10668"/>
                </a:lnTo>
                <a:lnTo>
                  <a:pt x="14478" y="10668"/>
                </a:lnTo>
                <a:lnTo>
                  <a:pt x="14478" y="16764"/>
                </a:lnTo>
                <a:lnTo>
                  <a:pt x="48006" y="16763"/>
                </a:lnTo>
                <a:close/>
              </a:path>
              <a:path w="48259" h="17144">
                <a:moveTo>
                  <a:pt x="14478" y="16764"/>
                </a:moveTo>
                <a:lnTo>
                  <a:pt x="14478" y="10668"/>
                </a:lnTo>
                <a:lnTo>
                  <a:pt x="5334" y="10668"/>
                </a:lnTo>
                <a:lnTo>
                  <a:pt x="5334" y="16764"/>
                </a:lnTo>
                <a:lnTo>
                  <a:pt x="14478" y="16764"/>
                </a:lnTo>
                <a:close/>
              </a:path>
            </a:pathLst>
          </a:custGeom>
          <a:solidFill>
            <a:srgbClr val="000000"/>
          </a:solidFill>
        </p:spPr>
        <p:txBody>
          <a:bodyPr wrap="square" lIns="0" tIns="0" rIns="0" bIns="0" rtlCol="0"/>
          <a:lstStyle/>
          <a:p>
            <a:endParaRPr>
              <a:solidFill>
                <a:prstClr val="black"/>
              </a:solidFill>
            </a:endParaRPr>
          </a:p>
        </p:txBody>
      </p:sp>
      <p:sp>
        <p:nvSpPr>
          <p:cNvPr id="63" name="object 63"/>
          <p:cNvSpPr/>
          <p:nvPr/>
        </p:nvSpPr>
        <p:spPr>
          <a:xfrm>
            <a:off x="1184287" y="2645568"/>
            <a:ext cx="56515" cy="10160"/>
          </a:xfrm>
          <a:custGeom>
            <a:avLst/>
            <a:gdLst/>
            <a:ahLst/>
            <a:cxnLst/>
            <a:rect l="l" t="t" r="r" b="b"/>
            <a:pathLst>
              <a:path w="56515"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4" name="object 64"/>
          <p:cNvSpPr/>
          <p:nvPr/>
        </p:nvSpPr>
        <p:spPr>
          <a:xfrm>
            <a:off x="128334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5" name="object 65"/>
          <p:cNvSpPr/>
          <p:nvPr/>
        </p:nvSpPr>
        <p:spPr>
          <a:xfrm>
            <a:off x="138240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6" name="object 66"/>
          <p:cNvSpPr/>
          <p:nvPr/>
        </p:nvSpPr>
        <p:spPr>
          <a:xfrm>
            <a:off x="148146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7" name="object 67"/>
          <p:cNvSpPr/>
          <p:nvPr/>
        </p:nvSpPr>
        <p:spPr>
          <a:xfrm>
            <a:off x="158128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8" name="object 68"/>
          <p:cNvSpPr/>
          <p:nvPr/>
        </p:nvSpPr>
        <p:spPr>
          <a:xfrm>
            <a:off x="168034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9" name="object 69"/>
          <p:cNvSpPr/>
          <p:nvPr/>
        </p:nvSpPr>
        <p:spPr>
          <a:xfrm>
            <a:off x="177940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0" name="object 70"/>
          <p:cNvSpPr/>
          <p:nvPr/>
        </p:nvSpPr>
        <p:spPr>
          <a:xfrm>
            <a:off x="187846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1" name="object 71"/>
          <p:cNvSpPr/>
          <p:nvPr/>
        </p:nvSpPr>
        <p:spPr>
          <a:xfrm>
            <a:off x="1977529"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2" name="object 72"/>
          <p:cNvSpPr/>
          <p:nvPr/>
        </p:nvSpPr>
        <p:spPr>
          <a:xfrm>
            <a:off x="2076589" y="2638710"/>
            <a:ext cx="51435" cy="17145"/>
          </a:xfrm>
          <a:custGeom>
            <a:avLst/>
            <a:gdLst/>
            <a:ahLst/>
            <a:cxnLst/>
            <a:rect l="l" t="t" r="r" b="b"/>
            <a:pathLst>
              <a:path w="51435" h="17144">
                <a:moveTo>
                  <a:pt x="42672" y="10667"/>
                </a:moveTo>
                <a:lnTo>
                  <a:pt x="42672" y="6857"/>
                </a:lnTo>
                <a:lnTo>
                  <a:pt x="0" y="6857"/>
                </a:lnTo>
                <a:lnTo>
                  <a:pt x="0" y="16763"/>
                </a:lnTo>
                <a:lnTo>
                  <a:pt x="37338" y="16763"/>
                </a:lnTo>
                <a:lnTo>
                  <a:pt x="37338" y="10667"/>
                </a:lnTo>
                <a:lnTo>
                  <a:pt x="42672" y="10667"/>
                </a:lnTo>
                <a:close/>
              </a:path>
              <a:path w="51435" h="17144">
                <a:moveTo>
                  <a:pt x="51053" y="10667"/>
                </a:moveTo>
                <a:lnTo>
                  <a:pt x="51053" y="0"/>
                </a:lnTo>
                <a:lnTo>
                  <a:pt x="37338" y="0"/>
                </a:lnTo>
                <a:lnTo>
                  <a:pt x="37338" y="6857"/>
                </a:lnTo>
                <a:lnTo>
                  <a:pt x="42672" y="6857"/>
                </a:lnTo>
                <a:lnTo>
                  <a:pt x="42672" y="16763"/>
                </a:lnTo>
                <a:lnTo>
                  <a:pt x="48768" y="16763"/>
                </a:lnTo>
                <a:lnTo>
                  <a:pt x="51053" y="10667"/>
                </a:lnTo>
                <a:close/>
              </a:path>
              <a:path w="51435" h="17144">
                <a:moveTo>
                  <a:pt x="42672" y="16763"/>
                </a:moveTo>
                <a:lnTo>
                  <a:pt x="42672" y="10667"/>
                </a:lnTo>
                <a:lnTo>
                  <a:pt x="37338" y="10667"/>
                </a:lnTo>
                <a:lnTo>
                  <a:pt x="37338" y="16763"/>
                </a:lnTo>
                <a:lnTo>
                  <a:pt x="42672" y="16763"/>
                </a:lnTo>
                <a:close/>
              </a:path>
            </a:pathLst>
          </a:custGeom>
          <a:solidFill>
            <a:srgbClr val="000000"/>
          </a:solidFill>
        </p:spPr>
        <p:txBody>
          <a:bodyPr wrap="square" lIns="0" tIns="0" rIns="0" bIns="0" rtlCol="0"/>
          <a:lstStyle/>
          <a:p>
            <a:endParaRPr>
              <a:solidFill>
                <a:prstClr val="black"/>
              </a:solidFill>
            </a:endParaRPr>
          </a:p>
        </p:txBody>
      </p:sp>
      <p:sp>
        <p:nvSpPr>
          <p:cNvPr id="73" name="object 73"/>
          <p:cNvSpPr/>
          <p:nvPr/>
        </p:nvSpPr>
        <p:spPr>
          <a:xfrm>
            <a:off x="2113927" y="2565558"/>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4" name="object 74"/>
          <p:cNvSpPr/>
          <p:nvPr/>
        </p:nvSpPr>
        <p:spPr>
          <a:xfrm>
            <a:off x="2113927" y="2492406"/>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5" name="object 75"/>
          <p:cNvSpPr/>
          <p:nvPr/>
        </p:nvSpPr>
        <p:spPr>
          <a:xfrm>
            <a:off x="2113927" y="2419254"/>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6" name="object 76"/>
          <p:cNvSpPr/>
          <p:nvPr/>
        </p:nvSpPr>
        <p:spPr>
          <a:xfrm>
            <a:off x="2113927" y="2346102"/>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7" name="object 77"/>
          <p:cNvSpPr/>
          <p:nvPr/>
        </p:nvSpPr>
        <p:spPr>
          <a:xfrm>
            <a:off x="2113927" y="2272188"/>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8" name="object 78"/>
          <p:cNvSpPr/>
          <p:nvPr/>
        </p:nvSpPr>
        <p:spPr>
          <a:xfrm>
            <a:off x="2113927" y="2199036"/>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9" name="object 79"/>
          <p:cNvSpPr/>
          <p:nvPr/>
        </p:nvSpPr>
        <p:spPr>
          <a:xfrm>
            <a:off x="2113927" y="2125884"/>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0" name="object 80"/>
          <p:cNvSpPr/>
          <p:nvPr/>
        </p:nvSpPr>
        <p:spPr>
          <a:xfrm>
            <a:off x="2113927" y="2052732"/>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1" name="object 81"/>
          <p:cNvSpPr/>
          <p:nvPr/>
        </p:nvSpPr>
        <p:spPr>
          <a:xfrm>
            <a:off x="2113927" y="1979580"/>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2" name="object 82"/>
          <p:cNvSpPr/>
          <p:nvPr/>
        </p:nvSpPr>
        <p:spPr>
          <a:xfrm>
            <a:off x="2113927" y="1905666"/>
            <a:ext cx="13970" cy="41910"/>
          </a:xfrm>
          <a:custGeom>
            <a:avLst/>
            <a:gdLst/>
            <a:ahLst/>
            <a:cxnLst/>
            <a:rect l="l" t="t" r="r" b="b"/>
            <a:pathLst>
              <a:path w="13969" h="41910">
                <a:moveTo>
                  <a:pt x="0" y="0"/>
                </a:moveTo>
                <a:lnTo>
                  <a:pt x="0" y="41910"/>
                </a:lnTo>
                <a:lnTo>
                  <a:pt x="13716" y="4191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3" name="object 83"/>
          <p:cNvSpPr/>
          <p:nvPr/>
        </p:nvSpPr>
        <p:spPr>
          <a:xfrm>
            <a:off x="2113927" y="1832514"/>
            <a:ext cx="13970" cy="41910"/>
          </a:xfrm>
          <a:custGeom>
            <a:avLst/>
            <a:gdLst/>
            <a:ahLst/>
            <a:cxnLst/>
            <a:rect l="l" t="t" r="r" b="b"/>
            <a:pathLst>
              <a:path w="13969" h="41910">
                <a:moveTo>
                  <a:pt x="0" y="0"/>
                </a:moveTo>
                <a:lnTo>
                  <a:pt x="0" y="41909"/>
                </a:lnTo>
                <a:lnTo>
                  <a:pt x="13716" y="41909"/>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4" name="object 84"/>
          <p:cNvSpPr/>
          <p:nvPr/>
        </p:nvSpPr>
        <p:spPr>
          <a:xfrm>
            <a:off x="202020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5" name="object 85"/>
          <p:cNvSpPr/>
          <p:nvPr/>
        </p:nvSpPr>
        <p:spPr>
          <a:xfrm>
            <a:off x="192114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6" name="object 86"/>
          <p:cNvSpPr/>
          <p:nvPr/>
        </p:nvSpPr>
        <p:spPr>
          <a:xfrm>
            <a:off x="182208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7" name="object 87"/>
          <p:cNvSpPr/>
          <p:nvPr/>
        </p:nvSpPr>
        <p:spPr>
          <a:xfrm>
            <a:off x="172302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8" name="object 88"/>
          <p:cNvSpPr/>
          <p:nvPr/>
        </p:nvSpPr>
        <p:spPr>
          <a:xfrm>
            <a:off x="1623199"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9" name="object 89"/>
          <p:cNvSpPr/>
          <p:nvPr/>
        </p:nvSpPr>
        <p:spPr>
          <a:xfrm>
            <a:off x="1524139"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0" name="object 90"/>
          <p:cNvSpPr/>
          <p:nvPr/>
        </p:nvSpPr>
        <p:spPr>
          <a:xfrm>
            <a:off x="1425079" y="1828704"/>
            <a:ext cx="56515" cy="10795"/>
          </a:xfrm>
          <a:custGeom>
            <a:avLst/>
            <a:gdLst/>
            <a:ahLst/>
            <a:cxnLst/>
            <a:rect l="l" t="t" r="r" b="b"/>
            <a:pathLst>
              <a:path w="56515"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1" name="object 91"/>
          <p:cNvSpPr/>
          <p:nvPr/>
        </p:nvSpPr>
        <p:spPr>
          <a:xfrm>
            <a:off x="1326019" y="1828704"/>
            <a:ext cx="56515" cy="10795"/>
          </a:xfrm>
          <a:custGeom>
            <a:avLst/>
            <a:gdLst/>
            <a:ahLst/>
            <a:cxnLst/>
            <a:rect l="l" t="t" r="r" b="b"/>
            <a:pathLst>
              <a:path w="56515"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2" name="object 92"/>
          <p:cNvSpPr/>
          <p:nvPr/>
        </p:nvSpPr>
        <p:spPr>
          <a:xfrm>
            <a:off x="1226959" y="1828704"/>
            <a:ext cx="56515" cy="10795"/>
          </a:xfrm>
          <a:custGeom>
            <a:avLst/>
            <a:gdLst/>
            <a:ahLst/>
            <a:cxnLst/>
            <a:rect l="l" t="t" r="r" b="b"/>
            <a:pathLst>
              <a:path w="56515"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3" name="object 93"/>
          <p:cNvSpPr/>
          <p:nvPr/>
        </p:nvSpPr>
        <p:spPr>
          <a:xfrm>
            <a:off x="1127899" y="1828704"/>
            <a:ext cx="56515" cy="10795"/>
          </a:xfrm>
          <a:custGeom>
            <a:avLst/>
            <a:gdLst/>
            <a:ahLst/>
            <a:cxnLst/>
            <a:rect l="l" t="t" r="r" b="b"/>
            <a:pathLst>
              <a:path w="56515"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4" name="object 94"/>
          <p:cNvSpPr/>
          <p:nvPr/>
        </p:nvSpPr>
        <p:spPr>
          <a:xfrm>
            <a:off x="3261499" y="183251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5" name="object 95"/>
          <p:cNvSpPr/>
          <p:nvPr/>
        </p:nvSpPr>
        <p:spPr>
          <a:xfrm>
            <a:off x="3261499" y="190566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6" name="object 96"/>
          <p:cNvSpPr/>
          <p:nvPr/>
        </p:nvSpPr>
        <p:spPr>
          <a:xfrm>
            <a:off x="3261499" y="1979580"/>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7" name="object 97"/>
          <p:cNvSpPr/>
          <p:nvPr/>
        </p:nvSpPr>
        <p:spPr>
          <a:xfrm>
            <a:off x="3261499" y="2052732"/>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8" name="object 98"/>
          <p:cNvSpPr/>
          <p:nvPr/>
        </p:nvSpPr>
        <p:spPr>
          <a:xfrm>
            <a:off x="3261499" y="212588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9" name="object 99"/>
          <p:cNvSpPr/>
          <p:nvPr/>
        </p:nvSpPr>
        <p:spPr>
          <a:xfrm>
            <a:off x="3261499" y="219903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0" name="object 100"/>
          <p:cNvSpPr/>
          <p:nvPr/>
        </p:nvSpPr>
        <p:spPr>
          <a:xfrm>
            <a:off x="3261499" y="2272188"/>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1" name="object 101"/>
          <p:cNvSpPr/>
          <p:nvPr/>
        </p:nvSpPr>
        <p:spPr>
          <a:xfrm>
            <a:off x="3261499" y="2346102"/>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2" name="object 102"/>
          <p:cNvSpPr/>
          <p:nvPr/>
        </p:nvSpPr>
        <p:spPr>
          <a:xfrm>
            <a:off x="3261499" y="241925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3" name="object 103"/>
          <p:cNvSpPr/>
          <p:nvPr/>
        </p:nvSpPr>
        <p:spPr>
          <a:xfrm>
            <a:off x="3261499" y="249240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4" name="object 104"/>
          <p:cNvSpPr/>
          <p:nvPr/>
        </p:nvSpPr>
        <p:spPr>
          <a:xfrm>
            <a:off x="3261499" y="2565558"/>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5" name="object 105"/>
          <p:cNvSpPr/>
          <p:nvPr/>
        </p:nvSpPr>
        <p:spPr>
          <a:xfrm>
            <a:off x="3261499" y="2638710"/>
            <a:ext cx="48260" cy="17145"/>
          </a:xfrm>
          <a:custGeom>
            <a:avLst/>
            <a:gdLst/>
            <a:ahLst/>
            <a:cxnLst/>
            <a:rect l="l" t="t" r="r" b="b"/>
            <a:pathLst>
              <a:path w="48260" h="17144">
                <a:moveTo>
                  <a:pt x="14477" y="6858"/>
                </a:moveTo>
                <a:lnTo>
                  <a:pt x="14477" y="0"/>
                </a:lnTo>
                <a:lnTo>
                  <a:pt x="0" y="0"/>
                </a:lnTo>
                <a:lnTo>
                  <a:pt x="0" y="15240"/>
                </a:lnTo>
                <a:lnTo>
                  <a:pt x="5333" y="16764"/>
                </a:lnTo>
                <a:lnTo>
                  <a:pt x="5333" y="6858"/>
                </a:lnTo>
                <a:lnTo>
                  <a:pt x="14477" y="6858"/>
                </a:lnTo>
                <a:close/>
              </a:path>
              <a:path w="48260" h="17144">
                <a:moveTo>
                  <a:pt x="48005" y="16763"/>
                </a:moveTo>
                <a:lnTo>
                  <a:pt x="48005" y="6857"/>
                </a:lnTo>
                <a:lnTo>
                  <a:pt x="5333" y="6858"/>
                </a:lnTo>
                <a:lnTo>
                  <a:pt x="5333" y="10668"/>
                </a:lnTo>
                <a:lnTo>
                  <a:pt x="14477" y="10668"/>
                </a:lnTo>
                <a:lnTo>
                  <a:pt x="14477" y="16764"/>
                </a:lnTo>
                <a:lnTo>
                  <a:pt x="48005" y="16763"/>
                </a:lnTo>
                <a:close/>
              </a:path>
              <a:path w="48260" h="17144">
                <a:moveTo>
                  <a:pt x="14477" y="16764"/>
                </a:moveTo>
                <a:lnTo>
                  <a:pt x="14477" y="10668"/>
                </a:lnTo>
                <a:lnTo>
                  <a:pt x="5333" y="10668"/>
                </a:lnTo>
                <a:lnTo>
                  <a:pt x="5333" y="16764"/>
                </a:lnTo>
                <a:lnTo>
                  <a:pt x="14477" y="16764"/>
                </a:lnTo>
                <a:close/>
              </a:path>
            </a:pathLst>
          </a:custGeom>
          <a:solidFill>
            <a:srgbClr val="000000"/>
          </a:solidFill>
        </p:spPr>
        <p:txBody>
          <a:bodyPr wrap="square" lIns="0" tIns="0" rIns="0" bIns="0" rtlCol="0"/>
          <a:lstStyle/>
          <a:p>
            <a:endParaRPr>
              <a:solidFill>
                <a:prstClr val="black"/>
              </a:solidFill>
            </a:endParaRPr>
          </a:p>
        </p:txBody>
      </p:sp>
      <p:sp>
        <p:nvSpPr>
          <p:cNvPr id="106" name="object 106"/>
          <p:cNvSpPr/>
          <p:nvPr/>
        </p:nvSpPr>
        <p:spPr>
          <a:xfrm>
            <a:off x="3352177"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7" name="object 107"/>
          <p:cNvSpPr/>
          <p:nvPr/>
        </p:nvSpPr>
        <p:spPr>
          <a:xfrm>
            <a:off x="345123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8" name="object 108"/>
          <p:cNvSpPr/>
          <p:nvPr/>
        </p:nvSpPr>
        <p:spPr>
          <a:xfrm>
            <a:off x="355029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9" name="object 109"/>
          <p:cNvSpPr/>
          <p:nvPr/>
        </p:nvSpPr>
        <p:spPr>
          <a:xfrm>
            <a:off x="3649357"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0" name="object 110"/>
          <p:cNvSpPr/>
          <p:nvPr/>
        </p:nvSpPr>
        <p:spPr>
          <a:xfrm>
            <a:off x="374917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1" name="object 111"/>
          <p:cNvSpPr/>
          <p:nvPr/>
        </p:nvSpPr>
        <p:spPr>
          <a:xfrm>
            <a:off x="384823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2" name="object 112"/>
          <p:cNvSpPr/>
          <p:nvPr/>
        </p:nvSpPr>
        <p:spPr>
          <a:xfrm>
            <a:off x="3947299"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3" name="object 113"/>
          <p:cNvSpPr/>
          <p:nvPr/>
        </p:nvSpPr>
        <p:spPr>
          <a:xfrm>
            <a:off x="4046359"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4" name="object 114"/>
          <p:cNvSpPr/>
          <p:nvPr/>
        </p:nvSpPr>
        <p:spPr>
          <a:xfrm>
            <a:off x="4145419"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5" name="object 115"/>
          <p:cNvSpPr/>
          <p:nvPr/>
        </p:nvSpPr>
        <p:spPr>
          <a:xfrm>
            <a:off x="4244479"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6" name="object 116"/>
          <p:cNvSpPr/>
          <p:nvPr/>
        </p:nvSpPr>
        <p:spPr>
          <a:xfrm>
            <a:off x="4344301"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7" name="object 117"/>
          <p:cNvSpPr/>
          <p:nvPr/>
        </p:nvSpPr>
        <p:spPr>
          <a:xfrm>
            <a:off x="4443361"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8" name="object 118"/>
          <p:cNvSpPr/>
          <p:nvPr/>
        </p:nvSpPr>
        <p:spPr>
          <a:xfrm>
            <a:off x="4542421"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9" name="object 119"/>
          <p:cNvSpPr/>
          <p:nvPr/>
        </p:nvSpPr>
        <p:spPr>
          <a:xfrm>
            <a:off x="4641481"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0" name="object 120"/>
          <p:cNvSpPr/>
          <p:nvPr/>
        </p:nvSpPr>
        <p:spPr>
          <a:xfrm>
            <a:off x="4740541"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1" name="object 121"/>
          <p:cNvSpPr/>
          <p:nvPr/>
        </p:nvSpPr>
        <p:spPr>
          <a:xfrm>
            <a:off x="4839601" y="2645568"/>
            <a:ext cx="57150" cy="10160"/>
          </a:xfrm>
          <a:custGeom>
            <a:avLst/>
            <a:gdLst/>
            <a:ahLst/>
            <a:cxnLst/>
            <a:rect l="l" t="t" r="r" b="b"/>
            <a:pathLst>
              <a:path w="57150" h="10160">
                <a:moveTo>
                  <a:pt x="0" y="0"/>
                </a:moveTo>
                <a:lnTo>
                  <a:pt x="0" y="9905"/>
                </a:lnTo>
                <a:lnTo>
                  <a:pt x="57150" y="9905"/>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2" name="object 122"/>
          <p:cNvSpPr/>
          <p:nvPr/>
        </p:nvSpPr>
        <p:spPr>
          <a:xfrm>
            <a:off x="4939423"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3" name="object 123"/>
          <p:cNvSpPr/>
          <p:nvPr/>
        </p:nvSpPr>
        <p:spPr>
          <a:xfrm>
            <a:off x="5038483" y="2645568"/>
            <a:ext cx="56515" cy="10160"/>
          </a:xfrm>
          <a:custGeom>
            <a:avLst/>
            <a:gdLst/>
            <a:ahLst/>
            <a:cxnLst/>
            <a:rect l="l" t="t" r="r" b="b"/>
            <a:pathLst>
              <a:path w="56514" h="10160">
                <a:moveTo>
                  <a:pt x="0" y="0"/>
                </a:moveTo>
                <a:lnTo>
                  <a:pt x="0" y="9905"/>
                </a:lnTo>
                <a:lnTo>
                  <a:pt x="56387" y="9905"/>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4" name="object 124"/>
          <p:cNvSpPr/>
          <p:nvPr/>
        </p:nvSpPr>
        <p:spPr>
          <a:xfrm>
            <a:off x="5137543" y="2638710"/>
            <a:ext cx="51435" cy="17145"/>
          </a:xfrm>
          <a:custGeom>
            <a:avLst/>
            <a:gdLst/>
            <a:ahLst/>
            <a:cxnLst/>
            <a:rect l="l" t="t" r="r" b="b"/>
            <a:pathLst>
              <a:path w="51435" h="17144">
                <a:moveTo>
                  <a:pt x="42672" y="10667"/>
                </a:moveTo>
                <a:lnTo>
                  <a:pt x="42672" y="6857"/>
                </a:lnTo>
                <a:lnTo>
                  <a:pt x="0" y="6857"/>
                </a:lnTo>
                <a:lnTo>
                  <a:pt x="0" y="16763"/>
                </a:lnTo>
                <a:lnTo>
                  <a:pt x="36576" y="16763"/>
                </a:lnTo>
                <a:lnTo>
                  <a:pt x="36576" y="10667"/>
                </a:lnTo>
                <a:lnTo>
                  <a:pt x="42672" y="10667"/>
                </a:lnTo>
                <a:close/>
              </a:path>
              <a:path w="51435" h="17144">
                <a:moveTo>
                  <a:pt x="51053" y="10667"/>
                </a:moveTo>
                <a:lnTo>
                  <a:pt x="51053" y="0"/>
                </a:lnTo>
                <a:lnTo>
                  <a:pt x="36576" y="0"/>
                </a:lnTo>
                <a:lnTo>
                  <a:pt x="36576" y="6857"/>
                </a:lnTo>
                <a:lnTo>
                  <a:pt x="42672" y="6857"/>
                </a:lnTo>
                <a:lnTo>
                  <a:pt x="42672" y="16763"/>
                </a:lnTo>
                <a:lnTo>
                  <a:pt x="48006" y="16763"/>
                </a:lnTo>
                <a:lnTo>
                  <a:pt x="51053" y="10667"/>
                </a:lnTo>
                <a:close/>
              </a:path>
              <a:path w="51435" h="17144">
                <a:moveTo>
                  <a:pt x="42672" y="16763"/>
                </a:moveTo>
                <a:lnTo>
                  <a:pt x="42672" y="10667"/>
                </a:lnTo>
                <a:lnTo>
                  <a:pt x="36576" y="10667"/>
                </a:lnTo>
                <a:lnTo>
                  <a:pt x="36576" y="16763"/>
                </a:lnTo>
                <a:lnTo>
                  <a:pt x="42672" y="16763"/>
                </a:lnTo>
                <a:close/>
              </a:path>
            </a:pathLst>
          </a:custGeom>
          <a:solidFill>
            <a:srgbClr val="000000"/>
          </a:solidFill>
        </p:spPr>
        <p:txBody>
          <a:bodyPr wrap="square" lIns="0" tIns="0" rIns="0" bIns="0" rtlCol="0"/>
          <a:lstStyle/>
          <a:p>
            <a:endParaRPr>
              <a:solidFill>
                <a:prstClr val="black"/>
              </a:solidFill>
            </a:endParaRPr>
          </a:p>
        </p:txBody>
      </p:sp>
      <p:sp>
        <p:nvSpPr>
          <p:cNvPr id="125" name="object 125"/>
          <p:cNvSpPr/>
          <p:nvPr/>
        </p:nvSpPr>
        <p:spPr>
          <a:xfrm>
            <a:off x="5174119" y="2565558"/>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6" name="object 126"/>
          <p:cNvSpPr/>
          <p:nvPr/>
        </p:nvSpPr>
        <p:spPr>
          <a:xfrm>
            <a:off x="5174119" y="249240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7" name="object 127"/>
          <p:cNvSpPr/>
          <p:nvPr/>
        </p:nvSpPr>
        <p:spPr>
          <a:xfrm>
            <a:off x="5174119" y="241925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8" name="object 128"/>
          <p:cNvSpPr/>
          <p:nvPr/>
        </p:nvSpPr>
        <p:spPr>
          <a:xfrm>
            <a:off x="5174119" y="2346102"/>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9" name="object 129"/>
          <p:cNvSpPr/>
          <p:nvPr/>
        </p:nvSpPr>
        <p:spPr>
          <a:xfrm>
            <a:off x="5174119" y="2272188"/>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0" name="object 130"/>
          <p:cNvSpPr/>
          <p:nvPr/>
        </p:nvSpPr>
        <p:spPr>
          <a:xfrm>
            <a:off x="5174119" y="219903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1" name="object 131"/>
          <p:cNvSpPr/>
          <p:nvPr/>
        </p:nvSpPr>
        <p:spPr>
          <a:xfrm>
            <a:off x="5174119" y="212588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2" name="object 132"/>
          <p:cNvSpPr/>
          <p:nvPr/>
        </p:nvSpPr>
        <p:spPr>
          <a:xfrm>
            <a:off x="5174119" y="2052732"/>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3" name="object 133"/>
          <p:cNvSpPr/>
          <p:nvPr/>
        </p:nvSpPr>
        <p:spPr>
          <a:xfrm>
            <a:off x="5174119" y="1979580"/>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4" name="object 134"/>
          <p:cNvSpPr/>
          <p:nvPr/>
        </p:nvSpPr>
        <p:spPr>
          <a:xfrm>
            <a:off x="5174119" y="1905666"/>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5" name="object 135"/>
          <p:cNvSpPr/>
          <p:nvPr/>
        </p:nvSpPr>
        <p:spPr>
          <a:xfrm>
            <a:off x="5174119" y="1832514"/>
            <a:ext cx="14604" cy="41910"/>
          </a:xfrm>
          <a:custGeom>
            <a:avLst/>
            <a:gdLst/>
            <a:ahLst/>
            <a:cxnLst/>
            <a:rect l="l" t="t" r="r" b="b"/>
            <a:pathLst>
              <a:path w="14604" h="41910">
                <a:moveTo>
                  <a:pt x="0" y="0"/>
                </a:moveTo>
                <a:lnTo>
                  <a:pt x="0" y="41910"/>
                </a:lnTo>
                <a:lnTo>
                  <a:pt x="14477" y="4191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6" name="object 136"/>
          <p:cNvSpPr/>
          <p:nvPr/>
        </p:nvSpPr>
        <p:spPr>
          <a:xfrm>
            <a:off x="5081155"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7" name="object 137"/>
          <p:cNvSpPr/>
          <p:nvPr/>
        </p:nvSpPr>
        <p:spPr>
          <a:xfrm>
            <a:off x="4981333"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8" name="object 138"/>
          <p:cNvSpPr/>
          <p:nvPr/>
        </p:nvSpPr>
        <p:spPr>
          <a:xfrm>
            <a:off x="4882273"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9" name="object 139"/>
          <p:cNvSpPr/>
          <p:nvPr/>
        </p:nvSpPr>
        <p:spPr>
          <a:xfrm>
            <a:off x="4783213"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0" name="object 140"/>
          <p:cNvSpPr/>
          <p:nvPr/>
        </p:nvSpPr>
        <p:spPr>
          <a:xfrm>
            <a:off x="4684153"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1" name="object 141"/>
          <p:cNvSpPr/>
          <p:nvPr/>
        </p:nvSpPr>
        <p:spPr>
          <a:xfrm>
            <a:off x="4585093"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2" name="object 142"/>
          <p:cNvSpPr/>
          <p:nvPr/>
        </p:nvSpPr>
        <p:spPr>
          <a:xfrm>
            <a:off x="4486033"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3" name="object 143"/>
          <p:cNvSpPr/>
          <p:nvPr/>
        </p:nvSpPr>
        <p:spPr>
          <a:xfrm>
            <a:off x="4386211"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4" name="object 144"/>
          <p:cNvSpPr/>
          <p:nvPr/>
        </p:nvSpPr>
        <p:spPr>
          <a:xfrm>
            <a:off x="4287151"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5" name="object 145"/>
          <p:cNvSpPr/>
          <p:nvPr/>
        </p:nvSpPr>
        <p:spPr>
          <a:xfrm>
            <a:off x="418809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6" name="object 146"/>
          <p:cNvSpPr/>
          <p:nvPr/>
        </p:nvSpPr>
        <p:spPr>
          <a:xfrm>
            <a:off x="408903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7" name="object 147"/>
          <p:cNvSpPr/>
          <p:nvPr/>
        </p:nvSpPr>
        <p:spPr>
          <a:xfrm>
            <a:off x="398997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8" name="object 148"/>
          <p:cNvSpPr/>
          <p:nvPr/>
        </p:nvSpPr>
        <p:spPr>
          <a:xfrm>
            <a:off x="3890911"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9" name="object 149"/>
          <p:cNvSpPr/>
          <p:nvPr/>
        </p:nvSpPr>
        <p:spPr>
          <a:xfrm>
            <a:off x="3791089"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0" name="object 150"/>
          <p:cNvSpPr/>
          <p:nvPr/>
        </p:nvSpPr>
        <p:spPr>
          <a:xfrm>
            <a:off x="3692029" y="1828704"/>
            <a:ext cx="57150" cy="10795"/>
          </a:xfrm>
          <a:custGeom>
            <a:avLst/>
            <a:gdLst/>
            <a:ahLst/>
            <a:cxnLst/>
            <a:rect l="l" t="t" r="r" b="b"/>
            <a:pathLst>
              <a:path w="57150" h="10794">
                <a:moveTo>
                  <a:pt x="0" y="0"/>
                </a:moveTo>
                <a:lnTo>
                  <a:pt x="0" y="10668"/>
                </a:lnTo>
                <a:lnTo>
                  <a:pt x="57150" y="10668"/>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1" name="object 151"/>
          <p:cNvSpPr/>
          <p:nvPr/>
        </p:nvSpPr>
        <p:spPr>
          <a:xfrm>
            <a:off x="3592969"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2" name="object 152"/>
          <p:cNvSpPr/>
          <p:nvPr/>
        </p:nvSpPr>
        <p:spPr>
          <a:xfrm>
            <a:off x="3493909"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3" name="object 153"/>
          <p:cNvSpPr/>
          <p:nvPr/>
        </p:nvSpPr>
        <p:spPr>
          <a:xfrm>
            <a:off x="3394849"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4" name="object 154"/>
          <p:cNvSpPr/>
          <p:nvPr/>
        </p:nvSpPr>
        <p:spPr>
          <a:xfrm>
            <a:off x="3295789" y="1828704"/>
            <a:ext cx="56515" cy="10795"/>
          </a:xfrm>
          <a:custGeom>
            <a:avLst/>
            <a:gdLst/>
            <a:ahLst/>
            <a:cxnLst/>
            <a:rect l="l" t="t" r="r" b="b"/>
            <a:pathLst>
              <a:path w="56514" h="10794">
                <a:moveTo>
                  <a:pt x="0" y="0"/>
                </a:moveTo>
                <a:lnTo>
                  <a:pt x="0" y="10668"/>
                </a:lnTo>
                <a:lnTo>
                  <a:pt x="56387" y="10668"/>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5" name="object 155"/>
          <p:cNvSpPr/>
          <p:nvPr/>
        </p:nvSpPr>
        <p:spPr>
          <a:xfrm>
            <a:off x="1227020" y="1535319"/>
            <a:ext cx="221615" cy="209550"/>
          </a:xfrm>
          <a:custGeom>
            <a:avLst/>
            <a:gdLst/>
            <a:ahLst/>
            <a:cxnLst/>
            <a:rect l="l" t="t" r="r" b="b"/>
            <a:pathLst>
              <a:path w="221615" h="209550">
                <a:moveTo>
                  <a:pt x="0" y="0"/>
                </a:moveTo>
                <a:lnTo>
                  <a:pt x="220994" y="209548"/>
                </a:lnTo>
              </a:path>
            </a:pathLst>
          </a:custGeom>
          <a:ln w="9774">
            <a:solidFill>
              <a:srgbClr val="000000"/>
            </a:solidFill>
          </a:ln>
        </p:spPr>
        <p:txBody>
          <a:bodyPr wrap="square" lIns="0" tIns="0" rIns="0" bIns="0" rtlCol="0"/>
          <a:lstStyle/>
          <a:p>
            <a:endParaRPr>
              <a:solidFill>
                <a:prstClr val="black"/>
              </a:solidFill>
            </a:endParaRPr>
          </a:p>
        </p:txBody>
      </p:sp>
      <p:sp>
        <p:nvSpPr>
          <p:cNvPr id="156" name="object 156"/>
          <p:cNvSpPr/>
          <p:nvPr/>
        </p:nvSpPr>
        <p:spPr>
          <a:xfrm>
            <a:off x="1413649" y="1723548"/>
            <a:ext cx="125095" cy="111760"/>
          </a:xfrm>
          <a:custGeom>
            <a:avLst/>
            <a:gdLst/>
            <a:ahLst/>
            <a:cxnLst/>
            <a:rect l="l" t="t" r="r" b="b"/>
            <a:pathLst>
              <a:path w="125094" h="111760">
                <a:moveTo>
                  <a:pt x="124968" y="111251"/>
                </a:moveTo>
                <a:lnTo>
                  <a:pt x="57150" y="0"/>
                </a:lnTo>
                <a:lnTo>
                  <a:pt x="0" y="32003"/>
                </a:lnTo>
                <a:lnTo>
                  <a:pt x="124968" y="111251"/>
                </a:lnTo>
                <a:close/>
              </a:path>
            </a:pathLst>
          </a:custGeom>
          <a:solidFill>
            <a:srgbClr val="000000"/>
          </a:solidFill>
        </p:spPr>
        <p:txBody>
          <a:bodyPr wrap="square" lIns="0" tIns="0" rIns="0" bIns="0" rtlCol="0"/>
          <a:lstStyle/>
          <a:p>
            <a:endParaRPr>
              <a:solidFill>
                <a:prstClr val="black"/>
              </a:solidFill>
            </a:endParaRPr>
          </a:p>
        </p:txBody>
      </p:sp>
      <p:sp>
        <p:nvSpPr>
          <p:cNvPr id="157" name="object 157"/>
          <p:cNvSpPr/>
          <p:nvPr/>
        </p:nvSpPr>
        <p:spPr>
          <a:xfrm>
            <a:off x="1870168" y="1535319"/>
            <a:ext cx="184785" cy="279400"/>
          </a:xfrm>
          <a:custGeom>
            <a:avLst/>
            <a:gdLst/>
            <a:ahLst/>
            <a:cxnLst/>
            <a:rect l="l" t="t" r="r" b="b"/>
            <a:pathLst>
              <a:path w="184785" h="279400">
                <a:moveTo>
                  <a:pt x="184413" y="0"/>
                </a:moveTo>
                <a:lnTo>
                  <a:pt x="0" y="278888"/>
                </a:lnTo>
              </a:path>
            </a:pathLst>
          </a:custGeom>
          <a:ln w="10434">
            <a:solidFill>
              <a:srgbClr val="000000"/>
            </a:solidFill>
          </a:ln>
        </p:spPr>
        <p:txBody>
          <a:bodyPr wrap="square" lIns="0" tIns="0" rIns="0" bIns="0" rtlCol="0"/>
          <a:lstStyle/>
          <a:p>
            <a:endParaRPr>
              <a:solidFill>
                <a:prstClr val="black"/>
              </a:solidFill>
            </a:endParaRPr>
          </a:p>
        </p:txBody>
      </p:sp>
      <p:sp>
        <p:nvSpPr>
          <p:cNvPr id="158" name="object 158"/>
          <p:cNvSpPr/>
          <p:nvPr/>
        </p:nvSpPr>
        <p:spPr>
          <a:xfrm>
            <a:off x="1799221" y="1797462"/>
            <a:ext cx="105410" cy="116839"/>
          </a:xfrm>
          <a:custGeom>
            <a:avLst/>
            <a:gdLst/>
            <a:ahLst/>
            <a:cxnLst/>
            <a:rect l="l" t="t" r="r" b="b"/>
            <a:pathLst>
              <a:path w="105410" h="116839">
                <a:moveTo>
                  <a:pt x="105156" y="22859"/>
                </a:moveTo>
                <a:lnTo>
                  <a:pt x="39624" y="0"/>
                </a:lnTo>
                <a:lnTo>
                  <a:pt x="0" y="116586"/>
                </a:lnTo>
                <a:lnTo>
                  <a:pt x="105156" y="22859"/>
                </a:lnTo>
                <a:close/>
              </a:path>
            </a:pathLst>
          </a:custGeom>
          <a:solidFill>
            <a:srgbClr val="000000"/>
          </a:solidFill>
        </p:spPr>
        <p:txBody>
          <a:bodyPr wrap="square" lIns="0" tIns="0" rIns="0" bIns="0" rtlCol="0"/>
          <a:lstStyle/>
          <a:p>
            <a:endParaRPr>
              <a:solidFill>
                <a:prstClr val="black"/>
              </a:solidFill>
            </a:endParaRPr>
          </a:p>
        </p:txBody>
      </p:sp>
      <p:sp>
        <p:nvSpPr>
          <p:cNvPr id="159" name="object 159"/>
          <p:cNvSpPr/>
          <p:nvPr/>
        </p:nvSpPr>
        <p:spPr>
          <a:xfrm>
            <a:off x="1751305" y="2590679"/>
            <a:ext cx="133350" cy="257810"/>
          </a:xfrm>
          <a:custGeom>
            <a:avLst/>
            <a:gdLst/>
            <a:ahLst/>
            <a:cxnLst/>
            <a:rect l="l" t="t" r="r" b="b"/>
            <a:pathLst>
              <a:path w="133350" h="257810">
                <a:moveTo>
                  <a:pt x="133347" y="257554"/>
                </a:moveTo>
                <a:lnTo>
                  <a:pt x="0" y="0"/>
                </a:lnTo>
              </a:path>
            </a:pathLst>
          </a:custGeom>
          <a:ln w="10709">
            <a:solidFill>
              <a:srgbClr val="000000"/>
            </a:solidFill>
          </a:ln>
        </p:spPr>
        <p:txBody>
          <a:bodyPr wrap="square" lIns="0" tIns="0" rIns="0" bIns="0" rtlCol="0"/>
          <a:lstStyle/>
          <a:p>
            <a:endParaRPr>
              <a:solidFill>
                <a:prstClr val="black"/>
              </a:solidFill>
            </a:endParaRPr>
          </a:p>
        </p:txBody>
      </p:sp>
      <p:sp>
        <p:nvSpPr>
          <p:cNvPr id="160" name="object 160"/>
          <p:cNvSpPr/>
          <p:nvPr/>
        </p:nvSpPr>
        <p:spPr>
          <a:xfrm>
            <a:off x="1697113" y="2487834"/>
            <a:ext cx="90805" cy="120014"/>
          </a:xfrm>
          <a:custGeom>
            <a:avLst/>
            <a:gdLst/>
            <a:ahLst/>
            <a:cxnLst/>
            <a:rect l="l" t="t" r="r" b="b"/>
            <a:pathLst>
              <a:path w="90805" h="120014">
                <a:moveTo>
                  <a:pt x="90677" y="100583"/>
                </a:moveTo>
                <a:lnTo>
                  <a:pt x="0" y="0"/>
                </a:lnTo>
                <a:lnTo>
                  <a:pt x="22859" y="119633"/>
                </a:lnTo>
                <a:lnTo>
                  <a:pt x="90677" y="100583"/>
                </a:lnTo>
                <a:close/>
              </a:path>
            </a:pathLst>
          </a:custGeom>
          <a:solidFill>
            <a:srgbClr val="000000"/>
          </a:solidFill>
        </p:spPr>
        <p:txBody>
          <a:bodyPr wrap="square" lIns="0" tIns="0" rIns="0" bIns="0" rtlCol="0"/>
          <a:lstStyle/>
          <a:p>
            <a:endParaRPr>
              <a:solidFill>
                <a:prstClr val="black"/>
              </a:solidFill>
            </a:endParaRPr>
          </a:p>
        </p:txBody>
      </p:sp>
      <p:sp>
        <p:nvSpPr>
          <p:cNvPr id="161" name="object 161"/>
          <p:cNvSpPr/>
          <p:nvPr/>
        </p:nvSpPr>
        <p:spPr>
          <a:xfrm>
            <a:off x="1419813" y="2433709"/>
            <a:ext cx="93345" cy="414655"/>
          </a:xfrm>
          <a:custGeom>
            <a:avLst/>
            <a:gdLst/>
            <a:ahLst/>
            <a:cxnLst/>
            <a:rect l="l" t="t" r="r" b="b"/>
            <a:pathLst>
              <a:path w="93344" h="414655">
                <a:moveTo>
                  <a:pt x="0" y="414524"/>
                </a:moveTo>
                <a:lnTo>
                  <a:pt x="92967" y="0"/>
                </a:lnTo>
              </a:path>
            </a:pathLst>
          </a:custGeom>
          <a:ln w="11194">
            <a:solidFill>
              <a:srgbClr val="000000"/>
            </a:solidFill>
          </a:ln>
        </p:spPr>
        <p:txBody>
          <a:bodyPr wrap="square" lIns="0" tIns="0" rIns="0" bIns="0" rtlCol="0"/>
          <a:lstStyle/>
          <a:p>
            <a:endParaRPr>
              <a:solidFill>
                <a:prstClr val="black"/>
              </a:solidFill>
            </a:endParaRPr>
          </a:p>
        </p:txBody>
      </p:sp>
      <p:sp>
        <p:nvSpPr>
          <p:cNvPr id="162" name="object 162"/>
          <p:cNvSpPr/>
          <p:nvPr/>
        </p:nvSpPr>
        <p:spPr>
          <a:xfrm>
            <a:off x="1479181" y="2324766"/>
            <a:ext cx="71120" cy="121285"/>
          </a:xfrm>
          <a:custGeom>
            <a:avLst/>
            <a:gdLst/>
            <a:ahLst/>
            <a:cxnLst/>
            <a:rect l="l" t="t" r="r" b="b"/>
            <a:pathLst>
              <a:path w="71119" h="121285">
                <a:moveTo>
                  <a:pt x="70865" y="121157"/>
                </a:moveTo>
                <a:lnTo>
                  <a:pt x="59435" y="0"/>
                </a:lnTo>
                <a:lnTo>
                  <a:pt x="0" y="112775"/>
                </a:lnTo>
                <a:lnTo>
                  <a:pt x="70865" y="121157"/>
                </a:lnTo>
                <a:close/>
              </a:path>
            </a:pathLst>
          </a:custGeom>
          <a:solidFill>
            <a:srgbClr val="000000"/>
          </a:solidFill>
        </p:spPr>
        <p:txBody>
          <a:bodyPr wrap="square" lIns="0" tIns="0" rIns="0" bIns="0" rtlCol="0"/>
          <a:lstStyle/>
          <a:p>
            <a:endParaRPr>
              <a:solidFill>
                <a:prstClr val="black"/>
              </a:solidFill>
            </a:endParaRPr>
          </a:p>
        </p:txBody>
      </p:sp>
      <p:sp>
        <p:nvSpPr>
          <p:cNvPr id="163" name="object 163"/>
          <p:cNvSpPr/>
          <p:nvPr/>
        </p:nvSpPr>
        <p:spPr>
          <a:xfrm>
            <a:off x="2465310" y="2657739"/>
            <a:ext cx="198755" cy="190500"/>
          </a:xfrm>
          <a:custGeom>
            <a:avLst/>
            <a:gdLst/>
            <a:ahLst/>
            <a:cxnLst/>
            <a:rect l="l" t="t" r="r" b="b"/>
            <a:pathLst>
              <a:path w="198755" h="190500">
                <a:moveTo>
                  <a:pt x="198129" y="190494"/>
                </a:moveTo>
                <a:lnTo>
                  <a:pt x="0" y="0"/>
                </a:lnTo>
              </a:path>
            </a:pathLst>
          </a:custGeom>
          <a:ln w="9795">
            <a:solidFill>
              <a:srgbClr val="000000"/>
            </a:solidFill>
          </a:ln>
        </p:spPr>
        <p:txBody>
          <a:bodyPr wrap="square" lIns="0" tIns="0" rIns="0" bIns="0" rtlCol="0"/>
          <a:lstStyle/>
          <a:p>
            <a:endParaRPr>
              <a:solidFill>
                <a:prstClr val="black"/>
              </a:solidFill>
            </a:endParaRPr>
          </a:p>
        </p:txBody>
      </p:sp>
      <p:sp>
        <p:nvSpPr>
          <p:cNvPr id="164" name="object 164"/>
          <p:cNvSpPr/>
          <p:nvPr/>
        </p:nvSpPr>
        <p:spPr>
          <a:xfrm>
            <a:off x="2377579" y="2567844"/>
            <a:ext cx="124460" cy="113030"/>
          </a:xfrm>
          <a:custGeom>
            <a:avLst/>
            <a:gdLst/>
            <a:ahLst/>
            <a:cxnLst/>
            <a:rect l="l" t="t" r="r" b="b"/>
            <a:pathLst>
              <a:path w="124460" h="113030">
                <a:moveTo>
                  <a:pt x="124206" y="79248"/>
                </a:moveTo>
                <a:lnTo>
                  <a:pt x="0" y="0"/>
                </a:lnTo>
                <a:lnTo>
                  <a:pt x="67818" y="112776"/>
                </a:lnTo>
                <a:lnTo>
                  <a:pt x="124206" y="79248"/>
                </a:lnTo>
                <a:close/>
              </a:path>
            </a:pathLst>
          </a:custGeom>
          <a:solidFill>
            <a:srgbClr val="000000"/>
          </a:solidFill>
        </p:spPr>
        <p:txBody>
          <a:bodyPr wrap="square" lIns="0" tIns="0" rIns="0" bIns="0" rtlCol="0"/>
          <a:lstStyle/>
          <a:p>
            <a:endParaRPr>
              <a:solidFill>
                <a:prstClr val="black"/>
              </a:solidFill>
            </a:endParaRPr>
          </a:p>
        </p:txBody>
      </p:sp>
      <p:sp>
        <p:nvSpPr>
          <p:cNvPr id="165" name="object 165"/>
          <p:cNvSpPr/>
          <p:nvPr/>
        </p:nvSpPr>
        <p:spPr>
          <a:xfrm>
            <a:off x="2879098" y="1535319"/>
            <a:ext cx="105410" cy="270510"/>
          </a:xfrm>
          <a:custGeom>
            <a:avLst/>
            <a:gdLst/>
            <a:ahLst/>
            <a:cxnLst/>
            <a:rect l="l" t="t" r="r" b="b"/>
            <a:pathLst>
              <a:path w="105410" h="270510">
                <a:moveTo>
                  <a:pt x="0" y="0"/>
                </a:moveTo>
                <a:lnTo>
                  <a:pt x="105161" y="270507"/>
                </a:lnTo>
              </a:path>
            </a:pathLst>
          </a:custGeom>
          <a:ln w="10947">
            <a:solidFill>
              <a:srgbClr val="000000"/>
            </a:solidFill>
          </a:ln>
        </p:spPr>
        <p:txBody>
          <a:bodyPr wrap="square" lIns="0" tIns="0" rIns="0" bIns="0" rtlCol="0"/>
          <a:lstStyle/>
          <a:p>
            <a:endParaRPr>
              <a:solidFill>
                <a:prstClr val="black"/>
              </a:solidFill>
            </a:endParaRPr>
          </a:p>
        </p:txBody>
      </p:sp>
      <p:sp>
        <p:nvSpPr>
          <p:cNvPr id="166" name="object 166"/>
          <p:cNvSpPr/>
          <p:nvPr/>
        </p:nvSpPr>
        <p:spPr>
          <a:xfrm>
            <a:off x="2949841" y="1792890"/>
            <a:ext cx="79375" cy="121285"/>
          </a:xfrm>
          <a:custGeom>
            <a:avLst/>
            <a:gdLst/>
            <a:ahLst/>
            <a:cxnLst/>
            <a:rect l="l" t="t" r="r" b="b"/>
            <a:pathLst>
              <a:path w="79375" h="121285">
                <a:moveTo>
                  <a:pt x="79248" y="121157"/>
                </a:moveTo>
                <a:lnTo>
                  <a:pt x="70866" y="0"/>
                </a:lnTo>
                <a:lnTo>
                  <a:pt x="0" y="14477"/>
                </a:lnTo>
                <a:lnTo>
                  <a:pt x="79248" y="121157"/>
                </a:lnTo>
                <a:close/>
              </a:path>
            </a:pathLst>
          </a:custGeom>
          <a:solidFill>
            <a:srgbClr val="000000"/>
          </a:solidFill>
        </p:spPr>
        <p:txBody>
          <a:bodyPr wrap="square" lIns="0" tIns="0" rIns="0" bIns="0" rtlCol="0"/>
          <a:lstStyle/>
          <a:p>
            <a:endParaRPr>
              <a:solidFill>
                <a:prstClr val="black"/>
              </a:solidFill>
            </a:endParaRPr>
          </a:p>
        </p:txBody>
      </p:sp>
      <p:sp>
        <p:nvSpPr>
          <p:cNvPr id="167" name="object 167"/>
          <p:cNvSpPr/>
          <p:nvPr/>
        </p:nvSpPr>
        <p:spPr>
          <a:xfrm>
            <a:off x="3893364" y="1535319"/>
            <a:ext cx="68580" cy="188595"/>
          </a:xfrm>
          <a:custGeom>
            <a:avLst/>
            <a:gdLst/>
            <a:ahLst/>
            <a:cxnLst/>
            <a:rect l="l" t="t" r="r" b="b"/>
            <a:pathLst>
              <a:path w="68579" h="188594">
                <a:moveTo>
                  <a:pt x="68580" y="0"/>
                </a:moveTo>
                <a:lnTo>
                  <a:pt x="0" y="188214"/>
                </a:lnTo>
              </a:path>
            </a:pathLst>
          </a:custGeom>
          <a:ln w="10988">
            <a:solidFill>
              <a:srgbClr val="000000"/>
            </a:solidFill>
          </a:ln>
        </p:spPr>
        <p:txBody>
          <a:bodyPr wrap="square" lIns="0" tIns="0" rIns="0" bIns="0" rtlCol="0"/>
          <a:lstStyle/>
          <a:p>
            <a:endParaRPr>
              <a:solidFill>
                <a:prstClr val="black"/>
              </a:solidFill>
            </a:endParaRPr>
          </a:p>
        </p:txBody>
      </p:sp>
      <p:sp>
        <p:nvSpPr>
          <p:cNvPr id="168" name="object 168"/>
          <p:cNvSpPr/>
          <p:nvPr/>
        </p:nvSpPr>
        <p:spPr>
          <a:xfrm>
            <a:off x="3856621" y="1711356"/>
            <a:ext cx="74295" cy="123825"/>
          </a:xfrm>
          <a:custGeom>
            <a:avLst/>
            <a:gdLst/>
            <a:ahLst/>
            <a:cxnLst/>
            <a:rect l="l" t="t" r="r" b="b"/>
            <a:pathLst>
              <a:path w="74295" h="123825">
                <a:moveTo>
                  <a:pt x="73914" y="14478"/>
                </a:moveTo>
                <a:lnTo>
                  <a:pt x="3048" y="0"/>
                </a:lnTo>
                <a:lnTo>
                  <a:pt x="0" y="123444"/>
                </a:lnTo>
                <a:lnTo>
                  <a:pt x="73914" y="14478"/>
                </a:lnTo>
                <a:close/>
              </a:path>
            </a:pathLst>
          </a:custGeom>
          <a:solidFill>
            <a:srgbClr val="000000"/>
          </a:solidFill>
        </p:spPr>
        <p:txBody>
          <a:bodyPr wrap="square" lIns="0" tIns="0" rIns="0" bIns="0" rtlCol="0"/>
          <a:lstStyle/>
          <a:p>
            <a:endParaRPr>
              <a:solidFill>
                <a:prstClr val="black"/>
              </a:solidFill>
            </a:endParaRPr>
          </a:p>
        </p:txBody>
      </p:sp>
      <p:sp>
        <p:nvSpPr>
          <p:cNvPr id="169" name="object 169"/>
          <p:cNvSpPr/>
          <p:nvPr/>
        </p:nvSpPr>
        <p:spPr>
          <a:xfrm>
            <a:off x="3729525" y="2561727"/>
            <a:ext cx="59690" cy="287020"/>
          </a:xfrm>
          <a:custGeom>
            <a:avLst/>
            <a:gdLst/>
            <a:ahLst/>
            <a:cxnLst/>
            <a:rect l="l" t="t" r="r" b="b"/>
            <a:pathLst>
              <a:path w="59689" h="287019">
                <a:moveTo>
                  <a:pt x="0" y="286506"/>
                </a:moveTo>
                <a:lnTo>
                  <a:pt x="59431" y="0"/>
                </a:lnTo>
              </a:path>
            </a:pathLst>
          </a:custGeom>
          <a:ln w="11214">
            <a:solidFill>
              <a:srgbClr val="000000"/>
            </a:solidFill>
          </a:ln>
        </p:spPr>
        <p:txBody>
          <a:bodyPr wrap="square" lIns="0" tIns="0" rIns="0" bIns="0" rtlCol="0"/>
          <a:lstStyle/>
          <a:p>
            <a:endParaRPr>
              <a:solidFill>
                <a:prstClr val="black"/>
              </a:solidFill>
            </a:endParaRPr>
          </a:p>
        </p:txBody>
      </p:sp>
      <p:sp>
        <p:nvSpPr>
          <p:cNvPr id="170" name="object 170"/>
          <p:cNvSpPr/>
          <p:nvPr/>
        </p:nvSpPr>
        <p:spPr>
          <a:xfrm>
            <a:off x="3754513" y="2450496"/>
            <a:ext cx="71120" cy="123825"/>
          </a:xfrm>
          <a:custGeom>
            <a:avLst/>
            <a:gdLst/>
            <a:ahLst/>
            <a:cxnLst/>
            <a:rect l="l" t="t" r="r" b="b"/>
            <a:pathLst>
              <a:path w="71120" h="123825">
                <a:moveTo>
                  <a:pt x="70865" y="123443"/>
                </a:moveTo>
                <a:lnTo>
                  <a:pt x="56387" y="0"/>
                </a:lnTo>
                <a:lnTo>
                  <a:pt x="0" y="115061"/>
                </a:lnTo>
                <a:lnTo>
                  <a:pt x="70865" y="123443"/>
                </a:lnTo>
                <a:close/>
              </a:path>
            </a:pathLst>
          </a:custGeom>
          <a:solidFill>
            <a:srgbClr val="000000"/>
          </a:solidFill>
        </p:spPr>
        <p:txBody>
          <a:bodyPr wrap="square" lIns="0" tIns="0" rIns="0" bIns="0" rtlCol="0"/>
          <a:lstStyle/>
          <a:p>
            <a:endParaRPr>
              <a:solidFill>
                <a:prstClr val="black"/>
              </a:solidFill>
            </a:endParaRPr>
          </a:p>
        </p:txBody>
      </p:sp>
      <p:sp>
        <p:nvSpPr>
          <p:cNvPr id="171" name="object 171"/>
          <p:cNvSpPr/>
          <p:nvPr/>
        </p:nvSpPr>
        <p:spPr>
          <a:xfrm>
            <a:off x="4542602" y="2620395"/>
            <a:ext cx="107950" cy="227965"/>
          </a:xfrm>
          <a:custGeom>
            <a:avLst/>
            <a:gdLst/>
            <a:ahLst/>
            <a:cxnLst/>
            <a:rect l="l" t="t" r="r" b="b"/>
            <a:pathLst>
              <a:path w="107950" h="227964">
                <a:moveTo>
                  <a:pt x="0" y="227838"/>
                </a:moveTo>
                <a:lnTo>
                  <a:pt x="107452" y="0"/>
                </a:lnTo>
              </a:path>
            </a:pathLst>
          </a:custGeom>
          <a:ln w="10796">
            <a:solidFill>
              <a:srgbClr val="000000"/>
            </a:solidFill>
          </a:ln>
        </p:spPr>
        <p:txBody>
          <a:bodyPr wrap="square" lIns="0" tIns="0" rIns="0" bIns="0" rtlCol="0"/>
          <a:lstStyle/>
          <a:p>
            <a:endParaRPr>
              <a:solidFill>
                <a:prstClr val="black"/>
              </a:solidFill>
            </a:endParaRPr>
          </a:p>
        </p:txBody>
      </p:sp>
      <p:sp>
        <p:nvSpPr>
          <p:cNvPr id="172" name="object 172"/>
          <p:cNvSpPr/>
          <p:nvPr/>
        </p:nvSpPr>
        <p:spPr>
          <a:xfrm>
            <a:off x="4616335" y="2512980"/>
            <a:ext cx="90805" cy="121920"/>
          </a:xfrm>
          <a:custGeom>
            <a:avLst/>
            <a:gdLst/>
            <a:ahLst/>
            <a:cxnLst/>
            <a:rect l="l" t="t" r="r" b="b"/>
            <a:pathLst>
              <a:path w="90804" h="121919">
                <a:moveTo>
                  <a:pt x="90677" y="0"/>
                </a:moveTo>
                <a:lnTo>
                  <a:pt x="0" y="105155"/>
                </a:lnTo>
                <a:lnTo>
                  <a:pt x="67817" y="121919"/>
                </a:lnTo>
                <a:lnTo>
                  <a:pt x="90677" y="0"/>
                </a:lnTo>
                <a:close/>
              </a:path>
            </a:pathLst>
          </a:custGeom>
          <a:solidFill>
            <a:srgbClr val="000000"/>
          </a:solidFill>
        </p:spPr>
        <p:txBody>
          <a:bodyPr wrap="square" lIns="0" tIns="0" rIns="0" bIns="0" rtlCol="0"/>
          <a:lstStyle/>
          <a:p>
            <a:endParaRPr>
              <a:solidFill>
                <a:prstClr val="black"/>
              </a:solidFill>
            </a:endParaRPr>
          </a:p>
        </p:txBody>
      </p:sp>
      <p:sp>
        <p:nvSpPr>
          <p:cNvPr id="173" name="object 173"/>
          <p:cNvSpPr/>
          <p:nvPr/>
        </p:nvSpPr>
        <p:spPr>
          <a:xfrm>
            <a:off x="5585822" y="2240922"/>
            <a:ext cx="2235835" cy="0"/>
          </a:xfrm>
          <a:custGeom>
            <a:avLst/>
            <a:gdLst/>
            <a:ahLst/>
            <a:cxnLst/>
            <a:rect l="l" t="t" r="r" b="b"/>
            <a:pathLst>
              <a:path w="2235834">
                <a:moveTo>
                  <a:pt x="0" y="0"/>
                </a:moveTo>
                <a:lnTo>
                  <a:pt x="2235795" y="0"/>
                </a:lnTo>
              </a:path>
            </a:pathLst>
          </a:custGeom>
          <a:ln w="8370">
            <a:solidFill>
              <a:srgbClr val="000000"/>
            </a:solidFill>
          </a:ln>
        </p:spPr>
        <p:txBody>
          <a:bodyPr wrap="square" lIns="0" tIns="0" rIns="0" bIns="0" rtlCol="0"/>
          <a:lstStyle/>
          <a:p>
            <a:endParaRPr>
              <a:solidFill>
                <a:prstClr val="black"/>
              </a:solidFill>
            </a:endParaRPr>
          </a:p>
        </p:txBody>
      </p:sp>
      <p:sp>
        <p:nvSpPr>
          <p:cNvPr id="174" name="object 174"/>
          <p:cNvSpPr/>
          <p:nvPr/>
        </p:nvSpPr>
        <p:spPr>
          <a:xfrm>
            <a:off x="6931565" y="2812418"/>
            <a:ext cx="890269" cy="0"/>
          </a:xfrm>
          <a:custGeom>
            <a:avLst/>
            <a:gdLst/>
            <a:ahLst/>
            <a:cxnLst/>
            <a:rect l="l" t="t" r="r" b="b"/>
            <a:pathLst>
              <a:path w="890270">
                <a:moveTo>
                  <a:pt x="0" y="0"/>
                </a:moveTo>
                <a:lnTo>
                  <a:pt x="890052" y="0"/>
                </a:lnTo>
              </a:path>
            </a:pathLst>
          </a:custGeom>
          <a:ln w="8370">
            <a:solidFill>
              <a:srgbClr val="000000"/>
            </a:solidFill>
          </a:ln>
        </p:spPr>
        <p:txBody>
          <a:bodyPr wrap="square" lIns="0" tIns="0" rIns="0" bIns="0" rtlCol="0"/>
          <a:lstStyle/>
          <a:p>
            <a:endParaRPr>
              <a:solidFill>
                <a:prstClr val="black"/>
              </a:solidFill>
            </a:endParaRPr>
          </a:p>
        </p:txBody>
      </p:sp>
      <p:sp>
        <p:nvSpPr>
          <p:cNvPr id="175" name="object 175"/>
          <p:cNvSpPr/>
          <p:nvPr/>
        </p:nvSpPr>
        <p:spPr>
          <a:xfrm>
            <a:off x="7744642" y="2285119"/>
            <a:ext cx="0" cy="450850"/>
          </a:xfrm>
          <a:custGeom>
            <a:avLst/>
            <a:gdLst/>
            <a:ahLst/>
            <a:cxnLst/>
            <a:rect l="l" t="t" r="r" b="b"/>
            <a:pathLst>
              <a:path h="450850">
                <a:moveTo>
                  <a:pt x="0" y="0"/>
                </a:moveTo>
                <a:lnTo>
                  <a:pt x="0" y="450340"/>
                </a:lnTo>
              </a:path>
            </a:pathLst>
          </a:custGeom>
          <a:ln w="11336">
            <a:solidFill>
              <a:srgbClr val="000000"/>
            </a:solidFill>
          </a:ln>
        </p:spPr>
        <p:txBody>
          <a:bodyPr wrap="square" lIns="0" tIns="0" rIns="0" bIns="0" rtlCol="0"/>
          <a:lstStyle/>
          <a:p>
            <a:endParaRPr>
              <a:solidFill>
                <a:prstClr val="black"/>
              </a:solidFill>
            </a:endParaRPr>
          </a:p>
        </p:txBody>
      </p:sp>
      <p:sp>
        <p:nvSpPr>
          <p:cNvPr id="176" name="object 176"/>
          <p:cNvSpPr/>
          <p:nvPr/>
        </p:nvSpPr>
        <p:spPr>
          <a:xfrm>
            <a:off x="7691005" y="2207418"/>
            <a:ext cx="110489" cy="83820"/>
          </a:xfrm>
          <a:custGeom>
            <a:avLst/>
            <a:gdLst/>
            <a:ahLst/>
            <a:cxnLst/>
            <a:rect l="l" t="t" r="r" b="b"/>
            <a:pathLst>
              <a:path w="110490" h="83819">
                <a:moveTo>
                  <a:pt x="110490" y="83819"/>
                </a:moveTo>
                <a:lnTo>
                  <a:pt x="53340" y="0"/>
                </a:lnTo>
                <a:lnTo>
                  <a:pt x="0" y="83819"/>
                </a:lnTo>
                <a:lnTo>
                  <a:pt x="110490" y="83819"/>
                </a:lnTo>
                <a:close/>
              </a:path>
            </a:pathLst>
          </a:custGeom>
          <a:solidFill>
            <a:srgbClr val="000000"/>
          </a:solidFill>
        </p:spPr>
        <p:txBody>
          <a:bodyPr wrap="square" lIns="0" tIns="0" rIns="0" bIns="0" rtlCol="0"/>
          <a:lstStyle/>
          <a:p>
            <a:endParaRPr>
              <a:solidFill>
                <a:prstClr val="black"/>
              </a:solidFill>
            </a:endParaRPr>
          </a:p>
        </p:txBody>
      </p:sp>
      <p:sp>
        <p:nvSpPr>
          <p:cNvPr id="177" name="object 177"/>
          <p:cNvSpPr/>
          <p:nvPr/>
        </p:nvSpPr>
        <p:spPr>
          <a:xfrm>
            <a:off x="7691005" y="2730912"/>
            <a:ext cx="110489" cy="83820"/>
          </a:xfrm>
          <a:custGeom>
            <a:avLst/>
            <a:gdLst/>
            <a:ahLst/>
            <a:cxnLst/>
            <a:rect l="l" t="t" r="r" b="b"/>
            <a:pathLst>
              <a:path w="110490" h="83819">
                <a:moveTo>
                  <a:pt x="110489" y="0"/>
                </a:moveTo>
                <a:lnTo>
                  <a:pt x="0" y="0"/>
                </a:lnTo>
                <a:lnTo>
                  <a:pt x="53340" y="83820"/>
                </a:lnTo>
                <a:lnTo>
                  <a:pt x="110489" y="0"/>
                </a:lnTo>
                <a:close/>
              </a:path>
            </a:pathLst>
          </a:custGeom>
          <a:solidFill>
            <a:srgbClr val="000000"/>
          </a:solidFill>
        </p:spPr>
        <p:txBody>
          <a:bodyPr wrap="square" lIns="0" tIns="0" rIns="0" bIns="0" rtlCol="0"/>
          <a:lstStyle/>
          <a:p>
            <a:endParaRPr>
              <a:solidFill>
                <a:prstClr val="black"/>
              </a:solidFill>
            </a:endParaRPr>
          </a:p>
        </p:txBody>
      </p:sp>
      <p:sp>
        <p:nvSpPr>
          <p:cNvPr id="178" name="object 178"/>
          <p:cNvSpPr txBox="1"/>
          <p:nvPr/>
        </p:nvSpPr>
        <p:spPr>
          <a:xfrm>
            <a:off x="5527173" y="1779517"/>
            <a:ext cx="661670"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导电</a:t>
            </a:r>
            <a:r>
              <a:rPr sz="950" spc="35" dirty="0">
                <a:solidFill>
                  <a:prstClr val="black"/>
                </a:solidFill>
                <a:latin typeface="SimSun"/>
                <a:cs typeface="SimSun"/>
              </a:rPr>
              <a:t>涂</a:t>
            </a:r>
            <a:r>
              <a:rPr sz="950" spc="-190" dirty="0">
                <a:solidFill>
                  <a:prstClr val="black"/>
                </a:solidFill>
                <a:latin typeface="SimSun"/>
                <a:cs typeface="SimSun"/>
              </a:rPr>
              <a:t> </a:t>
            </a:r>
            <a:r>
              <a:rPr sz="950" spc="35" dirty="0">
                <a:solidFill>
                  <a:prstClr val="black"/>
                </a:solidFill>
                <a:latin typeface="SimSun"/>
                <a:cs typeface="SimSun"/>
              </a:rPr>
              <a:t>层</a:t>
            </a:r>
            <a:endParaRPr sz="950">
              <a:solidFill>
                <a:prstClr val="black"/>
              </a:solidFill>
              <a:latin typeface="SimSun"/>
              <a:cs typeface="SimSun"/>
            </a:endParaRPr>
          </a:p>
        </p:txBody>
      </p:sp>
      <p:sp>
        <p:nvSpPr>
          <p:cNvPr id="179" name="object 179"/>
          <p:cNvSpPr txBox="1"/>
          <p:nvPr/>
        </p:nvSpPr>
        <p:spPr>
          <a:xfrm>
            <a:off x="6615351" y="1285748"/>
            <a:ext cx="151130" cy="176530"/>
          </a:xfrm>
          <a:prstGeom prst="rect">
            <a:avLst/>
          </a:prstGeom>
        </p:spPr>
        <p:txBody>
          <a:bodyPr vert="horz" wrap="square" lIns="0" tIns="17780" rIns="0" bIns="0" rtlCol="0">
            <a:spAutoFit/>
          </a:bodyPr>
          <a:lstStyle/>
          <a:p>
            <a:pPr marL="12700">
              <a:spcBef>
                <a:spcPts val="140"/>
              </a:spcBef>
            </a:pPr>
            <a:r>
              <a:rPr sz="950" b="1" spc="35" dirty="0">
                <a:solidFill>
                  <a:srgbClr val="FF0000"/>
                </a:solidFill>
                <a:latin typeface="NSimSun"/>
                <a:cs typeface="NSimSun"/>
              </a:rPr>
              <a:t>红</a:t>
            </a:r>
            <a:endParaRPr sz="950">
              <a:solidFill>
                <a:prstClr val="black"/>
              </a:solidFill>
              <a:latin typeface="NSimSun"/>
              <a:cs typeface="NSimSun"/>
            </a:endParaRPr>
          </a:p>
        </p:txBody>
      </p:sp>
      <p:sp>
        <p:nvSpPr>
          <p:cNvPr id="180" name="object 180"/>
          <p:cNvSpPr/>
          <p:nvPr/>
        </p:nvSpPr>
        <p:spPr>
          <a:xfrm>
            <a:off x="5783951" y="1311289"/>
            <a:ext cx="1003300" cy="287655"/>
          </a:xfrm>
          <a:custGeom>
            <a:avLst/>
            <a:gdLst/>
            <a:ahLst/>
            <a:cxnLst/>
            <a:rect l="l" t="t" r="r" b="b"/>
            <a:pathLst>
              <a:path w="1003300" h="287655">
                <a:moveTo>
                  <a:pt x="0" y="0"/>
                </a:moveTo>
                <a:lnTo>
                  <a:pt x="1002825" y="287270"/>
                </a:lnTo>
              </a:path>
            </a:pathLst>
          </a:custGeom>
          <a:ln w="8595">
            <a:solidFill>
              <a:srgbClr val="000000"/>
            </a:solidFill>
          </a:ln>
        </p:spPr>
        <p:txBody>
          <a:bodyPr wrap="square" lIns="0" tIns="0" rIns="0" bIns="0" rtlCol="0"/>
          <a:lstStyle/>
          <a:p>
            <a:endParaRPr>
              <a:solidFill>
                <a:prstClr val="black"/>
              </a:solidFill>
            </a:endParaRPr>
          </a:p>
        </p:txBody>
      </p:sp>
      <p:sp>
        <p:nvSpPr>
          <p:cNvPr id="181" name="object 181"/>
          <p:cNvSpPr/>
          <p:nvPr/>
        </p:nvSpPr>
        <p:spPr>
          <a:xfrm>
            <a:off x="6766686" y="1573434"/>
            <a:ext cx="161925" cy="68580"/>
          </a:xfrm>
          <a:custGeom>
            <a:avLst/>
            <a:gdLst/>
            <a:ahLst/>
            <a:cxnLst/>
            <a:rect l="l" t="t" r="r" b="b"/>
            <a:pathLst>
              <a:path w="161925" h="68580">
                <a:moveTo>
                  <a:pt x="161544" y="68579"/>
                </a:moveTo>
                <a:lnTo>
                  <a:pt x="25907" y="0"/>
                </a:lnTo>
                <a:lnTo>
                  <a:pt x="0" y="49529"/>
                </a:lnTo>
                <a:lnTo>
                  <a:pt x="161544" y="68579"/>
                </a:lnTo>
                <a:close/>
              </a:path>
            </a:pathLst>
          </a:custGeom>
          <a:solidFill>
            <a:srgbClr val="000000"/>
          </a:solidFill>
        </p:spPr>
        <p:txBody>
          <a:bodyPr wrap="square" lIns="0" tIns="0" rIns="0" bIns="0" rtlCol="0"/>
          <a:lstStyle/>
          <a:p>
            <a:endParaRPr>
              <a:solidFill>
                <a:prstClr val="black"/>
              </a:solidFill>
            </a:endParaRPr>
          </a:p>
        </p:txBody>
      </p:sp>
      <p:sp>
        <p:nvSpPr>
          <p:cNvPr id="182" name="object 182"/>
          <p:cNvSpPr/>
          <p:nvPr/>
        </p:nvSpPr>
        <p:spPr>
          <a:xfrm>
            <a:off x="6237351" y="1717444"/>
            <a:ext cx="513080" cy="182245"/>
          </a:xfrm>
          <a:custGeom>
            <a:avLst/>
            <a:gdLst/>
            <a:ahLst/>
            <a:cxnLst/>
            <a:rect l="l" t="t" r="r" b="b"/>
            <a:pathLst>
              <a:path w="513079" h="182244">
                <a:moveTo>
                  <a:pt x="0" y="182113"/>
                </a:moveTo>
                <a:lnTo>
                  <a:pt x="512845" y="0"/>
                </a:lnTo>
              </a:path>
            </a:pathLst>
          </a:custGeom>
          <a:ln w="8702">
            <a:solidFill>
              <a:srgbClr val="000000"/>
            </a:solidFill>
          </a:ln>
        </p:spPr>
        <p:txBody>
          <a:bodyPr wrap="square" lIns="0" tIns="0" rIns="0" bIns="0" rtlCol="0"/>
          <a:lstStyle/>
          <a:p>
            <a:endParaRPr>
              <a:solidFill>
                <a:prstClr val="black"/>
              </a:solidFill>
            </a:endParaRPr>
          </a:p>
        </p:txBody>
      </p:sp>
      <p:sp>
        <p:nvSpPr>
          <p:cNvPr id="183" name="object 183"/>
          <p:cNvSpPr/>
          <p:nvPr/>
        </p:nvSpPr>
        <p:spPr>
          <a:xfrm>
            <a:off x="6727075" y="1667160"/>
            <a:ext cx="161925" cy="75565"/>
          </a:xfrm>
          <a:custGeom>
            <a:avLst/>
            <a:gdLst/>
            <a:ahLst/>
            <a:cxnLst/>
            <a:rect l="l" t="t" r="r" b="b"/>
            <a:pathLst>
              <a:path w="161925" h="75564">
                <a:moveTo>
                  <a:pt x="161544" y="0"/>
                </a:moveTo>
                <a:lnTo>
                  <a:pt x="0" y="27431"/>
                </a:lnTo>
                <a:lnTo>
                  <a:pt x="31242" y="75437"/>
                </a:lnTo>
                <a:lnTo>
                  <a:pt x="161544" y="0"/>
                </a:lnTo>
                <a:close/>
              </a:path>
            </a:pathLst>
          </a:custGeom>
          <a:solidFill>
            <a:srgbClr val="000000"/>
          </a:solidFill>
        </p:spPr>
        <p:txBody>
          <a:bodyPr wrap="square" lIns="0" tIns="0" rIns="0" bIns="0" rtlCol="0"/>
          <a:lstStyle/>
          <a:p>
            <a:endParaRPr>
              <a:solidFill>
                <a:prstClr val="black"/>
              </a:solidFill>
            </a:endParaRPr>
          </a:p>
        </p:txBody>
      </p:sp>
      <p:sp>
        <p:nvSpPr>
          <p:cNvPr id="184" name="object 184"/>
          <p:cNvSpPr/>
          <p:nvPr/>
        </p:nvSpPr>
        <p:spPr>
          <a:xfrm>
            <a:off x="7056532" y="1206896"/>
            <a:ext cx="363220" cy="345440"/>
          </a:xfrm>
          <a:custGeom>
            <a:avLst/>
            <a:gdLst/>
            <a:ahLst/>
            <a:cxnLst/>
            <a:rect l="l" t="t" r="r" b="b"/>
            <a:pathLst>
              <a:path w="363220" h="345440">
                <a:moveTo>
                  <a:pt x="362722" y="0"/>
                </a:moveTo>
                <a:lnTo>
                  <a:pt x="0" y="345184"/>
                </a:lnTo>
              </a:path>
            </a:pathLst>
          </a:custGeom>
          <a:ln w="9779">
            <a:solidFill>
              <a:srgbClr val="000000"/>
            </a:solidFill>
          </a:ln>
        </p:spPr>
        <p:txBody>
          <a:bodyPr wrap="square" lIns="0" tIns="0" rIns="0" bIns="0" rtlCol="0"/>
          <a:lstStyle/>
          <a:p>
            <a:endParaRPr>
              <a:solidFill>
                <a:prstClr val="black"/>
              </a:solidFill>
            </a:endParaRPr>
          </a:p>
        </p:txBody>
      </p:sp>
      <p:sp>
        <p:nvSpPr>
          <p:cNvPr id="185" name="object 185"/>
          <p:cNvSpPr/>
          <p:nvPr/>
        </p:nvSpPr>
        <p:spPr>
          <a:xfrm>
            <a:off x="6967867" y="1531524"/>
            <a:ext cx="125095" cy="110489"/>
          </a:xfrm>
          <a:custGeom>
            <a:avLst/>
            <a:gdLst/>
            <a:ahLst/>
            <a:cxnLst/>
            <a:rect l="l" t="t" r="r" b="b"/>
            <a:pathLst>
              <a:path w="125095" h="110489">
                <a:moveTo>
                  <a:pt x="124967" y="31241"/>
                </a:moveTo>
                <a:lnTo>
                  <a:pt x="68579" y="0"/>
                </a:lnTo>
                <a:lnTo>
                  <a:pt x="0" y="110489"/>
                </a:lnTo>
                <a:lnTo>
                  <a:pt x="124967" y="31241"/>
                </a:lnTo>
                <a:close/>
              </a:path>
            </a:pathLst>
          </a:custGeom>
          <a:solidFill>
            <a:srgbClr val="000000"/>
          </a:solidFill>
        </p:spPr>
        <p:txBody>
          <a:bodyPr wrap="square" lIns="0" tIns="0" rIns="0" bIns="0" rtlCol="0"/>
          <a:lstStyle/>
          <a:p>
            <a:endParaRPr>
              <a:solidFill>
                <a:prstClr val="black"/>
              </a:solidFill>
            </a:endParaRPr>
          </a:p>
        </p:txBody>
      </p:sp>
      <p:sp>
        <p:nvSpPr>
          <p:cNvPr id="186" name="object 186"/>
          <p:cNvSpPr/>
          <p:nvPr/>
        </p:nvSpPr>
        <p:spPr>
          <a:xfrm>
            <a:off x="5840338" y="2414666"/>
            <a:ext cx="142240" cy="153670"/>
          </a:xfrm>
          <a:custGeom>
            <a:avLst/>
            <a:gdLst/>
            <a:ahLst/>
            <a:cxnLst/>
            <a:rect l="l" t="t" r="r" b="b"/>
            <a:pathLst>
              <a:path w="142239" h="153669">
                <a:moveTo>
                  <a:pt x="0" y="153161"/>
                </a:moveTo>
                <a:lnTo>
                  <a:pt x="141742" y="0"/>
                </a:lnTo>
              </a:path>
            </a:pathLst>
          </a:custGeom>
          <a:ln w="9967">
            <a:solidFill>
              <a:srgbClr val="000000"/>
            </a:solidFill>
          </a:ln>
        </p:spPr>
        <p:txBody>
          <a:bodyPr wrap="square" lIns="0" tIns="0" rIns="0" bIns="0" rtlCol="0"/>
          <a:lstStyle/>
          <a:p>
            <a:endParaRPr>
              <a:solidFill>
                <a:prstClr val="black"/>
              </a:solidFill>
            </a:endParaRPr>
          </a:p>
        </p:txBody>
      </p:sp>
      <p:sp>
        <p:nvSpPr>
          <p:cNvPr id="187" name="object 187"/>
          <p:cNvSpPr/>
          <p:nvPr/>
        </p:nvSpPr>
        <p:spPr>
          <a:xfrm>
            <a:off x="5945251" y="2324766"/>
            <a:ext cx="121920" cy="113030"/>
          </a:xfrm>
          <a:custGeom>
            <a:avLst/>
            <a:gdLst/>
            <a:ahLst/>
            <a:cxnLst/>
            <a:rect l="l" t="t" r="r" b="b"/>
            <a:pathLst>
              <a:path w="121920" h="113030">
                <a:moveTo>
                  <a:pt x="121920" y="0"/>
                </a:moveTo>
                <a:lnTo>
                  <a:pt x="0" y="83819"/>
                </a:lnTo>
                <a:lnTo>
                  <a:pt x="59436" y="112775"/>
                </a:lnTo>
                <a:lnTo>
                  <a:pt x="121920" y="0"/>
                </a:lnTo>
                <a:close/>
              </a:path>
            </a:pathLst>
          </a:custGeom>
          <a:solidFill>
            <a:srgbClr val="000000"/>
          </a:solidFill>
        </p:spPr>
        <p:txBody>
          <a:bodyPr wrap="square" lIns="0" tIns="0" rIns="0" bIns="0" rtlCol="0"/>
          <a:lstStyle/>
          <a:p>
            <a:endParaRPr>
              <a:solidFill>
                <a:prstClr val="black"/>
              </a:solidFill>
            </a:endParaRPr>
          </a:p>
        </p:txBody>
      </p:sp>
      <p:sp>
        <p:nvSpPr>
          <p:cNvPr id="188" name="object 188"/>
          <p:cNvSpPr txBox="1"/>
          <p:nvPr/>
        </p:nvSpPr>
        <p:spPr>
          <a:xfrm>
            <a:off x="2732919" y="3461251"/>
            <a:ext cx="2907665" cy="176530"/>
          </a:xfrm>
          <a:prstGeom prst="rect">
            <a:avLst/>
          </a:prstGeom>
        </p:spPr>
        <p:txBody>
          <a:bodyPr vert="horz" wrap="square" lIns="0" tIns="17780" rIns="0" bIns="0" rtlCol="0">
            <a:spAutoFit/>
          </a:bodyPr>
          <a:lstStyle/>
          <a:p>
            <a:pPr marL="12700">
              <a:spcBef>
                <a:spcPts val="140"/>
              </a:spcBef>
            </a:pPr>
            <a:r>
              <a:rPr sz="950" spc="380" dirty="0">
                <a:solidFill>
                  <a:prstClr val="black"/>
                </a:solidFill>
                <a:latin typeface="SimSun"/>
                <a:cs typeface="SimSun"/>
              </a:rPr>
              <a:t>阴极</a:t>
            </a:r>
            <a:r>
              <a:rPr sz="950" spc="35" dirty="0">
                <a:solidFill>
                  <a:prstClr val="black"/>
                </a:solidFill>
                <a:latin typeface="SimSun"/>
                <a:cs typeface="SimSun"/>
              </a:rPr>
              <a:t>射</a:t>
            </a:r>
            <a:r>
              <a:rPr sz="950" spc="-135" dirty="0">
                <a:solidFill>
                  <a:prstClr val="black"/>
                </a:solidFill>
                <a:latin typeface="SimSun"/>
                <a:cs typeface="SimSun"/>
              </a:rPr>
              <a:t> </a:t>
            </a:r>
            <a:r>
              <a:rPr sz="950" spc="380" dirty="0">
                <a:solidFill>
                  <a:prstClr val="black"/>
                </a:solidFill>
                <a:latin typeface="SimSun"/>
                <a:cs typeface="SimSun"/>
              </a:rPr>
              <a:t>线管</a:t>
            </a:r>
            <a:r>
              <a:rPr sz="950" spc="35" dirty="0">
                <a:solidFill>
                  <a:prstClr val="black"/>
                </a:solidFill>
                <a:latin typeface="SimSun"/>
                <a:cs typeface="SimSun"/>
              </a:rPr>
              <a:t>（</a:t>
            </a:r>
            <a:r>
              <a:rPr sz="950" spc="-135" dirty="0">
                <a:solidFill>
                  <a:prstClr val="black"/>
                </a:solidFill>
                <a:latin typeface="SimSun"/>
                <a:cs typeface="SimSun"/>
              </a:rPr>
              <a:t> </a:t>
            </a:r>
            <a:r>
              <a:rPr sz="950" spc="140" dirty="0">
                <a:solidFill>
                  <a:prstClr val="black"/>
                </a:solidFill>
                <a:latin typeface="Times New Roman"/>
                <a:cs typeface="Times New Roman"/>
              </a:rPr>
              <a:t>CR</a:t>
            </a:r>
            <a:r>
              <a:rPr sz="950" spc="-10" dirty="0">
                <a:solidFill>
                  <a:prstClr val="black"/>
                </a:solidFill>
                <a:latin typeface="Times New Roman"/>
                <a:cs typeface="Times New Roman"/>
              </a:rPr>
              <a:t> </a:t>
            </a:r>
            <a:r>
              <a:rPr sz="950" spc="20" dirty="0">
                <a:solidFill>
                  <a:prstClr val="black"/>
                </a:solidFill>
                <a:latin typeface="Times New Roman"/>
                <a:cs typeface="Times New Roman"/>
              </a:rPr>
              <a:t>T</a:t>
            </a:r>
            <a:r>
              <a:rPr sz="950" spc="-20" dirty="0">
                <a:solidFill>
                  <a:prstClr val="black"/>
                </a:solidFill>
                <a:latin typeface="Times New Roman"/>
                <a:cs typeface="Times New Roman"/>
              </a:rPr>
              <a:t> </a:t>
            </a:r>
            <a:r>
              <a:rPr sz="950" spc="380" dirty="0">
                <a:solidFill>
                  <a:prstClr val="black"/>
                </a:solidFill>
                <a:latin typeface="SimSun"/>
                <a:cs typeface="SimSun"/>
              </a:rPr>
              <a:t>）剖面</a:t>
            </a:r>
            <a:r>
              <a:rPr sz="950" spc="35" dirty="0">
                <a:solidFill>
                  <a:prstClr val="black"/>
                </a:solidFill>
                <a:latin typeface="SimSun"/>
                <a:cs typeface="SimSun"/>
              </a:rPr>
              <a:t>图</a:t>
            </a:r>
            <a:r>
              <a:rPr sz="950" spc="-130" dirty="0">
                <a:solidFill>
                  <a:prstClr val="black"/>
                </a:solidFill>
                <a:latin typeface="SimSun"/>
                <a:cs typeface="SimSun"/>
              </a:rPr>
              <a:t> </a:t>
            </a:r>
            <a:r>
              <a:rPr sz="950" spc="380" dirty="0">
                <a:solidFill>
                  <a:prstClr val="black"/>
                </a:solidFill>
                <a:latin typeface="SimSun"/>
                <a:cs typeface="SimSun"/>
              </a:rPr>
              <a:t>（穿透式</a:t>
            </a:r>
            <a:r>
              <a:rPr sz="950" spc="35" dirty="0">
                <a:solidFill>
                  <a:prstClr val="black"/>
                </a:solidFill>
                <a:latin typeface="SimSun"/>
                <a:cs typeface="SimSun"/>
              </a:rPr>
              <a:t>）</a:t>
            </a:r>
            <a:r>
              <a:rPr sz="950" spc="-130" dirty="0">
                <a:solidFill>
                  <a:prstClr val="black"/>
                </a:solidFill>
                <a:latin typeface="SimSun"/>
                <a:cs typeface="SimSun"/>
              </a:rPr>
              <a:t> </a:t>
            </a:r>
            <a:endParaRPr sz="950">
              <a:solidFill>
                <a:prstClr val="black"/>
              </a:solidFill>
              <a:latin typeface="SimSun"/>
              <a:cs typeface="SimSun"/>
            </a:endParaRPr>
          </a:p>
        </p:txBody>
      </p:sp>
      <p:sp>
        <p:nvSpPr>
          <p:cNvPr id="189" name="object 189"/>
          <p:cNvSpPr/>
          <p:nvPr/>
        </p:nvSpPr>
        <p:spPr>
          <a:xfrm>
            <a:off x="6568579" y="928020"/>
            <a:ext cx="394335" cy="1352550"/>
          </a:xfrm>
          <a:custGeom>
            <a:avLst/>
            <a:gdLst/>
            <a:ahLst/>
            <a:cxnLst/>
            <a:rect l="l" t="t" r="r" b="b"/>
            <a:pathLst>
              <a:path w="394334" h="1352550">
                <a:moveTo>
                  <a:pt x="393954" y="1352550"/>
                </a:moveTo>
                <a:lnTo>
                  <a:pt x="390906" y="1214628"/>
                </a:lnTo>
                <a:lnTo>
                  <a:pt x="385572" y="1080516"/>
                </a:lnTo>
                <a:lnTo>
                  <a:pt x="362712" y="829056"/>
                </a:lnTo>
                <a:lnTo>
                  <a:pt x="345948" y="711708"/>
                </a:lnTo>
                <a:lnTo>
                  <a:pt x="328422" y="601218"/>
                </a:lnTo>
                <a:lnTo>
                  <a:pt x="306324" y="496062"/>
                </a:lnTo>
                <a:lnTo>
                  <a:pt x="294894" y="448056"/>
                </a:lnTo>
                <a:lnTo>
                  <a:pt x="266700" y="355854"/>
                </a:lnTo>
                <a:lnTo>
                  <a:pt x="255270" y="313944"/>
                </a:lnTo>
                <a:lnTo>
                  <a:pt x="237744" y="274320"/>
                </a:lnTo>
                <a:lnTo>
                  <a:pt x="224028" y="236982"/>
                </a:lnTo>
                <a:lnTo>
                  <a:pt x="209550" y="201167"/>
                </a:lnTo>
                <a:lnTo>
                  <a:pt x="185297" y="155874"/>
                </a:lnTo>
                <a:lnTo>
                  <a:pt x="158677" y="110767"/>
                </a:lnTo>
                <a:lnTo>
                  <a:pt x="127800" y="69028"/>
                </a:lnTo>
                <a:lnTo>
                  <a:pt x="90777" y="33838"/>
                </a:lnTo>
                <a:lnTo>
                  <a:pt x="45720" y="8381"/>
                </a:lnTo>
                <a:lnTo>
                  <a:pt x="19812" y="0"/>
                </a:lnTo>
                <a:lnTo>
                  <a:pt x="0" y="0"/>
                </a:lnTo>
                <a:lnTo>
                  <a:pt x="0" y="14478"/>
                </a:lnTo>
                <a:lnTo>
                  <a:pt x="19812" y="14478"/>
                </a:lnTo>
                <a:lnTo>
                  <a:pt x="31815" y="18633"/>
                </a:lnTo>
                <a:lnTo>
                  <a:pt x="39624" y="12953"/>
                </a:lnTo>
                <a:lnTo>
                  <a:pt x="39624" y="22596"/>
                </a:lnTo>
                <a:lnTo>
                  <a:pt x="51053" y="27431"/>
                </a:lnTo>
                <a:lnTo>
                  <a:pt x="101684" y="66913"/>
                </a:lnTo>
                <a:lnTo>
                  <a:pt x="141732" y="117348"/>
                </a:lnTo>
                <a:lnTo>
                  <a:pt x="156210" y="141039"/>
                </a:lnTo>
                <a:lnTo>
                  <a:pt x="156210" y="138684"/>
                </a:lnTo>
                <a:lnTo>
                  <a:pt x="166878" y="138684"/>
                </a:lnTo>
                <a:lnTo>
                  <a:pt x="166878" y="158565"/>
                </a:lnTo>
                <a:lnTo>
                  <a:pt x="189738" y="201167"/>
                </a:lnTo>
                <a:lnTo>
                  <a:pt x="204215" y="236982"/>
                </a:lnTo>
                <a:lnTo>
                  <a:pt x="217932" y="274320"/>
                </a:lnTo>
                <a:lnTo>
                  <a:pt x="235458" y="313944"/>
                </a:lnTo>
                <a:lnTo>
                  <a:pt x="246888" y="355854"/>
                </a:lnTo>
                <a:lnTo>
                  <a:pt x="275082" y="448056"/>
                </a:lnTo>
                <a:lnTo>
                  <a:pt x="286512" y="496062"/>
                </a:lnTo>
                <a:lnTo>
                  <a:pt x="297192" y="544461"/>
                </a:lnTo>
                <a:lnTo>
                  <a:pt x="306853" y="592865"/>
                </a:lnTo>
                <a:lnTo>
                  <a:pt x="315578" y="641289"/>
                </a:lnTo>
                <a:lnTo>
                  <a:pt x="323452" y="689748"/>
                </a:lnTo>
                <a:lnTo>
                  <a:pt x="330556" y="738257"/>
                </a:lnTo>
                <a:lnTo>
                  <a:pt x="336975" y="786831"/>
                </a:lnTo>
                <a:lnTo>
                  <a:pt x="342792" y="835487"/>
                </a:lnTo>
                <a:lnTo>
                  <a:pt x="352952" y="933102"/>
                </a:lnTo>
                <a:lnTo>
                  <a:pt x="365760" y="1080516"/>
                </a:lnTo>
                <a:lnTo>
                  <a:pt x="371094" y="1214628"/>
                </a:lnTo>
                <a:lnTo>
                  <a:pt x="374142" y="1352550"/>
                </a:lnTo>
                <a:lnTo>
                  <a:pt x="393954" y="1352550"/>
                </a:lnTo>
                <a:close/>
              </a:path>
              <a:path w="394334" h="1352550">
                <a:moveTo>
                  <a:pt x="39624" y="22596"/>
                </a:moveTo>
                <a:lnTo>
                  <a:pt x="39624" y="21336"/>
                </a:lnTo>
                <a:lnTo>
                  <a:pt x="31815" y="18633"/>
                </a:lnTo>
                <a:lnTo>
                  <a:pt x="31242" y="19049"/>
                </a:lnTo>
                <a:lnTo>
                  <a:pt x="39624" y="22596"/>
                </a:lnTo>
                <a:close/>
              </a:path>
              <a:path w="394334" h="1352550">
                <a:moveTo>
                  <a:pt x="39624" y="21336"/>
                </a:moveTo>
                <a:lnTo>
                  <a:pt x="39624" y="12953"/>
                </a:lnTo>
                <a:lnTo>
                  <a:pt x="31815" y="18633"/>
                </a:lnTo>
                <a:lnTo>
                  <a:pt x="39624" y="21336"/>
                </a:lnTo>
                <a:close/>
              </a:path>
              <a:path w="394334" h="1352550">
                <a:moveTo>
                  <a:pt x="166878" y="138684"/>
                </a:moveTo>
                <a:lnTo>
                  <a:pt x="156210" y="138684"/>
                </a:lnTo>
                <a:lnTo>
                  <a:pt x="159204" y="144264"/>
                </a:lnTo>
                <a:lnTo>
                  <a:pt x="166878" y="138684"/>
                </a:lnTo>
                <a:close/>
              </a:path>
              <a:path w="394334" h="1352550">
                <a:moveTo>
                  <a:pt x="159204" y="144264"/>
                </a:moveTo>
                <a:lnTo>
                  <a:pt x="156210" y="138684"/>
                </a:lnTo>
                <a:lnTo>
                  <a:pt x="156210" y="141039"/>
                </a:lnTo>
                <a:lnTo>
                  <a:pt x="158496" y="144780"/>
                </a:lnTo>
                <a:lnTo>
                  <a:pt x="159204" y="144264"/>
                </a:lnTo>
                <a:close/>
              </a:path>
              <a:path w="394334" h="1352550">
                <a:moveTo>
                  <a:pt x="166878" y="158565"/>
                </a:moveTo>
                <a:lnTo>
                  <a:pt x="166878" y="138684"/>
                </a:lnTo>
                <a:lnTo>
                  <a:pt x="159204" y="144264"/>
                </a:lnTo>
                <a:lnTo>
                  <a:pt x="166878" y="158565"/>
                </a:lnTo>
                <a:close/>
              </a:path>
            </a:pathLst>
          </a:custGeom>
          <a:solidFill>
            <a:srgbClr val="FF0000"/>
          </a:solidFill>
        </p:spPr>
        <p:txBody>
          <a:bodyPr wrap="square" lIns="0" tIns="0" rIns="0" bIns="0" rtlCol="0"/>
          <a:lstStyle/>
          <a:p>
            <a:endParaRPr>
              <a:solidFill>
                <a:prstClr val="black"/>
              </a:solidFill>
            </a:endParaRPr>
          </a:p>
        </p:txBody>
      </p:sp>
      <p:sp>
        <p:nvSpPr>
          <p:cNvPr id="190" name="object 190"/>
          <p:cNvSpPr/>
          <p:nvPr/>
        </p:nvSpPr>
        <p:spPr>
          <a:xfrm>
            <a:off x="6568579" y="2280570"/>
            <a:ext cx="394335" cy="1275715"/>
          </a:xfrm>
          <a:custGeom>
            <a:avLst/>
            <a:gdLst/>
            <a:ahLst/>
            <a:cxnLst/>
            <a:rect l="l" t="t" r="r" b="b"/>
            <a:pathLst>
              <a:path w="394334" h="1275714">
                <a:moveTo>
                  <a:pt x="39624" y="1267206"/>
                </a:moveTo>
                <a:lnTo>
                  <a:pt x="39624" y="1261110"/>
                </a:lnTo>
                <a:lnTo>
                  <a:pt x="32179" y="1255018"/>
                </a:lnTo>
                <a:lnTo>
                  <a:pt x="19812" y="1258824"/>
                </a:lnTo>
                <a:lnTo>
                  <a:pt x="0" y="1261110"/>
                </a:lnTo>
                <a:lnTo>
                  <a:pt x="0" y="1275588"/>
                </a:lnTo>
                <a:lnTo>
                  <a:pt x="19812" y="1273302"/>
                </a:lnTo>
                <a:lnTo>
                  <a:pt x="39624" y="1267206"/>
                </a:lnTo>
                <a:close/>
              </a:path>
              <a:path w="394334" h="1275714">
                <a:moveTo>
                  <a:pt x="176182" y="1108064"/>
                </a:moveTo>
                <a:lnTo>
                  <a:pt x="176022" y="1107948"/>
                </a:lnTo>
                <a:lnTo>
                  <a:pt x="158496" y="1137666"/>
                </a:lnTo>
                <a:lnTo>
                  <a:pt x="136904" y="1170101"/>
                </a:lnTo>
                <a:lnTo>
                  <a:pt x="111775" y="1199849"/>
                </a:lnTo>
                <a:lnTo>
                  <a:pt x="83147" y="1226128"/>
                </a:lnTo>
                <a:lnTo>
                  <a:pt x="51053" y="1248156"/>
                </a:lnTo>
                <a:lnTo>
                  <a:pt x="31242" y="1254252"/>
                </a:lnTo>
                <a:lnTo>
                  <a:pt x="32179" y="1255018"/>
                </a:lnTo>
                <a:lnTo>
                  <a:pt x="39624" y="1252728"/>
                </a:lnTo>
                <a:lnTo>
                  <a:pt x="39624" y="1267206"/>
                </a:lnTo>
                <a:lnTo>
                  <a:pt x="79215" y="1249721"/>
                </a:lnTo>
                <a:lnTo>
                  <a:pt x="114131" y="1222287"/>
                </a:lnTo>
                <a:lnTo>
                  <a:pt x="144567" y="1188278"/>
                </a:lnTo>
                <a:lnTo>
                  <a:pt x="170720" y="1151072"/>
                </a:lnTo>
                <a:lnTo>
                  <a:pt x="172974" y="1147291"/>
                </a:lnTo>
                <a:lnTo>
                  <a:pt x="172974" y="1114044"/>
                </a:lnTo>
                <a:lnTo>
                  <a:pt x="176182" y="1108064"/>
                </a:lnTo>
                <a:close/>
              </a:path>
              <a:path w="394334" h="1275714">
                <a:moveTo>
                  <a:pt x="39624" y="1261110"/>
                </a:moveTo>
                <a:lnTo>
                  <a:pt x="39624" y="1252728"/>
                </a:lnTo>
                <a:lnTo>
                  <a:pt x="32179" y="1255018"/>
                </a:lnTo>
                <a:lnTo>
                  <a:pt x="39624" y="1261110"/>
                </a:lnTo>
                <a:close/>
              </a:path>
              <a:path w="394334" h="1275714">
                <a:moveTo>
                  <a:pt x="184404" y="1114044"/>
                </a:moveTo>
                <a:lnTo>
                  <a:pt x="176182" y="1108064"/>
                </a:lnTo>
                <a:lnTo>
                  <a:pt x="172974" y="1114044"/>
                </a:lnTo>
                <a:lnTo>
                  <a:pt x="184404" y="1114044"/>
                </a:lnTo>
                <a:close/>
              </a:path>
              <a:path w="394334" h="1275714">
                <a:moveTo>
                  <a:pt x="184404" y="1128110"/>
                </a:moveTo>
                <a:lnTo>
                  <a:pt x="184404" y="1114044"/>
                </a:lnTo>
                <a:lnTo>
                  <a:pt x="172974" y="1114044"/>
                </a:lnTo>
                <a:lnTo>
                  <a:pt x="172974" y="1147291"/>
                </a:lnTo>
                <a:lnTo>
                  <a:pt x="184404" y="1128110"/>
                </a:lnTo>
                <a:close/>
              </a:path>
              <a:path w="394334" h="1275714">
                <a:moveTo>
                  <a:pt x="393953" y="0"/>
                </a:moveTo>
                <a:lnTo>
                  <a:pt x="374141" y="0"/>
                </a:lnTo>
                <a:lnTo>
                  <a:pt x="371093" y="130302"/>
                </a:lnTo>
                <a:lnTo>
                  <a:pt x="365759" y="256032"/>
                </a:lnTo>
                <a:lnTo>
                  <a:pt x="342899" y="492252"/>
                </a:lnTo>
                <a:lnTo>
                  <a:pt x="326135" y="603504"/>
                </a:lnTo>
                <a:lnTo>
                  <a:pt x="308609" y="707898"/>
                </a:lnTo>
                <a:lnTo>
                  <a:pt x="286511" y="806196"/>
                </a:lnTo>
                <a:lnTo>
                  <a:pt x="260604" y="896874"/>
                </a:lnTo>
                <a:lnTo>
                  <a:pt x="246888" y="938784"/>
                </a:lnTo>
                <a:lnTo>
                  <a:pt x="235458" y="978408"/>
                </a:lnTo>
                <a:lnTo>
                  <a:pt x="217932" y="1015746"/>
                </a:lnTo>
                <a:lnTo>
                  <a:pt x="204215" y="1051560"/>
                </a:lnTo>
                <a:lnTo>
                  <a:pt x="189738" y="1082802"/>
                </a:lnTo>
                <a:lnTo>
                  <a:pt x="176182" y="1108064"/>
                </a:lnTo>
                <a:lnTo>
                  <a:pt x="184404" y="1114044"/>
                </a:lnTo>
                <a:lnTo>
                  <a:pt x="184404" y="1128110"/>
                </a:lnTo>
                <a:lnTo>
                  <a:pt x="192786" y="1114044"/>
                </a:lnTo>
                <a:lnTo>
                  <a:pt x="209550" y="1082802"/>
                </a:lnTo>
                <a:lnTo>
                  <a:pt x="224028" y="1051560"/>
                </a:lnTo>
                <a:lnTo>
                  <a:pt x="237744" y="1015746"/>
                </a:lnTo>
                <a:lnTo>
                  <a:pt x="255270" y="978408"/>
                </a:lnTo>
                <a:lnTo>
                  <a:pt x="266700" y="938784"/>
                </a:lnTo>
                <a:lnTo>
                  <a:pt x="280416" y="896874"/>
                </a:lnTo>
                <a:lnTo>
                  <a:pt x="306323" y="806196"/>
                </a:lnTo>
                <a:lnTo>
                  <a:pt x="328421" y="707898"/>
                </a:lnTo>
                <a:lnTo>
                  <a:pt x="345947" y="603504"/>
                </a:lnTo>
                <a:lnTo>
                  <a:pt x="362711" y="492252"/>
                </a:lnTo>
                <a:lnTo>
                  <a:pt x="385571" y="256032"/>
                </a:lnTo>
                <a:lnTo>
                  <a:pt x="390905" y="130302"/>
                </a:lnTo>
                <a:lnTo>
                  <a:pt x="393953" y="0"/>
                </a:lnTo>
                <a:close/>
              </a:path>
            </a:pathLst>
          </a:custGeom>
          <a:solidFill>
            <a:srgbClr val="FF0000"/>
          </a:solidFill>
        </p:spPr>
        <p:txBody>
          <a:bodyPr wrap="square" lIns="0" tIns="0" rIns="0" bIns="0" rtlCol="0"/>
          <a:lstStyle/>
          <a:p>
            <a:endParaRPr>
              <a:solidFill>
                <a:prstClr val="black"/>
              </a:solidFill>
            </a:endParaRPr>
          </a:p>
        </p:txBody>
      </p:sp>
      <p:sp>
        <p:nvSpPr>
          <p:cNvPr id="191" name="object 191"/>
          <p:cNvSpPr/>
          <p:nvPr/>
        </p:nvSpPr>
        <p:spPr>
          <a:xfrm>
            <a:off x="6596774" y="928020"/>
            <a:ext cx="394335" cy="1352550"/>
          </a:xfrm>
          <a:custGeom>
            <a:avLst/>
            <a:gdLst/>
            <a:ahLst/>
            <a:cxnLst/>
            <a:rect l="l" t="t" r="r" b="b"/>
            <a:pathLst>
              <a:path w="394334" h="1352550">
                <a:moveTo>
                  <a:pt x="393954" y="1352550"/>
                </a:moveTo>
                <a:lnTo>
                  <a:pt x="390906" y="1214628"/>
                </a:lnTo>
                <a:lnTo>
                  <a:pt x="385572" y="1080516"/>
                </a:lnTo>
                <a:lnTo>
                  <a:pt x="362712" y="829056"/>
                </a:lnTo>
                <a:lnTo>
                  <a:pt x="329184" y="601218"/>
                </a:lnTo>
                <a:lnTo>
                  <a:pt x="306324" y="496062"/>
                </a:lnTo>
                <a:lnTo>
                  <a:pt x="294894" y="448056"/>
                </a:lnTo>
                <a:lnTo>
                  <a:pt x="266700" y="355854"/>
                </a:lnTo>
                <a:lnTo>
                  <a:pt x="255270" y="313944"/>
                </a:lnTo>
                <a:lnTo>
                  <a:pt x="238506" y="274320"/>
                </a:lnTo>
                <a:lnTo>
                  <a:pt x="224028" y="236982"/>
                </a:lnTo>
                <a:lnTo>
                  <a:pt x="209550" y="201167"/>
                </a:lnTo>
                <a:lnTo>
                  <a:pt x="185297" y="155874"/>
                </a:lnTo>
                <a:lnTo>
                  <a:pt x="158677" y="110767"/>
                </a:lnTo>
                <a:lnTo>
                  <a:pt x="127800" y="69028"/>
                </a:lnTo>
                <a:lnTo>
                  <a:pt x="90777" y="33838"/>
                </a:lnTo>
                <a:lnTo>
                  <a:pt x="45720" y="8381"/>
                </a:lnTo>
                <a:lnTo>
                  <a:pt x="19812" y="0"/>
                </a:lnTo>
                <a:lnTo>
                  <a:pt x="0" y="0"/>
                </a:lnTo>
                <a:lnTo>
                  <a:pt x="0" y="14478"/>
                </a:lnTo>
                <a:lnTo>
                  <a:pt x="19812" y="14478"/>
                </a:lnTo>
                <a:lnTo>
                  <a:pt x="31815" y="18633"/>
                </a:lnTo>
                <a:lnTo>
                  <a:pt x="39624" y="12953"/>
                </a:lnTo>
                <a:lnTo>
                  <a:pt x="39624" y="22596"/>
                </a:lnTo>
                <a:lnTo>
                  <a:pt x="51053" y="27431"/>
                </a:lnTo>
                <a:lnTo>
                  <a:pt x="102227" y="66627"/>
                </a:lnTo>
                <a:lnTo>
                  <a:pt x="141732" y="117348"/>
                </a:lnTo>
                <a:lnTo>
                  <a:pt x="156210" y="140009"/>
                </a:lnTo>
                <a:lnTo>
                  <a:pt x="156210" y="138684"/>
                </a:lnTo>
                <a:lnTo>
                  <a:pt x="167640" y="138684"/>
                </a:lnTo>
                <a:lnTo>
                  <a:pt x="167640" y="159985"/>
                </a:lnTo>
                <a:lnTo>
                  <a:pt x="189738" y="201167"/>
                </a:lnTo>
                <a:lnTo>
                  <a:pt x="209744" y="250143"/>
                </a:lnTo>
                <a:lnTo>
                  <a:pt x="228714" y="299375"/>
                </a:lnTo>
                <a:lnTo>
                  <a:pt x="245912" y="349224"/>
                </a:lnTo>
                <a:lnTo>
                  <a:pt x="260604" y="400050"/>
                </a:lnTo>
                <a:lnTo>
                  <a:pt x="275082" y="448056"/>
                </a:lnTo>
                <a:lnTo>
                  <a:pt x="286512" y="496062"/>
                </a:lnTo>
                <a:lnTo>
                  <a:pt x="297375" y="544079"/>
                </a:lnTo>
                <a:lnTo>
                  <a:pt x="307134" y="592296"/>
                </a:lnTo>
                <a:lnTo>
                  <a:pt x="315887" y="640689"/>
                </a:lnTo>
                <a:lnTo>
                  <a:pt x="323734" y="689237"/>
                </a:lnTo>
                <a:lnTo>
                  <a:pt x="330773" y="737917"/>
                </a:lnTo>
                <a:lnTo>
                  <a:pt x="337104" y="786707"/>
                </a:lnTo>
                <a:lnTo>
                  <a:pt x="342825" y="835585"/>
                </a:lnTo>
                <a:lnTo>
                  <a:pt x="352836" y="933516"/>
                </a:lnTo>
                <a:lnTo>
                  <a:pt x="365760" y="1080516"/>
                </a:lnTo>
                <a:lnTo>
                  <a:pt x="371094" y="1214628"/>
                </a:lnTo>
                <a:lnTo>
                  <a:pt x="374142" y="1352550"/>
                </a:lnTo>
                <a:lnTo>
                  <a:pt x="393954" y="1352550"/>
                </a:lnTo>
                <a:close/>
              </a:path>
              <a:path w="394334" h="1352550">
                <a:moveTo>
                  <a:pt x="39624" y="22596"/>
                </a:moveTo>
                <a:lnTo>
                  <a:pt x="39624" y="21336"/>
                </a:lnTo>
                <a:lnTo>
                  <a:pt x="31815" y="18633"/>
                </a:lnTo>
                <a:lnTo>
                  <a:pt x="31242" y="19049"/>
                </a:lnTo>
                <a:lnTo>
                  <a:pt x="39624" y="22596"/>
                </a:lnTo>
                <a:close/>
              </a:path>
              <a:path w="394334" h="1352550">
                <a:moveTo>
                  <a:pt x="39624" y="21336"/>
                </a:moveTo>
                <a:lnTo>
                  <a:pt x="39624" y="12953"/>
                </a:lnTo>
                <a:lnTo>
                  <a:pt x="31815" y="18633"/>
                </a:lnTo>
                <a:lnTo>
                  <a:pt x="39624" y="21336"/>
                </a:lnTo>
                <a:close/>
              </a:path>
              <a:path w="394334" h="1352550">
                <a:moveTo>
                  <a:pt x="167640" y="138684"/>
                </a:moveTo>
                <a:lnTo>
                  <a:pt x="156210" y="138684"/>
                </a:lnTo>
                <a:lnTo>
                  <a:pt x="159418" y="144663"/>
                </a:lnTo>
                <a:lnTo>
                  <a:pt x="167640" y="138684"/>
                </a:lnTo>
                <a:close/>
              </a:path>
              <a:path w="394334" h="1352550">
                <a:moveTo>
                  <a:pt x="159418" y="144663"/>
                </a:moveTo>
                <a:lnTo>
                  <a:pt x="156210" y="138684"/>
                </a:lnTo>
                <a:lnTo>
                  <a:pt x="156210" y="140009"/>
                </a:lnTo>
                <a:lnTo>
                  <a:pt x="159258" y="144780"/>
                </a:lnTo>
                <a:lnTo>
                  <a:pt x="159418" y="144663"/>
                </a:lnTo>
                <a:close/>
              </a:path>
              <a:path w="394334" h="1352550">
                <a:moveTo>
                  <a:pt x="167640" y="159985"/>
                </a:moveTo>
                <a:lnTo>
                  <a:pt x="167640" y="138684"/>
                </a:lnTo>
                <a:lnTo>
                  <a:pt x="159418" y="144663"/>
                </a:lnTo>
                <a:lnTo>
                  <a:pt x="167640" y="159985"/>
                </a:lnTo>
                <a:close/>
              </a:path>
            </a:pathLst>
          </a:custGeom>
          <a:solidFill>
            <a:srgbClr val="00FF00"/>
          </a:solidFill>
        </p:spPr>
        <p:txBody>
          <a:bodyPr wrap="square" lIns="0" tIns="0" rIns="0" bIns="0" rtlCol="0"/>
          <a:lstStyle/>
          <a:p>
            <a:endParaRPr>
              <a:solidFill>
                <a:prstClr val="black"/>
              </a:solidFill>
            </a:endParaRPr>
          </a:p>
        </p:txBody>
      </p:sp>
      <p:sp>
        <p:nvSpPr>
          <p:cNvPr id="192" name="object 192"/>
          <p:cNvSpPr/>
          <p:nvPr/>
        </p:nvSpPr>
        <p:spPr>
          <a:xfrm>
            <a:off x="6596774" y="2280570"/>
            <a:ext cx="394335" cy="1275715"/>
          </a:xfrm>
          <a:custGeom>
            <a:avLst/>
            <a:gdLst/>
            <a:ahLst/>
            <a:cxnLst/>
            <a:rect l="l" t="t" r="r" b="b"/>
            <a:pathLst>
              <a:path w="394334" h="1275714">
                <a:moveTo>
                  <a:pt x="39624" y="1267206"/>
                </a:moveTo>
                <a:lnTo>
                  <a:pt x="39624" y="1261110"/>
                </a:lnTo>
                <a:lnTo>
                  <a:pt x="32179" y="1255018"/>
                </a:lnTo>
                <a:lnTo>
                  <a:pt x="19812" y="1258824"/>
                </a:lnTo>
                <a:lnTo>
                  <a:pt x="0" y="1261110"/>
                </a:lnTo>
                <a:lnTo>
                  <a:pt x="0" y="1275588"/>
                </a:lnTo>
                <a:lnTo>
                  <a:pt x="19812" y="1273302"/>
                </a:lnTo>
                <a:lnTo>
                  <a:pt x="39624" y="1267206"/>
                </a:lnTo>
                <a:close/>
              </a:path>
              <a:path w="394334" h="1275714">
                <a:moveTo>
                  <a:pt x="176182" y="1108064"/>
                </a:moveTo>
                <a:lnTo>
                  <a:pt x="176022" y="1107948"/>
                </a:lnTo>
                <a:lnTo>
                  <a:pt x="159258" y="1137666"/>
                </a:lnTo>
                <a:lnTo>
                  <a:pt x="137127" y="1169926"/>
                </a:lnTo>
                <a:lnTo>
                  <a:pt x="112056" y="1199869"/>
                </a:lnTo>
                <a:lnTo>
                  <a:pt x="83536" y="1226332"/>
                </a:lnTo>
                <a:lnTo>
                  <a:pt x="51053" y="1248156"/>
                </a:lnTo>
                <a:lnTo>
                  <a:pt x="31242" y="1254252"/>
                </a:lnTo>
                <a:lnTo>
                  <a:pt x="32179" y="1255018"/>
                </a:lnTo>
                <a:lnTo>
                  <a:pt x="39624" y="1252728"/>
                </a:lnTo>
                <a:lnTo>
                  <a:pt x="39624" y="1267206"/>
                </a:lnTo>
                <a:lnTo>
                  <a:pt x="79215" y="1249721"/>
                </a:lnTo>
                <a:lnTo>
                  <a:pt x="114131" y="1222287"/>
                </a:lnTo>
                <a:lnTo>
                  <a:pt x="144567" y="1188278"/>
                </a:lnTo>
                <a:lnTo>
                  <a:pt x="170720" y="1151072"/>
                </a:lnTo>
                <a:lnTo>
                  <a:pt x="172974" y="1147291"/>
                </a:lnTo>
                <a:lnTo>
                  <a:pt x="172974" y="1114044"/>
                </a:lnTo>
                <a:lnTo>
                  <a:pt x="176182" y="1108064"/>
                </a:lnTo>
                <a:close/>
              </a:path>
              <a:path w="394334" h="1275714">
                <a:moveTo>
                  <a:pt x="39624" y="1261110"/>
                </a:moveTo>
                <a:lnTo>
                  <a:pt x="39624" y="1252728"/>
                </a:lnTo>
                <a:lnTo>
                  <a:pt x="32179" y="1255018"/>
                </a:lnTo>
                <a:lnTo>
                  <a:pt x="39624" y="1261110"/>
                </a:lnTo>
                <a:close/>
              </a:path>
              <a:path w="394334" h="1275714">
                <a:moveTo>
                  <a:pt x="184404" y="1114044"/>
                </a:moveTo>
                <a:lnTo>
                  <a:pt x="176182" y="1108064"/>
                </a:lnTo>
                <a:lnTo>
                  <a:pt x="172974" y="1114044"/>
                </a:lnTo>
                <a:lnTo>
                  <a:pt x="184404" y="1114044"/>
                </a:lnTo>
                <a:close/>
              </a:path>
              <a:path w="394334" h="1275714">
                <a:moveTo>
                  <a:pt x="184404" y="1128110"/>
                </a:moveTo>
                <a:lnTo>
                  <a:pt x="184404" y="1114044"/>
                </a:lnTo>
                <a:lnTo>
                  <a:pt x="172974" y="1114044"/>
                </a:lnTo>
                <a:lnTo>
                  <a:pt x="172974" y="1147291"/>
                </a:lnTo>
                <a:lnTo>
                  <a:pt x="184404" y="1128110"/>
                </a:lnTo>
                <a:close/>
              </a:path>
              <a:path w="394334" h="1275714">
                <a:moveTo>
                  <a:pt x="393953" y="0"/>
                </a:moveTo>
                <a:lnTo>
                  <a:pt x="374141" y="0"/>
                </a:lnTo>
                <a:lnTo>
                  <a:pt x="371093" y="130302"/>
                </a:lnTo>
                <a:lnTo>
                  <a:pt x="365759" y="256032"/>
                </a:lnTo>
                <a:lnTo>
                  <a:pt x="342899" y="492252"/>
                </a:lnTo>
                <a:lnTo>
                  <a:pt x="309371" y="707898"/>
                </a:lnTo>
                <a:lnTo>
                  <a:pt x="286511" y="806196"/>
                </a:lnTo>
                <a:lnTo>
                  <a:pt x="260604" y="896874"/>
                </a:lnTo>
                <a:lnTo>
                  <a:pt x="246888" y="938784"/>
                </a:lnTo>
                <a:lnTo>
                  <a:pt x="235458" y="978408"/>
                </a:lnTo>
                <a:lnTo>
                  <a:pt x="218694" y="1015746"/>
                </a:lnTo>
                <a:lnTo>
                  <a:pt x="204215" y="1051560"/>
                </a:lnTo>
                <a:lnTo>
                  <a:pt x="189738" y="1082802"/>
                </a:lnTo>
                <a:lnTo>
                  <a:pt x="176182" y="1108064"/>
                </a:lnTo>
                <a:lnTo>
                  <a:pt x="184404" y="1114044"/>
                </a:lnTo>
                <a:lnTo>
                  <a:pt x="184404" y="1128110"/>
                </a:lnTo>
                <a:lnTo>
                  <a:pt x="192786" y="1114044"/>
                </a:lnTo>
                <a:lnTo>
                  <a:pt x="209550" y="1082802"/>
                </a:lnTo>
                <a:lnTo>
                  <a:pt x="224028" y="1051560"/>
                </a:lnTo>
                <a:lnTo>
                  <a:pt x="238506" y="1015746"/>
                </a:lnTo>
                <a:lnTo>
                  <a:pt x="255270" y="978408"/>
                </a:lnTo>
                <a:lnTo>
                  <a:pt x="266700" y="938784"/>
                </a:lnTo>
                <a:lnTo>
                  <a:pt x="280416" y="896874"/>
                </a:lnTo>
                <a:lnTo>
                  <a:pt x="306323" y="806196"/>
                </a:lnTo>
                <a:lnTo>
                  <a:pt x="329184" y="707898"/>
                </a:lnTo>
                <a:lnTo>
                  <a:pt x="362711" y="492252"/>
                </a:lnTo>
                <a:lnTo>
                  <a:pt x="385571" y="256032"/>
                </a:lnTo>
                <a:lnTo>
                  <a:pt x="390905" y="130302"/>
                </a:lnTo>
                <a:lnTo>
                  <a:pt x="393953" y="0"/>
                </a:lnTo>
                <a:close/>
              </a:path>
            </a:pathLst>
          </a:custGeom>
          <a:solidFill>
            <a:srgbClr val="00FF00"/>
          </a:solidFill>
        </p:spPr>
        <p:txBody>
          <a:bodyPr wrap="square" lIns="0" tIns="0" rIns="0" bIns="0" rtlCol="0"/>
          <a:lstStyle/>
          <a:p>
            <a:endParaRPr>
              <a:solidFill>
                <a:prstClr val="black"/>
              </a:solidFill>
            </a:endParaRPr>
          </a:p>
        </p:txBody>
      </p:sp>
      <p:sp>
        <p:nvSpPr>
          <p:cNvPr id="193" name="object 193"/>
          <p:cNvSpPr/>
          <p:nvPr/>
        </p:nvSpPr>
        <p:spPr>
          <a:xfrm>
            <a:off x="967117" y="766476"/>
            <a:ext cx="6867525" cy="2993390"/>
          </a:xfrm>
          <a:custGeom>
            <a:avLst/>
            <a:gdLst/>
            <a:ahLst/>
            <a:cxnLst/>
            <a:rect l="l" t="t" r="r" b="b"/>
            <a:pathLst>
              <a:path w="6867525" h="2993390">
                <a:moveTo>
                  <a:pt x="0" y="0"/>
                </a:moveTo>
                <a:lnTo>
                  <a:pt x="6867131" y="0"/>
                </a:lnTo>
                <a:lnTo>
                  <a:pt x="6867131" y="2993136"/>
                </a:lnTo>
                <a:lnTo>
                  <a:pt x="0" y="2993136"/>
                </a:lnTo>
                <a:lnTo>
                  <a:pt x="0" y="0"/>
                </a:lnTo>
                <a:close/>
              </a:path>
            </a:pathLst>
          </a:custGeom>
          <a:ln w="9525">
            <a:solidFill>
              <a:srgbClr val="000000"/>
            </a:solidFill>
            <a:prstDash val="dot"/>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93493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7929" y="3191789"/>
            <a:ext cx="4851400" cy="1301750"/>
          </a:xfrm>
          <a:prstGeom prst="rect">
            <a:avLst/>
          </a:prstGeom>
        </p:spPr>
        <p:txBody>
          <a:bodyPr vert="horz" wrap="square" lIns="0" tIns="133350" rIns="0" bIns="0" rtlCol="0">
            <a:spAutoFit/>
          </a:bodyPr>
          <a:lstStyle/>
          <a:p>
            <a:pPr marL="12700">
              <a:spcBef>
                <a:spcPts val="1050"/>
              </a:spcBef>
              <a:tabLst>
                <a:tab pos="520700" algn="l"/>
              </a:tabLst>
            </a:pPr>
            <a:r>
              <a:rPr sz="2000" spc="-5" dirty="0">
                <a:solidFill>
                  <a:srgbClr val="323232"/>
                </a:solidFill>
                <a:latin typeface="SimSun"/>
                <a:cs typeface="SimSun"/>
              </a:rPr>
              <a:t>阴	极：当它被加热时发射电子</a:t>
            </a:r>
            <a:endParaRPr sz="2000">
              <a:solidFill>
                <a:prstClr val="black"/>
              </a:solidFill>
              <a:latin typeface="SimSun"/>
              <a:cs typeface="SimSun"/>
            </a:endParaRPr>
          </a:p>
          <a:p>
            <a:pPr marL="12700" marR="5080">
              <a:lnSpc>
                <a:spcPct val="139500"/>
              </a:lnSpc>
            </a:pPr>
            <a:r>
              <a:rPr sz="2000" spc="-5" dirty="0">
                <a:solidFill>
                  <a:srgbClr val="323232"/>
                </a:solidFill>
                <a:latin typeface="SimSun"/>
                <a:cs typeface="SimSun"/>
              </a:rPr>
              <a:t>控制栅：控制电子束偏转的方向和运动速度 加速极：用于产生高速的电子束</a:t>
            </a:r>
            <a:endParaRPr sz="2000">
              <a:solidFill>
                <a:prstClr val="black"/>
              </a:solidFill>
              <a:latin typeface="SimSun"/>
              <a:cs typeface="SimSun"/>
            </a:endParaRPr>
          </a:p>
        </p:txBody>
      </p:sp>
      <p:sp>
        <p:nvSpPr>
          <p:cNvPr id="3" name="object 3"/>
          <p:cNvSpPr/>
          <p:nvPr/>
        </p:nvSpPr>
        <p:spPr>
          <a:xfrm>
            <a:off x="1591957" y="1543716"/>
            <a:ext cx="3698240" cy="0"/>
          </a:xfrm>
          <a:custGeom>
            <a:avLst/>
            <a:gdLst/>
            <a:ahLst/>
            <a:cxnLst/>
            <a:rect l="l" t="t" r="r" b="b"/>
            <a:pathLst>
              <a:path w="3698240">
                <a:moveTo>
                  <a:pt x="0" y="0"/>
                </a:moveTo>
                <a:lnTo>
                  <a:pt x="3697986" y="0"/>
                </a:lnTo>
              </a:path>
            </a:pathLst>
          </a:custGeom>
          <a:ln w="15239">
            <a:solidFill>
              <a:srgbClr val="000000"/>
            </a:solidFill>
          </a:ln>
        </p:spPr>
        <p:txBody>
          <a:bodyPr wrap="square" lIns="0" tIns="0" rIns="0" bIns="0" rtlCol="0"/>
          <a:lstStyle/>
          <a:p>
            <a:endParaRPr>
              <a:solidFill>
                <a:prstClr val="black"/>
              </a:solidFill>
            </a:endParaRPr>
          </a:p>
        </p:txBody>
      </p:sp>
      <p:sp>
        <p:nvSpPr>
          <p:cNvPr id="4" name="object 4"/>
          <p:cNvSpPr/>
          <p:nvPr/>
        </p:nvSpPr>
        <p:spPr>
          <a:xfrm>
            <a:off x="1082179" y="1318164"/>
            <a:ext cx="509905" cy="0"/>
          </a:xfrm>
          <a:custGeom>
            <a:avLst/>
            <a:gdLst/>
            <a:ahLst/>
            <a:cxnLst/>
            <a:rect l="l" t="t" r="r" b="b"/>
            <a:pathLst>
              <a:path w="509905">
                <a:moveTo>
                  <a:pt x="0" y="0"/>
                </a:moveTo>
                <a:lnTo>
                  <a:pt x="509777" y="0"/>
                </a:lnTo>
              </a:path>
            </a:pathLst>
          </a:custGeom>
          <a:ln w="13715">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1593481" y="1317402"/>
            <a:ext cx="0" cy="448945"/>
          </a:xfrm>
          <a:custGeom>
            <a:avLst/>
            <a:gdLst/>
            <a:ahLst/>
            <a:cxnLst/>
            <a:rect l="l" t="t" r="r" b="b"/>
            <a:pathLst>
              <a:path h="448944">
                <a:moveTo>
                  <a:pt x="0" y="0"/>
                </a:moveTo>
                <a:lnTo>
                  <a:pt x="0" y="448818"/>
                </a:lnTo>
              </a:path>
            </a:pathLst>
          </a:custGeom>
          <a:ln w="19812">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1082179" y="1767363"/>
            <a:ext cx="509905" cy="0"/>
          </a:xfrm>
          <a:custGeom>
            <a:avLst/>
            <a:gdLst/>
            <a:ahLst/>
            <a:cxnLst/>
            <a:rect l="l" t="t" r="r" b="b"/>
            <a:pathLst>
              <a:path w="509905">
                <a:moveTo>
                  <a:pt x="0" y="0"/>
                </a:moveTo>
                <a:lnTo>
                  <a:pt x="509777" y="0"/>
                </a:lnTo>
              </a:path>
            </a:pathLst>
          </a:custGeom>
          <a:ln w="12954">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1082179" y="1393221"/>
            <a:ext cx="254635" cy="0"/>
          </a:xfrm>
          <a:custGeom>
            <a:avLst/>
            <a:gdLst/>
            <a:ahLst/>
            <a:cxnLst/>
            <a:rect l="l" t="t" r="r" b="b"/>
            <a:pathLst>
              <a:path w="254634">
                <a:moveTo>
                  <a:pt x="0" y="0"/>
                </a:moveTo>
                <a:lnTo>
                  <a:pt x="254507" y="0"/>
                </a:lnTo>
              </a:path>
            </a:pathLst>
          </a:custGeom>
          <a:ln w="12953">
            <a:solidFill>
              <a:srgbClr val="000000"/>
            </a:solidFill>
          </a:ln>
        </p:spPr>
        <p:txBody>
          <a:bodyPr wrap="square" lIns="0" tIns="0" rIns="0" bIns="0" rtlCol="0"/>
          <a:lstStyle/>
          <a:p>
            <a:endParaRPr>
              <a:solidFill>
                <a:prstClr val="black"/>
              </a:solidFill>
            </a:endParaRPr>
          </a:p>
        </p:txBody>
      </p:sp>
      <p:sp>
        <p:nvSpPr>
          <p:cNvPr id="8" name="object 8"/>
          <p:cNvSpPr/>
          <p:nvPr/>
        </p:nvSpPr>
        <p:spPr>
          <a:xfrm>
            <a:off x="1082179" y="1692687"/>
            <a:ext cx="254635" cy="0"/>
          </a:xfrm>
          <a:custGeom>
            <a:avLst/>
            <a:gdLst/>
            <a:ahLst/>
            <a:cxnLst/>
            <a:rect l="l" t="t" r="r" b="b"/>
            <a:pathLst>
              <a:path w="254634">
                <a:moveTo>
                  <a:pt x="0" y="0"/>
                </a:moveTo>
                <a:lnTo>
                  <a:pt x="254507" y="0"/>
                </a:lnTo>
              </a:path>
            </a:pathLst>
          </a:custGeom>
          <a:ln w="12954">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1336687" y="1386744"/>
            <a:ext cx="139446" cy="31470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082179" y="1243488"/>
            <a:ext cx="765175" cy="0"/>
          </a:xfrm>
          <a:custGeom>
            <a:avLst/>
            <a:gdLst/>
            <a:ahLst/>
            <a:cxnLst/>
            <a:rect l="l" t="t" r="r" b="b"/>
            <a:pathLst>
              <a:path w="765175">
                <a:moveTo>
                  <a:pt x="0" y="0"/>
                </a:moveTo>
                <a:lnTo>
                  <a:pt x="765048" y="0"/>
                </a:lnTo>
              </a:path>
            </a:pathLst>
          </a:custGeom>
          <a:ln w="28956">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1082179" y="1842420"/>
            <a:ext cx="765175" cy="0"/>
          </a:xfrm>
          <a:custGeom>
            <a:avLst/>
            <a:gdLst/>
            <a:ahLst/>
            <a:cxnLst/>
            <a:rect l="l" t="t" r="r" b="b"/>
            <a:pathLst>
              <a:path w="765175">
                <a:moveTo>
                  <a:pt x="0" y="0"/>
                </a:moveTo>
                <a:lnTo>
                  <a:pt x="765048" y="0"/>
                </a:lnTo>
              </a:path>
            </a:pathLst>
          </a:custGeom>
          <a:ln w="28955">
            <a:solidFill>
              <a:srgbClr val="000000"/>
            </a:solidFill>
          </a:ln>
        </p:spPr>
        <p:txBody>
          <a:bodyPr wrap="square" lIns="0" tIns="0" rIns="0" bIns="0" rtlCol="0"/>
          <a:lstStyle/>
          <a:p>
            <a:endParaRPr>
              <a:solidFill>
                <a:prstClr val="black"/>
              </a:solidFill>
            </a:endParaRPr>
          </a:p>
        </p:txBody>
      </p:sp>
      <p:sp>
        <p:nvSpPr>
          <p:cNvPr id="12" name="object 12"/>
          <p:cNvSpPr/>
          <p:nvPr/>
        </p:nvSpPr>
        <p:spPr>
          <a:xfrm>
            <a:off x="1848751" y="1242726"/>
            <a:ext cx="0" cy="149860"/>
          </a:xfrm>
          <a:custGeom>
            <a:avLst/>
            <a:gdLst/>
            <a:ahLst/>
            <a:cxnLst/>
            <a:rect l="l" t="t" r="r" b="b"/>
            <a:pathLst>
              <a:path h="149859">
                <a:moveTo>
                  <a:pt x="0" y="0"/>
                </a:moveTo>
                <a:lnTo>
                  <a:pt x="0" y="149351"/>
                </a:lnTo>
              </a:path>
            </a:pathLst>
          </a:custGeom>
          <a:ln w="42672">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1848751" y="1691544"/>
            <a:ext cx="0" cy="150495"/>
          </a:xfrm>
          <a:custGeom>
            <a:avLst/>
            <a:gdLst/>
            <a:ahLst/>
            <a:cxnLst/>
            <a:rect l="l" t="t" r="r" b="b"/>
            <a:pathLst>
              <a:path h="150494">
                <a:moveTo>
                  <a:pt x="0" y="0"/>
                </a:moveTo>
                <a:lnTo>
                  <a:pt x="0" y="150113"/>
                </a:lnTo>
              </a:path>
            </a:pathLst>
          </a:custGeom>
          <a:ln w="42672">
            <a:solidFill>
              <a:srgbClr val="000000"/>
            </a:solidFill>
          </a:ln>
        </p:spPr>
        <p:txBody>
          <a:bodyPr wrap="square" lIns="0" tIns="0" rIns="0" bIns="0" rtlCol="0"/>
          <a:lstStyle/>
          <a:p>
            <a:endParaRPr>
              <a:solidFill>
                <a:prstClr val="black"/>
              </a:solidFill>
            </a:endParaRPr>
          </a:p>
        </p:txBody>
      </p:sp>
      <p:sp>
        <p:nvSpPr>
          <p:cNvPr id="14" name="object 14"/>
          <p:cNvSpPr/>
          <p:nvPr/>
        </p:nvSpPr>
        <p:spPr>
          <a:xfrm>
            <a:off x="2103259"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2102497" y="1842420"/>
            <a:ext cx="382905" cy="0"/>
          </a:xfrm>
          <a:custGeom>
            <a:avLst/>
            <a:gdLst/>
            <a:ahLst/>
            <a:cxnLst/>
            <a:rect l="l" t="t" r="r" b="b"/>
            <a:pathLst>
              <a:path w="382905">
                <a:moveTo>
                  <a:pt x="0" y="0"/>
                </a:moveTo>
                <a:lnTo>
                  <a:pt x="382523" y="0"/>
                </a:lnTo>
              </a:path>
            </a:pathLst>
          </a:custGeom>
          <a:ln w="13716">
            <a:solidFill>
              <a:srgbClr val="000000"/>
            </a:solidFill>
          </a:ln>
        </p:spPr>
        <p:txBody>
          <a:bodyPr wrap="square" lIns="0" tIns="0" rIns="0" bIns="0" rtlCol="0"/>
          <a:lstStyle/>
          <a:p>
            <a:endParaRPr>
              <a:solidFill>
                <a:prstClr val="black"/>
              </a:solidFill>
            </a:endParaRPr>
          </a:p>
        </p:txBody>
      </p:sp>
      <p:sp>
        <p:nvSpPr>
          <p:cNvPr id="16" name="object 16"/>
          <p:cNvSpPr/>
          <p:nvPr/>
        </p:nvSpPr>
        <p:spPr>
          <a:xfrm>
            <a:off x="2486164" y="1691544"/>
            <a:ext cx="0" cy="150495"/>
          </a:xfrm>
          <a:custGeom>
            <a:avLst/>
            <a:gdLst/>
            <a:ahLst/>
            <a:cxnLst/>
            <a:rect l="l" t="t" r="r" b="b"/>
            <a:pathLst>
              <a:path h="150494">
                <a:moveTo>
                  <a:pt x="0" y="0"/>
                </a:moveTo>
                <a:lnTo>
                  <a:pt x="0" y="150113"/>
                </a:lnTo>
              </a:path>
            </a:pathLst>
          </a:custGeom>
          <a:ln w="20573">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2613799"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18" name="object 18"/>
          <p:cNvSpPr/>
          <p:nvPr/>
        </p:nvSpPr>
        <p:spPr>
          <a:xfrm>
            <a:off x="2612275" y="1842420"/>
            <a:ext cx="382905" cy="0"/>
          </a:xfrm>
          <a:custGeom>
            <a:avLst/>
            <a:gdLst/>
            <a:ahLst/>
            <a:cxnLst/>
            <a:rect l="l" t="t" r="r" b="b"/>
            <a:pathLst>
              <a:path w="382905">
                <a:moveTo>
                  <a:pt x="0" y="0"/>
                </a:moveTo>
                <a:lnTo>
                  <a:pt x="382524" y="0"/>
                </a:lnTo>
              </a:path>
            </a:pathLst>
          </a:custGeom>
          <a:ln w="13715">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2996323"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20" name="object 20"/>
          <p:cNvSpPr/>
          <p:nvPr/>
        </p:nvSpPr>
        <p:spPr>
          <a:xfrm>
            <a:off x="3250093" y="1466748"/>
            <a:ext cx="512445" cy="300990"/>
          </a:xfrm>
          <a:custGeom>
            <a:avLst/>
            <a:gdLst/>
            <a:ahLst/>
            <a:cxnLst/>
            <a:rect l="l" t="t" r="r" b="b"/>
            <a:pathLst>
              <a:path w="512445" h="300989">
                <a:moveTo>
                  <a:pt x="512074" y="0"/>
                </a:moveTo>
                <a:lnTo>
                  <a:pt x="0" y="0"/>
                </a:lnTo>
                <a:lnTo>
                  <a:pt x="0" y="300987"/>
                </a:lnTo>
                <a:lnTo>
                  <a:pt x="512074" y="300987"/>
                </a:lnTo>
                <a:lnTo>
                  <a:pt x="512074" y="0"/>
                </a:lnTo>
                <a:close/>
              </a:path>
            </a:pathLst>
          </a:custGeom>
          <a:ln w="15071">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3504617" y="1318918"/>
            <a:ext cx="513080" cy="300990"/>
          </a:xfrm>
          <a:custGeom>
            <a:avLst/>
            <a:gdLst/>
            <a:ahLst/>
            <a:cxnLst/>
            <a:rect l="l" t="t" r="r" b="b"/>
            <a:pathLst>
              <a:path w="513079" h="300990">
                <a:moveTo>
                  <a:pt x="512830" y="0"/>
                </a:moveTo>
                <a:lnTo>
                  <a:pt x="0" y="0"/>
                </a:lnTo>
                <a:lnTo>
                  <a:pt x="0" y="300987"/>
                </a:lnTo>
                <a:lnTo>
                  <a:pt x="512830" y="300987"/>
                </a:lnTo>
                <a:lnTo>
                  <a:pt x="512830" y="0"/>
                </a:lnTo>
                <a:close/>
              </a:path>
            </a:pathLst>
          </a:custGeom>
          <a:ln w="15067">
            <a:solidFill>
              <a:srgbClr val="000000"/>
            </a:solidFill>
          </a:ln>
        </p:spPr>
        <p:txBody>
          <a:bodyPr wrap="square" lIns="0" tIns="0" rIns="0" bIns="0" rtlCol="0"/>
          <a:lstStyle/>
          <a:p>
            <a:endParaRPr>
              <a:solidFill>
                <a:prstClr val="black"/>
              </a:solidFill>
            </a:endParaRPr>
          </a:p>
        </p:txBody>
      </p:sp>
      <p:sp>
        <p:nvSpPr>
          <p:cNvPr id="22" name="object 22"/>
          <p:cNvSpPr/>
          <p:nvPr/>
        </p:nvSpPr>
        <p:spPr>
          <a:xfrm>
            <a:off x="4255909" y="1236630"/>
            <a:ext cx="666115" cy="238125"/>
          </a:xfrm>
          <a:custGeom>
            <a:avLst/>
            <a:gdLst/>
            <a:ahLst/>
            <a:cxnLst/>
            <a:rect l="l" t="t" r="r" b="b"/>
            <a:pathLst>
              <a:path w="666114" h="238125">
                <a:moveTo>
                  <a:pt x="665988" y="0"/>
                </a:moveTo>
                <a:lnTo>
                  <a:pt x="166878" y="0"/>
                </a:lnTo>
                <a:lnTo>
                  <a:pt x="164592" y="3810"/>
                </a:lnTo>
                <a:lnTo>
                  <a:pt x="0" y="236220"/>
                </a:lnTo>
                <a:lnTo>
                  <a:pt x="14478" y="237744"/>
                </a:lnTo>
                <a:lnTo>
                  <a:pt x="14478" y="224790"/>
                </a:lnTo>
                <a:lnTo>
                  <a:pt x="29329" y="224790"/>
                </a:lnTo>
                <a:lnTo>
                  <a:pt x="172974" y="21753"/>
                </a:lnTo>
                <a:lnTo>
                  <a:pt x="172974" y="6096"/>
                </a:lnTo>
                <a:lnTo>
                  <a:pt x="181356" y="9906"/>
                </a:lnTo>
                <a:lnTo>
                  <a:pt x="181356" y="13715"/>
                </a:lnTo>
                <a:lnTo>
                  <a:pt x="636143" y="13715"/>
                </a:lnTo>
                <a:lnTo>
                  <a:pt x="643128" y="3809"/>
                </a:lnTo>
                <a:lnTo>
                  <a:pt x="651510" y="6095"/>
                </a:lnTo>
                <a:lnTo>
                  <a:pt x="651510" y="22768"/>
                </a:lnTo>
                <a:lnTo>
                  <a:pt x="660654" y="9905"/>
                </a:lnTo>
                <a:lnTo>
                  <a:pt x="665988" y="0"/>
                </a:lnTo>
                <a:close/>
              </a:path>
              <a:path w="666114" h="238125">
                <a:moveTo>
                  <a:pt x="29329" y="224790"/>
                </a:moveTo>
                <a:lnTo>
                  <a:pt x="14478" y="224790"/>
                </a:lnTo>
                <a:lnTo>
                  <a:pt x="14478" y="230124"/>
                </a:lnTo>
                <a:lnTo>
                  <a:pt x="22860" y="233933"/>
                </a:lnTo>
                <a:lnTo>
                  <a:pt x="29329" y="224790"/>
                </a:lnTo>
                <a:close/>
              </a:path>
              <a:path w="666114" h="238125">
                <a:moveTo>
                  <a:pt x="487318" y="224789"/>
                </a:moveTo>
                <a:lnTo>
                  <a:pt x="29329" y="224790"/>
                </a:lnTo>
                <a:lnTo>
                  <a:pt x="22860" y="233933"/>
                </a:lnTo>
                <a:lnTo>
                  <a:pt x="14478" y="230124"/>
                </a:lnTo>
                <a:lnTo>
                  <a:pt x="14478" y="237744"/>
                </a:lnTo>
                <a:lnTo>
                  <a:pt x="484632" y="237744"/>
                </a:lnTo>
                <a:lnTo>
                  <a:pt x="484632" y="228599"/>
                </a:lnTo>
                <a:lnTo>
                  <a:pt x="487318" y="224789"/>
                </a:lnTo>
                <a:close/>
              </a:path>
              <a:path w="666114" h="238125">
                <a:moveTo>
                  <a:pt x="181356" y="9906"/>
                </a:moveTo>
                <a:lnTo>
                  <a:pt x="172974" y="6096"/>
                </a:lnTo>
                <a:lnTo>
                  <a:pt x="172974" y="13715"/>
                </a:lnTo>
                <a:lnTo>
                  <a:pt x="178660" y="13715"/>
                </a:lnTo>
                <a:lnTo>
                  <a:pt x="181356" y="9906"/>
                </a:lnTo>
                <a:close/>
              </a:path>
              <a:path w="666114" h="238125">
                <a:moveTo>
                  <a:pt x="178660" y="13715"/>
                </a:moveTo>
                <a:lnTo>
                  <a:pt x="172974" y="13715"/>
                </a:lnTo>
                <a:lnTo>
                  <a:pt x="172974" y="21753"/>
                </a:lnTo>
                <a:lnTo>
                  <a:pt x="178660" y="13715"/>
                </a:lnTo>
                <a:close/>
              </a:path>
              <a:path w="666114" h="238125">
                <a:moveTo>
                  <a:pt x="181356" y="13715"/>
                </a:moveTo>
                <a:lnTo>
                  <a:pt x="181356" y="9906"/>
                </a:lnTo>
                <a:lnTo>
                  <a:pt x="178660" y="13715"/>
                </a:lnTo>
                <a:lnTo>
                  <a:pt x="181356" y="13715"/>
                </a:lnTo>
                <a:close/>
              </a:path>
              <a:path w="666114" h="238125">
                <a:moveTo>
                  <a:pt x="493014" y="230123"/>
                </a:moveTo>
                <a:lnTo>
                  <a:pt x="493014" y="224790"/>
                </a:lnTo>
                <a:lnTo>
                  <a:pt x="487318" y="224789"/>
                </a:lnTo>
                <a:lnTo>
                  <a:pt x="484632" y="228599"/>
                </a:lnTo>
                <a:lnTo>
                  <a:pt x="493014" y="230123"/>
                </a:lnTo>
                <a:close/>
              </a:path>
              <a:path w="666114" h="238125">
                <a:moveTo>
                  <a:pt x="493014" y="237744"/>
                </a:moveTo>
                <a:lnTo>
                  <a:pt x="493014" y="230123"/>
                </a:lnTo>
                <a:lnTo>
                  <a:pt x="484632" y="228599"/>
                </a:lnTo>
                <a:lnTo>
                  <a:pt x="484632" y="237744"/>
                </a:lnTo>
                <a:lnTo>
                  <a:pt x="493014" y="237744"/>
                </a:lnTo>
                <a:close/>
              </a:path>
              <a:path w="666114" h="238125">
                <a:moveTo>
                  <a:pt x="651510" y="22768"/>
                </a:moveTo>
                <a:lnTo>
                  <a:pt x="651510" y="13715"/>
                </a:lnTo>
                <a:lnTo>
                  <a:pt x="636143" y="13716"/>
                </a:lnTo>
                <a:lnTo>
                  <a:pt x="487318" y="224789"/>
                </a:lnTo>
                <a:lnTo>
                  <a:pt x="493014" y="224790"/>
                </a:lnTo>
                <a:lnTo>
                  <a:pt x="493014" y="237744"/>
                </a:lnTo>
                <a:lnTo>
                  <a:pt x="499110" y="237744"/>
                </a:lnTo>
                <a:lnTo>
                  <a:pt x="501396" y="233933"/>
                </a:lnTo>
                <a:lnTo>
                  <a:pt x="651510" y="22768"/>
                </a:lnTo>
                <a:close/>
              </a:path>
              <a:path w="666114" h="238125">
                <a:moveTo>
                  <a:pt x="651510" y="13715"/>
                </a:moveTo>
                <a:lnTo>
                  <a:pt x="651510" y="6095"/>
                </a:lnTo>
                <a:lnTo>
                  <a:pt x="643128" y="3809"/>
                </a:lnTo>
                <a:lnTo>
                  <a:pt x="636143" y="13716"/>
                </a:lnTo>
                <a:lnTo>
                  <a:pt x="651510" y="13715"/>
                </a:lnTo>
                <a:close/>
              </a:path>
            </a:pathLst>
          </a:custGeom>
          <a:solidFill>
            <a:srgbClr val="000000"/>
          </a:solidFill>
        </p:spPr>
        <p:txBody>
          <a:bodyPr wrap="square" lIns="0" tIns="0" rIns="0" bIns="0" rtlCol="0"/>
          <a:lstStyle/>
          <a:p>
            <a:endParaRPr>
              <a:solidFill>
                <a:prstClr val="black"/>
              </a:solidFill>
            </a:endParaRPr>
          </a:p>
        </p:txBody>
      </p:sp>
      <p:sp>
        <p:nvSpPr>
          <p:cNvPr id="23" name="object 23"/>
          <p:cNvSpPr/>
          <p:nvPr/>
        </p:nvSpPr>
        <p:spPr>
          <a:xfrm>
            <a:off x="4128655" y="1610772"/>
            <a:ext cx="666115" cy="238760"/>
          </a:xfrm>
          <a:custGeom>
            <a:avLst/>
            <a:gdLst/>
            <a:ahLst/>
            <a:cxnLst/>
            <a:rect l="l" t="t" r="r" b="b"/>
            <a:pathLst>
              <a:path w="666114" h="238760">
                <a:moveTo>
                  <a:pt x="665988" y="0"/>
                </a:moveTo>
                <a:lnTo>
                  <a:pt x="166878" y="0"/>
                </a:lnTo>
                <a:lnTo>
                  <a:pt x="163830" y="3810"/>
                </a:lnTo>
                <a:lnTo>
                  <a:pt x="0" y="236220"/>
                </a:lnTo>
                <a:lnTo>
                  <a:pt x="13716" y="238506"/>
                </a:lnTo>
                <a:lnTo>
                  <a:pt x="13716" y="224790"/>
                </a:lnTo>
                <a:lnTo>
                  <a:pt x="29116" y="224790"/>
                </a:lnTo>
                <a:lnTo>
                  <a:pt x="172974" y="21737"/>
                </a:lnTo>
                <a:lnTo>
                  <a:pt x="172974" y="6096"/>
                </a:lnTo>
                <a:lnTo>
                  <a:pt x="181356" y="9906"/>
                </a:lnTo>
                <a:lnTo>
                  <a:pt x="181356" y="13715"/>
                </a:lnTo>
                <a:lnTo>
                  <a:pt x="636143" y="13715"/>
                </a:lnTo>
                <a:lnTo>
                  <a:pt x="643128" y="3809"/>
                </a:lnTo>
                <a:lnTo>
                  <a:pt x="651510" y="6095"/>
                </a:lnTo>
                <a:lnTo>
                  <a:pt x="651510" y="21793"/>
                </a:lnTo>
                <a:lnTo>
                  <a:pt x="659892" y="9905"/>
                </a:lnTo>
                <a:lnTo>
                  <a:pt x="665988" y="0"/>
                </a:lnTo>
                <a:close/>
              </a:path>
              <a:path w="666114" h="238760">
                <a:moveTo>
                  <a:pt x="29116" y="224790"/>
                </a:moveTo>
                <a:lnTo>
                  <a:pt x="13716" y="224790"/>
                </a:lnTo>
                <a:lnTo>
                  <a:pt x="13716" y="230886"/>
                </a:lnTo>
                <a:lnTo>
                  <a:pt x="22098" y="234696"/>
                </a:lnTo>
                <a:lnTo>
                  <a:pt x="29116" y="224790"/>
                </a:lnTo>
                <a:close/>
              </a:path>
              <a:path w="666114" h="238760">
                <a:moveTo>
                  <a:pt x="487318" y="224789"/>
                </a:moveTo>
                <a:lnTo>
                  <a:pt x="29116" y="224790"/>
                </a:lnTo>
                <a:lnTo>
                  <a:pt x="22098" y="234696"/>
                </a:lnTo>
                <a:lnTo>
                  <a:pt x="13716" y="230886"/>
                </a:lnTo>
                <a:lnTo>
                  <a:pt x="13716" y="238506"/>
                </a:lnTo>
                <a:lnTo>
                  <a:pt x="484632" y="238505"/>
                </a:lnTo>
                <a:lnTo>
                  <a:pt x="484632" y="228599"/>
                </a:lnTo>
                <a:lnTo>
                  <a:pt x="487318" y="224789"/>
                </a:lnTo>
                <a:close/>
              </a:path>
              <a:path w="666114" h="238760">
                <a:moveTo>
                  <a:pt x="181356" y="9906"/>
                </a:moveTo>
                <a:lnTo>
                  <a:pt x="172974" y="6096"/>
                </a:lnTo>
                <a:lnTo>
                  <a:pt x="172974" y="13715"/>
                </a:lnTo>
                <a:lnTo>
                  <a:pt x="178656" y="13715"/>
                </a:lnTo>
                <a:lnTo>
                  <a:pt x="181356" y="9906"/>
                </a:lnTo>
                <a:close/>
              </a:path>
              <a:path w="666114" h="238760">
                <a:moveTo>
                  <a:pt x="178656" y="13716"/>
                </a:moveTo>
                <a:lnTo>
                  <a:pt x="172974" y="13715"/>
                </a:lnTo>
                <a:lnTo>
                  <a:pt x="172974" y="21737"/>
                </a:lnTo>
                <a:lnTo>
                  <a:pt x="178656" y="13716"/>
                </a:lnTo>
                <a:close/>
              </a:path>
              <a:path w="666114" h="238760">
                <a:moveTo>
                  <a:pt x="181356" y="13715"/>
                </a:moveTo>
                <a:lnTo>
                  <a:pt x="181356" y="9906"/>
                </a:lnTo>
                <a:lnTo>
                  <a:pt x="178656" y="13716"/>
                </a:lnTo>
                <a:lnTo>
                  <a:pt x="181356" y="13715"/>
                </a:lnTo>
                <a:close/>
              </a:path>
              <a:path w="666114" h="238760">
                <a:moveTo>
                  <a:pt x="493014" y="230885"/>
                </a:moveTo>
                <a:lnTo>
                  <a:pt x="493014" y="224790"/>
                </a:lnTo>
                <a:lnTo>
                  <a:pt x="487318" y="224789"/>
                </a:lnTo>
                <a:lnTo>
                  <a:pt x="484632" y="228599"/>
                </a:lnTo>
                <a:lnTo>
                  <a:pt x="493014" y="230885"/>
                </a:lnTo>
                <a:close/>
              </a:path>
              <a:path w="666114" h="238760">
                <a:moveTo>
                  <a:pt x="493014" y="238505"/>
                </a:moveTo>
                <a:lnTo>
                  <a:pt x="493014" y="230885"/>
                </a:lnTo>
                <a:lnTo>
                  <a:pt x="484632" y="228599"/>
                </a:lnTo>
                <a:lnTo>
                  <a:pt x="484632" y="238505"/>
                </a:lnTo>
                <a:lnTo>
                  <a:pt x="493014" y="238505"/>
                </a:lnTo>
                <a:close/>
              </a:path>
              <a:path w="666114" h="238760">
                <a:moveTo>
                  <a:pt x="651510" y="21793"/>
                </a:moveTo>
                <a:lnTo>
                  <a:pt x="651510" y="13715"/>
                </a:lnTo>
                <a:lnTo>
                  <a:pt x="636143" y="13716"/>
                </a:lnTo>
                <a:lnTo>
                  <a:pt x="487318" y="224789"/>
                </a:lnTo>
                <a:lnTo>
                  <a:pt x="493014" y="224790"/>
                </a:lnTo>
                <a:lnTo>
                  <a:pt x="493014" y="238505"/>
                </a:lnTo>
                <a:lnTo>
                  <a:pt x="498348" y="238505"/>
                </a:lnTo>
                <a:lnTo>
                  <a:pt x="501396" y="234695"/>
                </a:lnTo>
                <a:lnTo>
                  <a:pt x="651510" y="21793"/>
                </a:lnTo>
                <a:close/>
              </a:path>
              <a:path w="666114" h="238760">
                <a:moveTo>
                  <a:pt x="651510" y="13715"/>
                </a:moveTo>
                <a:lnTo>
                  <a:pt x="651510" y="6095"/>
                </a:lnTo>
                <a:lnTo>
                  <a:pt x="643128" y="3809"/>
                </a:lnTo>
                <a:lnTo>
                  <a:pt x="636143" y="13716"/>
                </a:lnTo>
                <a:lnTo>
                  <a:pt x="651510" y="13715"/>
                </a:lnTo>
                <a:close/>
              </a:path>
            </a:pathLst>
          </a:custGeom>
          <a:solidFill>
            <a:srgbClr val="000000"/>
          </a:solidFill>
        </p:spPr>
        <p:txBody>
          <a:bodyPr wrap="square" lIns="0" tIns="0" rIns="0" bIns="0" rtlCol="0"/>
          <a:lstStyle/>
          <a:p>
            <a:endParaRPr>
              <a:solidFill>
                <a:prstClr val="black"/>
              </a:solidFill>
            </a:endParaRPr>
          </a:p>
        </p:txBody>
      </p:sp>
      <p:sp>
        <p:nvSpPr>
          <p:cNvPr id="24" name="object 24"/>
          <p:cNvSpPr/>
          <p:nvPr/>
        </p:nvSpPr>
        <p:spPr>
          <a:xfrm>
            <a:off x="1082179" y="1093755"/>
            <a:ext cx="4208145" cy="0"/>
          </a:xfrm>
          <a:custGeom>
            <a:avLst/>
            <a:gdLst/>
            <a:ahLst/>
            <a:cxnLst/>
            <a:rect l="l" t="t" r="r" b="b"/>
            <a:pathLst>
              <a:path w="4208145">
                <a:moveTo>
                  <a:pt x="0" y="0"/>
                </a:moveTo>
                <a:lnTo>
                  <a:pt x="4207764" y="0"/>
                </a:lnTo>
              </a:path>
            </a:pathLst>
          </a:custGeom>
          <a:ln w="12954">
            <a:solidFill>
              <a:srgbClr val="000000"/>
            </a:solidFill>
          </a:ln>
        </p:spPr>
        <p:txBody>
          <a:bodyPr wrap="square" lIns="0" tIns="0" rIns="0" bIns="0" rtlCol="0"/>
          <a:lstStyle/>
          <a:p>
            <a:endParaRPr>
              <a:solidFill>
                <a:prstClr val="black"/>
              </a:solidFill>
            </a:endParaRPr>
          </a:p>
        </p:txBody>
      </p:sp>
      <p:sp>
        <p:nvSpPr>
          <p:cNvPr id="25" name="object 25"/>
          <p:cNvSpPr/>
          <p:nvPr/>
        </p:nvSpPr>
        <p:spPr>
          <a:xfrm>
            <a:off x="1082179" y="1992153"/>
            <a:ext cx="4208145" cy="0"/>
          </a:xfrm>
          <a:custGeom>
            <a:avLst/>
            <a:gdLst/>
            <a:ahLst/>
            <a:cxnLst/>
            <a:rect l="l" t="t" r="r" b="b"/>
            <a:pathLst>
              <a:path w="4208145">
                <a:moveTo>
                  <a:pt x="0" y="0"/>
                </a:moveTo>
                <a:lnTo>
                  <a:pt x="4207763" y="0"/>
                </a:lnTo>
              </a:path>
            </a:pathLst>
          </a:custGeom>
          <a:ln w="12954">
            <a:solidFill>
              <a:srgbClr val="000000"/>
            </a:solidFill>
          </a:ln>
        </p:spPr>
        <p:txBody>
          <a:bodyPr wrap="square" lIns="0" tIns="0" rIns="0" bIns="0" rtlCol="0"/>
          <a:lstStyle/>
          <a:p>
            <a:endParaRPr>
              <a:solidFill>
                <a:prstClr val="black"/>
              </a:solidFill>
            </a:endParaRPr>
          </a:p>
        </p:txBody>
      </p:sp>
      <p:sp>
        <p:nvSpPr>
          <p:cNvPr id="26" name="object 26"/>
          <p:cNvSpPr/>
          <p:nvPr/>
        </p:nvSpPr>
        <p:spPr>
          <a:xfrm>
            <a:off x="5284609" y="339756"/>
            <a:ext cx="1162050" cy="759460"/>
          </a:xfrm>
          <a:custGeom>
            <a:avLst/>
            <a:gdLst/>
            <a:ahLst/>
            <a:cxnLst/>
            <a:rect l="l" t="t" r="r" b="b"/>
            <a:pathLst>
              <a:path w="1162050" h="759460">
                <a:moveTo>
                  <a:pt x="1162050" y="9906"/>
                </a:moveTo>
                <a:lnTo>
                  <a:pt x="1147572" y="0"/>
                </a:lnTo>
                <a:lnTo>
                  <a:pt x="0" y="749046"/>
                </a:lnTo>
                <a:lnTo>
                  <a:pt x="14478" y="758952"/>
                </a:lnTo>
                <a:lnTo>
                  <a:pt x="1162050" y="9906"/>
                </a:lnTo>
                <a:close/>
              </a:path>
            </a:pathLst>
          </a:custGeom>
          <a:solidFill>
            <a:srgbClr val="000000"/>
          </a:solidFill>
        </p:spPr>
        <p:txBody>
          <a:bodyPr wrap="square" lIns="0" tIns="0" rIns="0" bIns="0" rtlCol="0"/>
          <a:lstStyle/>
          <a:p>
            <a:endParaRPr>
              <a:solidFill>
                <a:prstClr val="black"/>
              </a:solidFill>
            </a:endParaRPr>
          </a:p>
        </p:txBody>
      </p:sp>
      <p:sp>
        <p:nvSpPr>
          <p:cNvPr id="27" name="object 27"/>
          <p:cNvSpPr/>
          <p:nvPr/>
        </p:nvSpPr>
        <p:spPr>
          <a:xfrm>
            <a:off x="5284609" y="1987200"/>
            <a:ext cx="1162050" cy="758190"/>
          </a:xfrm>
          <a:custGeom>
            <a:avLst/>
            <a:gdLst/>
            <a:ahLst/>
            <a:cxnLst/>
            <a:rect l="l" t="t" r="r" b="b"/>
            <a:pathLst>
              <a:path w="1162050" h="758189">
                <a:moveTo>
                  <a:pt x="1162049" y="749045"/>
                </a:moveTo>
                <a:lnTo>
                  <a:pt x="14477" y="0"/>
                </a:lnTo>
                <a:lnTo>
                  <a:pt x="0" y="9906"/>
                </a:lnTo>
                <a:lnTo>
                  <a:pt x="1147571" y="758190"/>
                </a:lnTo>
                <a:lnTo>
                  <a:pt x="1162049" y="749045"/>
                </a:lnTo>
                <a:close/>
              </a:path>
            </a:pathLst>
          </a:custGeom>
          <a:solidFill>
            <a:srgbClr val="000000"/>
          </a:solidFill>
        </p:spPr>
        <p:txBody>
          <a:bodyPr wrap="square" lIns="0" tIns="0" rIns="0" bIns="0" rtlCol="0"/>
          <a:lstStyle/>
          <a:p>
            <a:endParaRPr>
              <a:solidFill>
                <a:prstClr val="black"/>
              </a:solidFill>
            </a:endParaRPr>
          </a:p>
        </p:txBody>
      </p:sp>
      <p:sp>
        <p:nvSpPr>
          <p:cNvPr id="28" name="object 28"/>
          <p:cNvSpPr/>
          <p:nvPr/>
        </p:nvSpPr>
        <p:spPr>
          <a:xfrm>
            <a:off x="6438277" y="315372"/>
            <a:ext cx="425450" cy="1263015"/>
          </a:xfrm>
          <a:custGeom>
            <a:avLst/>
            <a:gdLst/>
            <a:ahLst/>
            <a:cxnLst/>
            <a:rect l="l" t="t" r="r" b="b"/>
            <a:pathLst>
              <a:path w="425450" h="1263015">
                <a:moveTo>
                  <a:pt x="425196" y="1262634"/>
                </a:moveTo>
                <a:lnTo>
                  <a:pt x="422148" y="1136142"/>
                </a:lnTo>
                <a:lnTo>
                  <a:pt x="416052" y="1013460"/>
                </a:lnTo>
                <a:lnTo>
                  <a:pt x="407670" y="896112"/>
                </a:lnTo>
                <a:lnTo>
                  <a:pt x="393954" y="783336"/>
                </a:lnTo>
                <a:lnTo>
                  <a:pt x="379476" y="675894"/>
                </a:lnTo>
                <a:lnTo>
                  <a:pt x="359664" y="573786"/>
                </a:lnTo>
                <a:lnTo>
                  <a:pt x="336804" y="477773"/>
                </a:lnTo>
                <a:lnTo>
                  <a:pt x="313944" y="389382"/>
                </a:lnTo>
                <a:lnTo>
                  <a:pt x="311658" y="377952"/>
                </a:lnTo>
                <a:lnTo>
                  <a:pt x="283464" y="299466"/>
                </a:lnTo>
                <a:lnTo>
                  <a:pt x="268986" y="262890"/>
                </a:lnTo>
                <a:lnTo>
                  <a:pt x="213564" y="149422"/>
                </a:lnTo>
                <a:lnTo>
                  <a:pt x="182430" y="104968"/>
                </a:lnTo>
                <a:lnTo>
                  <a:pt x="145250" y="64899"/>
                </a:lnTo>
                <a:lnTo>
                  <a:pt x="102933" y="31640"/>
                </a:lnTo>
                <a:lnTo>
                  <a:pt x="56388" y="7619"/>
                </a:lnTo>
                <a:lnTo>
                  <a:pt x="0" y="0"/>
                </a:lnTo>
                <a:lnTo>
                  <a:pt x="0" y="57150"/>
                </a:lnTo>
                <a:lnTo>
                  <a:pt x="2286" y="57413"/>
                </a:lnTo>
                <a:lnTo>
                  <a:pt x="2286" y="57150"/>
                </a:lnTo>
                <a:lnTo>
                  <a:pt x="19812" y="30480"/>
                </a:lnTo>
                <a:lnTo>
                  <a:pt x="19812" y="60520"/>
                </a:lnTo>
                <a:lnTo>
                  <a:pt x="22098" y="60960"/>
                </a:lnTo>
                <a:lnTo>
                  <a:pt x="28194" y="63304"/>
                </a:lnTo>
                <a:lnTo>
                  <a:pt x="59436" y="41909"/>
                </a:lnTo>
                <a:lnTo>
                  <a:pt x="59436" y="84027"/>
                </a:lnTo>
                <a:lnTo>
                  <a:pt x="64769" y="88392"/>
                </a:lnTo>
                <a:lnTo>
                  <a:pt x="74260" y="95692"/>
                </a:lnTo>
                <a:lnTo>
                  <a:pt x="112776" y="84581"/>
                </a:lnTo>
                <a:lnTo>
                  <a:pt x="112776" y="141892"/>
                </a:lnTo>
                <a:lnTo>
                  <a:pt x="153424" y="207137"/>
                </a:lnTo>
                <a:lnTo>
                  <a:pt x="177533" y="257596"/>
                </a:lnTo>
                <a:lnTo>
                  <a:pt x="198740" y="309154"/>
                </a:lnTo>
                <a:lnTo>
                  <a:pt x="217932" y="360426"/>
                </a:lnTo>
                <a:lnTo>
                  <a:pt x="229362" y="392309"/>
                </a:lnTo>
                <a:lnTo>
                  <a:pt x="229362" y="389382"/>
                </a:lnTo>
                <a:lnTo>
                  <a:pt x="272034" y="389382"/>
                </a:lnTo>
                <a:lnTo>
                  <a:pt x="272034" y="563648"/>
                </a:lnTo>
                <a:lnTo>
                  <a:pt x="275767" y="580930"/>
                </a:lnTo>
                <a:lnTo>
                  <a:pt x="285540" y="630814"/>
                </a:lnTo>
                <a:lnTo>
                  <a:pt x="294405" y="680988"/>
                </a:lnTo>
                <a:lnTo>
                  <a:pt x="302383" y="731393"/>
                </a:lnTo>
                <a:lnTo>
                  <a:pt x="309495" y="781973"/>
                </a:lnTo>
                <a:lnTo>
                  <a:pt x="315763" y="832671"/>
                </a:lnTo>
                <a:lnTo>
                  <a:pt x="321207" y="883430"/>
                </a:lnTo>
                <a:lnTo>
                  <a:pt x="325848" y="934193"/>
                </a:lnTo>
                <a:lnTo>
                  <a:pt x="329707" y="984902"/>
                </a:lnTo>
                <a:lnTo>
                  <a:pt x="332805" y="1035501"/>
                </a:lnTo>
                <a:lnTo>
                  <a:pt x="335164" y="1085933"/>
                </a:lnTo>
                <a:lnTo>
                  <a:pt x="339852" y="1262634"/>
                </a:lnTo>
                <a:lnTo>
                  <a:pt x="425196" y="1262634"/>
                </a:lnTo>
                <a:close/>
              </a:path>
              <a:path w="425450" h="1263015">
                <a:moveTo>
                  <a:pt x="19812" y="59436"/>
                </a:moveTo>
                <a:lnTo>
                  <a:pt x="19812" y="30480"/>
                </a:lnTo>
                <a:lnTo>
                  <a:pt x="2286" y="57150"/>
                </a:lnTo>
                <a:lnTo>
                  <a:pt x="5714" y="57809"/>
                </a:lnTo>
                <a:lnTo>
                  <a:pt x="19812" y="59436"/>
                </a:lnTo>
                <a:close/>
              </a:path>
              <a:path w="425450" h="1263015">
                <a:moveTo>
                  <a:pt x="5714" y="57809"/>
                </a:moveTo>
                <a:lnTo>
                  <a:pt x="2286" y="57150"/>
                </a:lnTo>
                <a:lnTo>
                  <a:pt x="2286" y="57413"/>
                </a:lnTo>
                <a:lnTo>
                  <a:pt x="5714" y="57809"/>
                </a:lnTo>
                <a:close/>
              </a:path>
              <a:path w="425450" h="1263015">
                <a:moveTo>
                  <a:pt x="19812" y="60520"/>
                </a:moveTo>
                <a:lnTo>
                  <a:pt x="19812" y="59436"/>
                </a:lnTo>
                <a:lnTo>
                  <a:pt x="5714" y="57809"/>
                </a:lnTo>
                <a:lnTo>
                  <a:pt x="19812" y="60520"/>
                </a:lnTo>
                <a:close/>
              </a:path>
              <a:path w="425450" h="1263015">
                <a:moveTo>
                  <a:pt x="59436" y="41909"/>
                </a:moveTo>
                <a:lnTo>
                  <a:pt x="28194" y="63246"/>
                </a:lnTo>
                <a:lnTo>
                  <a:pt x="28498" y="63421"/>
                </a:lnTo>
                <a:lnTo>
                  <a:pt x="41910" y="68580"/>
                </a:lnTo>
                <a:lnTo>
                  <a:pt x="59436" y="41909"/>
                </a:lnTo>
                <a:close/>
              </a:path>
              <a:path w="425450" h="1263015">
                <a:moveTo>
                  <a:pt x="28498" y="63421"/>
                </a:moveTo>
                <a:lnTo>
                  <a:pt x="28194" y="63246"/>
                </a:lnTo>
                <a:lnTo>
                  <a:pt x="28498" y="63421"/>
                </a:lnTo>
                <a:close/>
              </a:path>
              <a:path w="425450" h="1263015">
                <a:moveTo>
                  <a:pt x="59436" y="84027"/>
                </a:moveTo>
                <a:lnTo>
                  <a:pt x="59436" y="41909"/>
                </a:lnTo>
                <a:lnTo>
                  <a:pt x="41910" y="68580"/>
                </a:lnTo>
                <a:lnTo>
                  <a:pt x="28498" y="63421"/>
                </a:lnTo>
                <a:lnTo>
                  <a:pt x="48006" y="74676"/>
                </a:lnTo>
                <a:lnTo>
                  <a:pt x="59436" y="84027"/>
                </a:lnTo>
                <a:close/>
              </a:path>
              <a:path w="425450" h="1263015">
                <a:moveTo>
                  <a:pt x="112776" y="141892"/>
                </a:moveTo>
                <a:lnTo>
                  <a:pt x="112776" y="84581"/>
                </a:lnTo>
                <a:lnTo>
                  <a:pt x="84582" y="103632"/>
                </a:lnTo>
                <a:lnTo>
                  <a:pt x="74260" y="95692"/>
                </a:lnTo>
                <a:lnTo>
                  <a:pt x="73152" y="96012"/>
                </a:lnTo>
                <a:lnTo>
                  <a:pt x="92964" y="115062"/>
                </a:lnTo>
                <a:lnTo>
                  <a:pt x="112776" y="141892"/>
                </a:lnTo>
                <a:close/>
              </a:path>
              <a:path w="425450" h="1263015">
                <a:moveTo>
                  <a:pt x="112776" y="84581"/>
                </a:moveTo>
                <a:lnTo>
                  <a:pt x="74260" y="95692"/>
                </a:lnTo>
                <a:lnTo>
                  <a:pt x="84582" y="103632"/>
                </a:lnTo>
                <a:lnTo>
                  <a:pt x="112776" y="84581"/>
                </a:lnTo>
                <a:close/>
              </a:path>
              <a:path w="425450" h="1263015">
                <a:moveTo>
                  <a:pt x="272034" y="389382"/>
                </a:moveTo>
                <a:lnTo>
                  <a:pt x="229362" y="389382"/>
                </a:lnTo>
                <a:lnTo>
                  <a:pt x="232079" y="399891"/>
                </a:lnTo>
                <a:lnTo>
                  <a:pt x="232410" y="400812"/>
                </a:lnTo>
                <a:lnTo>
                  <a:pt x="272034" y="389382"/>
                </a:lnTo>
                <a:close/>
              </a:path>
              <a:path w="425450" h="1263015">
                <a:moveTo>
                  <a:pt x="232079" y="399891"/>
                </a:moveTo>
                <a:lnTo>
                  <a:pt x="229362" y="389382"/>
                </a:lnTo>
                <a:lnTo>
                  <a:pt x="229362" y="392309"/>
                </a:lnTo>
                <a:lnTo>
                  <a:pt x="232079" y="399891"/>
                </a:lnTo>
                <a:close/>
              </a:path>
              <a:path w="425450" h="1263015">
                <a:moveTo>
                  <a:pt x="272034" y="563648"/>
                </a:moveTo>
                <a:lnTo>
                  <a:pt x="272034" y="389382"/>
                </a:lnTo>
                <a:lnTo>
                  <a:pt x="232410" y="400812"/>
                </a:lnTo>
                <a:lnTo>
                  <a:pt x="232079" y="399891"/>
                </a:lnTo>
                <a:lnTo>
                  <a:pt x="253414" y="482254"/>
                </a:lnTo>
                <a:lnTo>
                  <a:pt x="265065" y="531391"/>
                </a:lnTo>
                <a:lnTo>
                  <a:pt x="272034" y="563648"/>
                </a:lnTo>
                <a:close/>
              </a:path>
            </a:pathLst>
          </a:custGeom>
          <a:solidFill>
            <a:srgbClr val="000000"/>
          </a:solidFill>
        </p:spPr>
        <p:txBody>
          <a:bodyPr wrap="square" lIns="0" tIns="0" rIns="0" bIns="0" rtlCol="0"/>
          <a:lstStyle/>
          <a:p>
            <a:endParaRPr>
              <a:solidFill>
                <a:prstClr val="black"/>
              </a:solidFill>
            </a:endParaRPr>
          </a:p>
        </p:txBody>
      </p:sp>
      <p:sp>
        <p:nvSpPr>
          <p:cNvPr id="29" name="object 29"/>
          <p:cNvSpPr/>
          <p:nvPr/>
        </p:nvSpPr>
        <p:spPr>
          <a:xfrm>
            <a:off x="6438277" y="1578006"/>
            <a:ext cx="425450" cy="1190625"/>
          </a:xfrm>
          <a:custGeom>
            <a:avLst/>
            <a:gdLst/>
            <a:ahLst/>
            <a:cxnLst/>
            <a:rect l="l" t="t" r="r" b="b"/>
            <a:pathLst>
              <a:path w="425450" h="1190625">
                <a:moveTo>
                  <a:pt x="5714" y="1132434"/>
                </a:moveTo>
                <a:lnTo>
                  <a:pt x="0" y="1133093"/>
                </a:lnTo>
                <a:lnTo>
                  <a:pt x="0" y="1190243"/>
                </a:lnTo>
                <a:lnTo>
                  <a:pt x="2286" y="1190068"/>
                </a:lnTo>
                <a:lnTo>
                  <a:pt x="2286" y="1133093"/>
                </a:lnTo>
                <a:lnTo>
                  <a:pt x="5714" y="1132434"/>
                </a:lnTo>
                <a:close/>
              </a:path>
              <a:path w="425450" h="1190625">
                <a:moveTo>
                  <a:pt x="19812" y="1159763"/>
                </a:moveTo>
                <a:lnTo>
                  <a:pt x="19812" y="1130807"/>
                </a:lnTo>
                <a:lnTo>
                  <a:pt x="5714" y="1132434"/>
                </a:lnTo>
                <a:lnTo>
                  <a:pt x="2286" y="1133093"/>
                </a:lnTo>
                <a:lnTo>
                  <a:pt x="19812" y="1159763"/>
                </a:lnTo>
                <a:close/>
              </a:path>
              <a:path w="425450" h="1190625">
                <a:moveTo>
                  <a:pt x="19812" y="1188719"/>
                </a:moveTo>
                <a:lnTo>
                  <a:pt x="19812" y="1159763"/>
                </a:lnTo>
                <a:lnTo>
                  <a:pt x="2286" y="1133093"/>
                </a:lnTo>
                <a:lnTo>
                  <a:pt x="2286" y="1190068"/>
                </a:lnTo>
                <a:lnTo>
                  <a:pt x="19812" y="1188719"/>
                </a:lnTo>
                <a:close/>
              </a:path>
              <a:path w="425450" h="1190625">
                <a:moveTo>
                  <a:pt x="40386" y="1122250"/>
                </a:moveTo>
                <a:lnTo>
                  <a:pt x="22098" y="1129283"/>
                </a:lnTo>
                <a:lnTo>
                  <a:pt x="5714" y="1132434"/>
                </a:lnTo>
                <a:lnTo>
                  <a:pt x="19812" y="1130807"/>
                </a:lnTo>
                <a:lnTo>
                  <a:pt x="19812" y="1188719"/>
                </a:lnTo>
                <a:lnTo>
                  <a:pt x="28194" y="1187576"/>
                </a:lnTo>
                <a:lnTo>
                  <a:pt x="28194" y="1129283"/>
                </a:lnTo>
                <a:lnTo>
                  <a:pt x="40386" y="1122250"/>
                </a:lnTo>
                <a:close/>
              </a:path>
              <a:path w="425450" h="1190625">
                <a:moveTo>
                  <a:pt x="59436" y="1148333"/>
                </a:moveTo>
                <a:lnTo>
                  <a:pt x="41910" y="1121663"/>
                </a:lnTo>
                <a:lnTo>
                  <a:pt x="40386" y="1122250"/>
                </a:lnTo>
                <a:lnTo>
                  <a:pt x="28194" y="1129283"/>
                </a:lnTo>
                <a:lnTo>
                  <a:pt x="59436" y="1148333"/>
                </a:lnTo>
                <a:close/>
              </a:path>
              <a:path w="425450" h="1190625">
                <a:moveTo>
                  <a:pt x="59436" y="1181451"/>
                </a:moveTo>
                <a:lnTo>
                  <a:pt x="59436" y="1148333"/>
                </a:lnTo>
                <a:lnTo>
                  <a:pt x="28194" y="1129283"/>
                </a:lnTo>
                <a:lnTo>
                  <a:pt x="28194" y="1187576"/>
                </a:lnTo>
                <a:lnTo>
                  <a:pt x="36576" y="1186433"/>
                </a:lnTo>
                <a:lnTo>
                  <a:pt x="56388" y="1182623"/>
                </a:lnTo>
                <a:lnTo>
                  <a:pt x="59436" y="1181451"/>
                </a:lnTo>
                <a:close/>
              </a:path>
              <a:path w="425450" h="1190625">
                <a:moveTo>
                  <a:pt x="74980" y="1096283"/>
                </a:moveTo>
                <a:lnTo>
                  <a:pt x="64769" y="1104137"/>
                </a:lnTo>
                <a:lnTo>
                  <a:pt x="48006" y="1117853"/>
                </a:lnTo>
                <a:lnTo>
                  <a:pt x="40386" y="1122250"/>
                </a:lnTo>
                <a:lnTo>
                  <a:pt x="41910" y="1121663"/>
                </a:lnTo>
                <a:lnTo>
                  <a:pt x="59436" y="1148333"/>
                </a:lnTo>
                <a:lnTo>
                  <a:pt x="59436" y="1181451"/>
                </a:lnTo>
                <a:lnTo>
                  <a:pt x="73152" y="1176176"/>
                </a:lnTo>
                <a:lnTo>
                  <a:pt x="73152" y="1098041"/>
                </a:lnTo>
                <a:lnTo>
                  <a:pt x="74980" y="1096283"/>
                </a:lnTo>
                <a:close/>
              </a:path>
              <a:path w="425450" h="1190625">
                <a:moveTo>
                  <a:pt x="112776" y="1110233"/>
                </a:moveTo>
                <a:lnTo>
                  <a:pt x="84582" y="1088897"/>
                </a:lnTo>
                <a:lnTo>
                  <a:pt x="74980" y="1096283"/>
                </a:lnTo>
                <a:lnTo>
                  <a:pt x="73152" y="1098041"/>
                </a:lnTo>
                <a:lnTo>
                  <a:pt x="112776" y="1110233"/>
                </a:lnTo>
                <a:close/>
              </a:path>
              <a:path w="425450" h="1190625">
                <a:moveTo>
                  <a:pt x="112776" y="1153875"/>
                </a:moveTo>
                <a:lnTo>
                  <a:pt x="112776" y="1110233"/>
                </a:lnTo>
                <a:lnTo>
                  <a:pt x="73152" y="1098041"/>
                </a:lnTo>
                <a:lnTo>
                  <a:pt x="73152" y="1176176"/>
                </a:lnTo>
                <a:lnTo>
                  <a:pt x="76200" y="1175003"/>
                </a:lnTo>
                <a:lnTo>
                  <a:pt x="87630" y="1169669"/>
                </a:lnTo>
                <a:lnTo>
                  <a:pt x="107442" y="1158239"/>
                </a:lnTo>
                <a:lnTo>
                  <a:pt x="112776" y="1153875"/>
                </a:lnTo>
                <a:close/>
              </a:path>
              <a:path w="425450" h="1190625">
                <a:moveTo>
                  <a:pt x="232500" y="810794"/>
                </a:moveTo>
                <a:lnTo>
                  <a:pt x="217932" y="848867"/>
                </a:lnTo>
                <a:lnTo>
                  <a:pt x="198995" y="897329"/>
                </a:lnTo>
                <a:lnTo>
                  <a:pt x="177648" y="945924"/>
                </a:lnTo>
                <a:lnTo>
                  <a:pt x="153272" y="993301"/>
                </a:lnTo>
                <a:lnTo>
                  <a:pt x="125250" y="1038107"/>
                </a:lnTo>
                <a:lnTo>
                  <a:pt x="92964" y="1078991"/>
                </a:lnTo>
                <a:lnTo>
                  <a:pt x="74980" y="1096283"/>
                </a:lnTo>
                <a:lnTo>
                  <a:pt x="84582" y="1088897"/>
                </a:lnTo>
                <a:lnTo>
                  <a:pt x="112776" y="1110233"/>
                </a:lnTo>
                <a:lnTo>
                  <a:pt x="112776" y="1153875"/>
                </a:lnTo>
                <a:lnTo>
                  <a:pt x="124205" y="1144523"/>
                </a:lnTo>
                <a:lnTo>
                  <a:pt x="172974" y="1102613"/>
                </a:lnTo>
                <a:lnTo>
                  <a:pt x="206502" y="1058417"/>
                </a:lnTo>
                <a:lnTo>
                  <a:pt x="229361" y="1021079"/>
                </a:lnTo>
                <a:lnTo>
                  <a:pt x="229361" y="822197"/>
                </a:lnTo>
                <a:lnTo>
                  <a:pt x="232500" y="810794"/>
                </a:lnTo>
                <a:close/>
              </a:path>
              <a:path w="425450" h="1190625">
                <a:moveTo>
                  <a:pt x="272034" y="822197"/>
                </a:moveTo>
                <a:lnTo>
                  <a:pt x="232500" y="810794"/>
                </a:lnTo>
                <a:lnTo>
                  <a:pt x="229361" y="822197"/>
                </a:lnTo>
                <a:lnTo>
                  <a:pt x="272034" y="822197"/>
                </a:lnTo>
                <a:close/>
              </a:path>
              <a:path w="425450" h="1190625">
                <a:moveTo>
                  <a:pt x="272034" y="935375"/>
                </a:moveTo>
                <a:lnTo>
                  <a:pt x="272034" y="822197"/>
                </a:lnTo>
                <a:lnTo>
                  <a:pt x="229361" y="822197"/>
                </a:lnTo>
                <a:lnTo>
                  <a:pt x="229361" y="1021079"/>
                </a:lnTo>
                <a:lnTo>
                  <a:pt x="237744" y="1004315"/>
                </a:lnTo>
                <a:lnTo>
                  <a:pt x="254508" y="975359"/>
                </a:lnTo>
                <a:lnTo>
                  <a:pt x="268986" y="942593"/>
                </a:lnTo>
                <a:lnTo>
                  <a:pt x="272034" y="935375"/>
                </a:lnTo>
                <a:close/>
              </a:path>
              <a:path w="425450" h="1190625">
                <a:moveTo>
                  <a:pt x="425195" y="0"/>
                </a:moveTo>
                <a:lnTo>
                  <a:pt x="339851" y="0"/>
                </a:lnTo>
                <a:lnTo>
                  <a:pt x="334994" y="170940"/>
                </a:lnTo>
                <a:lnTo>
                  <a:pt x="332310" y="222697"/>
                </a:lnTo>
                <a:lnTo>
                  <a:pt x="328729" y="274787"/>
                </a:lnTo>
                <a:lnTo>
                  <a:pt x="324228" y="327092"/>
                </a:lnTo>
                <a:lnTo>
                  <a:pt x="318782" y="379495"/>
                </a:lnTo>
                <a:lnTo>
                  <a:pt x="312367" y="431877"/>
                </a:lnTo>
                <a:lnTo>
                  <a:pt x="304961" y="484121"/>
                </a:lnTo>
                <a:lnTo>
                  <a:pt x="296539" y="536109"/>
                </a:lnTo>
                <a:lnTo>
                  <a:pt x="287078" y="587722"/>
                </a:lnTo>
                <a:lnTo>
                  <a:pt x="276553" y="638844"/>
                </a:lnTo>
                <a:lnTo>
                  <a:pt x="264943" y="689356"/>
                </a:lnTo>
                <a:lnTo>
                  <a:pt x="252221" y="739139"/>
                </a:lnTo>
                <a:lnTo>
                  <a:pt x="232500" y="810794"/>
                </a:lnTo>
                <a:lnTo>
                  <a:pt x="272034" y="822197"/>
                </a:lnTo>
                <a:lnTo>
                  <a:pt x="272034" y="935375"/>
                </a:lnTo>
                <a:lnTo>
                  <a:pt x="283464" y="908303"/>
                </a:lnTo>
                <a:lnTo>
                  <a:pt x="311658" y="833627"/>
                </a:lnTo>
                <a:lnTo>
                  <a:pt x="313944" y="822197"/>
                </a:lnTo>
                <a:lnTo>
                  <a:pt x="336803" y="739139"/>
                </a:lnTo>
                <a:lnTo>
                  <a:pt x="359663" y="649223"/>
                </a:lnTo>
                <a:lnTo>
                  <a:pt x="379475" y="553211"/>
                </a:lnTo>
                <a:lnTo>
                  <a:pt x="393953" y="451103"/>
                </a:lnTo>
                <a:lnTo>
                  <a:pt x="407669" y="345947"/>
                </a:lnTo>
                <a:lnTo>
                  <a:pt x="416051" y="234695"/>
                </a:lnTo>
                <a:lnTo>
                  <a:pt x="422147" y="119633"/>
                </a:lnTo>
                <a:lnTo>
                  <a:pt x="425195" y="0"/>
                </a:lnTo>
                <a:close/>
              </a:path>
            </a:pathLst>
          </a:custGeom>
          <a:solidFill>
            <a:srgbClr val="000000"/>
          </a:solidFill>
        </p:spPr>
        <p:txBody>
          <a:bodyPr wrap="square" lIns="0" tIns="0" rIns="0" bIns="0" rtlCol="0"/>
          <a:lstStyle/>
          <a:p>
            <a:endParaRPr>
              <a:solidFill>
                <a:prstClr val="black"/>
              </a:solidFill>
            </a:endParaRPr>
          </a:p>
        </p:txBody>
      </p:sp>
      <p:sp>
        <p:nvSpPr>
          <p:cNvPr id="30" name="object 30"/>
          <p:cNvSpPr/>
          <p:nvPr/>
        </p:nvSpPr>
        <p:spPr>
          <a:xfrm>
            <a:off x="5289943" y="1539906"/>
            <a:ext cx="1504950" cy="618490"/>
          </a:xfrm>
          <a:custGeom>
            <a:avLst/>
            <a:gdLst/>
            <a:ahLst/>
            <a:cxnLst/>
            <a:rect l="l" t="t" r="r" b="b"/>
            <a:pathLst>
              <a:path w="1504950" h="618489">
                <a:moveTo>
                  <a:pt x="1504950" y="616457"/>
                </a:moveTo>
                <a:lnTo>
                  <a:pt x="1482143" y="544992"/>
                </a:lnTo>
                <a:lnTo>
                  <a:pt x="1463867" y="507882"/>
                </a:lnTo>
                <a:lnTo>
                  <a:pt x="1441962" y="472336"/>
                </a:lnTo>
                <a:lnTo>
                  <a:pt x="1416649" y="438331"/>
                </a:lnTo>
                <a:lnTo>
                  <a:pt x="1388148" y="405839"/>
                </a:lnTo>
                <a:lnTo>
                  <a:pt x="1356681" y="374835"/>
                </a:lnTo>
                <a:lnTo>
                  <a:pt x="1322469" y="345295"/>
                </a:lnTo>
                <a:lnTo>
                  <a:pt x="1285733" y="317193"/>
                </a:lnTo>
                <a:lnTo>
                  <a:pt x="1246694" y="290503"/>
                </a:lnTo>
                <a:lnTo>
                  <a:pt x="1205574" y="265201"/>
                </a:lnTo>
                <a:lnTo>
                  <a:pt x="1162593" y="241260"/>
                </a:lnTo>
                <a:lnTo>
                  <a:pt x="1117972" y="218656"/>
                </a:lnTo>
                <a:lnTo>
                  <a:pt x="1071933" y="197363"/>
                </a:lnTo>
                <a:lnTo>
                  <a:pt x="1024696" y="177356"/>
                </a:lnTo>
                <a:lnTo>
                  <a:pt x="976483" y="158610"/>
                </a:lnTo>
                <a:lnTo>
                  <a:pt x="927516" y="141098"/>
                </a:lnTo>
                <a:lnTo>
                  <a:pt x="878014" y="124797"/>
                </a:lnTo>
                <a:lnTo>
                  <a:pt x="828200" y="109679"/>
                </a:lnTo>
                <a:lnTo>
                  <a:pt x="778293" y="95721"/>
                </a:lnTo>
                <a:lnTo>
                  <a:pt x="728517" y="82897"/>
                </a:lnTo>
                <a:lnTo>
                  <a:pt x="679090" y="71181"/>
                </a:lnTo>
                <a:lnTo>
                  <a:pt x="630236" y="60547"/>
                </a:lnTo>
                <a:lnTo>
                  <a:pt x="582174" y="50972"/>
                </a:lnTo>
                <a:lnTo>
                  <a:pt x="535126" y="42429"/>
                </a:lnTo>
                <a:lnTo>
                  <a:pt x="489313" y="34893"/>
                </a:lnTo>
                <a:lnTo>
                  <a:pt x="444956" y="28338"/>
                </a:lnTo>
                <a:lnTo>
                  <a:pt x="402276" y="22740"/>
                </a:lnTo>
                <a:lnTo>
                  <a:pt x="361495" y="18073"/>
                </a:lnTo>
                <a:lnTo>
                  <a:pt x="322833" y="14311"/>
                </a:lnTo>
                <a:lnTo>
                  <a:pt x="144780" y="2285"/>
                </a:lnTo>
                <a:lnTo>
                  <a:pt x="0" y="0"/>
                </a:lnTo>
                <a:lnTo>
                  <a:pt x="0" y="13716"/>
                </a:lnTo>
                <a:lnTo>
                  <a:pt x="144780" y="15239"/>
                </a:lnTo>
                <a:lnTo>
                  <a:pt x="286512" y="25145"/>
                </a:lnTo>
                <a:lnTo>
                  <a:pt x="422909" y="38099"/>
                </a:lnTo>
                <a:lnTo>
                  <a:pt x="555498" y="59435"/>
                </a:lnTo>
                <a:lnTo>
                  <a:pt x="680466" y="84581"/>
                </a:lnTo>
                <a:lnTo>
                  <a:pt x="794004" y="113694"/>
                </a:lnTo>
                <a:lnTo>
                  <a:pt x="794004" y="113537"/>
                </a:lnTo>
                <a:lnTo>
                  <a:pt x="799338" y="107441"/>
                </a:lnTo>
                <a:lnTo>
                  <a:pt x="799338" y="115193"/>
                </a:lnTo>
                <a:lnTo>
                  <a:pt x="904494" y="147827"/>
                </a:lnTo>
                <a:lnTo>
                  <a:pt x="949872" y="163417"/>
                </a:lnTo>
                <a:lnTo>
                  <a:pt x="996426" y="180957"/>
                </a:lnTo>
                <a:lnTo>
                  <a:pt x="1043659" y="200460"/>
                </a:lnTo>
                <a:lnTo>
                  <a:pt x="1091073" y="221939"/>
                </a:lnTo>
                <a:lnTo>
                  <a:pt x="1138174" y="245405"/>
                </a:lnTo>
                <a:lnTo>
                  <a:pt x="1184462" y="270871"/>
                </a:lnTo>
                <a:lnTo>
                  <a:pt x="1229442" y="298349"/>
                </a:lnTo>
                <a:lnTo>
                  <a:pt x="1272616" y="327851"/>
                </a:lnTo>
                <a:lnTo>
                  <a:pt x="1313487" y="359390"/>
                </a:lnTo>
                <a:lnTo>
                  <a:pt x="1351560" y="392976"/>
                </a:lnTo>
                <a:lnTo>
                  <a:pt x="1386336" y="428624"/>
                </a:lnTo>
                <a:lnTo>
                  <a:pt x="1417320" y="466343"/>
                </a:lnTo>
                <a:lnTo>
                  <a:pt x="1434525" y="491489"/>
                </a:lnTo>
                <a:lnTo>
                  <a:pt x="1442466" y="491489"/>
                </a:lnTo>
                <a:lnTo>
                  <a:pt x="1442466" y="506067"/>
                </a:lnTo>
                <a:lnTo>
                  <a:pt x="1451610" y="521969"/>
                </a:lnTo>
                <a:lnTo>
                  <a:pt x="1465326" y="553211"/>
                </a:lnTo>
                <a:lnTo>
                  <a:pt x="1476756" y="583691"/>
                </a:lnTo>
                <a:lnTo>
                  <a:pt x="1485138" y="617981"/>
                </a:lnTo>
                <a:lnTo>
                  <a:pt x="1504950" y="616457"/>
                </a:lnTo>
                <a:close/>
              </a:path>
              <a:path w="1504950" h="618489">
                <a:moveTo>
                  <a:pt x="799338" y="115061"/>
                </a:moveTo>
                <a:lnTo>
                  <a:pt x="799338" y="107441"/>
                </a:lnTo>
                <a:lnTo>
                  <a:pt x="794004" y="113537"/>
                </a:lnTo>
                <a:lnTo>
                  <a:pt x="796902" y="114437"/>
                </a:lnTo>
                <a:lnTo>
                  <a:pt x="799338" y="115061"/>
                </a:lnTo>
                <a:close/>
              </a:path>
              <a:path w="1504950" h="618489">
                <a:moveTo>
                  <a:pt x="796902" y="114437"/>
                </a:moveTo>
                <a:lnTo>
                  <a:pt x="794004" y="113537"/>
                </a:lnTo>
                <a:lnTo>
                  <a:pt x="794004" y="113694"/>
                </a:lnTo>
                <a:lnTo>
                  <a:pt x="796902" y="114437"/>
                </a:lnTo>
                <a:close/>
              </a:path>
              <a:path w="1504950" h="618489">
                <a:moveTo>
                  <a:pt x="799338" y="115193"/>
                </a:moveTo>
                <a:lnTo>
                  <a:pt x="799338" y="115061"/>
                </a:lnTo>
                <a:lnTo>
                  <a:pt x="796902" y="114437"/>
                </a:lnTo>
                <a:lnTo>
                  <a:pt x="799338" y="115193"/>
                </a:lnTo>
                <a:close/>
              </a:path>
              <a:path w="1504950" h="618489">
                <a:moveTo>
                  <a:pt x="1442466" y="506067"/>
                </a:moveTo>
                <a:lnTo>
                  <a:pt x="1442466" y="491489"/>
                </a:lnTo>
                <a:lnTo>
                  <a:pt x="1437132" y="495299"/>
                </a:lnTo>
                <a:lnTo>
                  <a:pt x="1434525" y="491489"/>
                </a:lnTo>
                <a:lnTo>
                  <a:pt x="1434084" y="491489"/>
                </a:lnTo>
                <a:lnTo>
                  <a:pt x="1442466" y="506067"/>
                </a:lnTo>
                <a:close/>
              </a:path>
              <a:path w="1504950" h="618489">
                <a:moveTo>
                  <a:pt x="1442466" y="491489"/>
                </a:moveTo>
                <a:lnTo>
                  <a:pt x="1434525" y="491489"/>
                </a:lnTo>
                <a:lnTo>
                  <a:pt x="1437132" y="495299"/>
                </a:lnTo>
                <a:lnTo>
                  <a:pt x="1442466" y="491489"/>
                </a:lnTo>
                <a:close/>
              </a:path>
            </a:pathLst>
          </a:custGeom>
          <a:solidFill>
            <a:srgbClr val="000000"/>
          </a:solidFill>
        </p:spPr>
        <p:txBody>
          <a:bodyPr wrap="square" lIns="0" tIns="0" rIns="0" bIns="0" rtlCol="0"/>
          <a:lstStyle/>
          <a:p>
            <a:endParaRPr>
              <a:solidFill>
                <a:prstClr val="black"/>
              </a:solidFill>
            </a:endParaRPr>
          </a:p>
        </p:txBody>
      </p:sp>
      <p:sp>
        <p:nvSpPr>
          <p:cNvPr id="31" name="object 31"/>
          <p:cNvSpPr/>
          <p:nvPr/>
        </p:nvSpPr>
        <p:spPr>
          <a:xfrm>
            <a:off x="2103259"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2" name="object 32"/>
          <p:cNvSpPr/>
          <p:nvPr/>
        </p:nvSpPr>
        <p:spPr>
          <a:xfrm>
            <a:off x="2102497" y="1243488"/>
            <a:ext cx="382905" cy="0"/>
          </a:xfrm>
          <a:custGeom>
            <a:avLst/>
            <a:gdLst/>
            <a:ahLst/>
            <a:cxnLst/>
            <a:rect l="l" t="t" r="r" b="b"/>
            <a:pathLst>
              <a:path w="382905">
                <a:moveTo>
                  <a:pt x="0" y="0"/>
                </a:moveTo>
                <a:lnTo>
                  <a:pt x="382524" y="0"/>
                </a:lnTo>
              </a:path>
            </a:pathLst>
          </a:custGeom>
          <a:ln w="13716">
            <a:solidFill>
              <a:srgbClr val="000000"/>
            </a:solidFill>
          </a:ln>
        </p:spPr>
        <p:txBody>
          <a:bodyPr wrap="square" lIns="0" tIns="0" rIns="0" bIns="0" rtlCol="0"/>
          <a:lstStyle/>
          <a:p>
            <a:endParaRPr>
              <a:solidFill>
                <a:prstClr val="black"/>
              </a:solidFill>
            </a:endParaRPr>
          </a:p>
        </p:txBody>
      </p:sp>
      <p:sp>
        <p:nvSpPr>
          <p:cNvPr id="33" name="object 33"/>
          <p:cNvSpPr/>
          <p:nvPr/>
        </p:nvSpPr>
        <p:spPr>
          <a:xfrm>
            <a:off x="2486164" y="1242726"/>
            <a:ext cx="0" cy="149860"/>
          </a:xfrm>
          <a:custGeom>
            <a:avLst/>
            <a:gdLst/>
            <a:ahLst/>
            <a:cxnLst/>
            <a:rect l="l" t="t" r="r" b="b"/>
            <a:pathLst>
              <a:path h="149859">
                <a:moveTo>
                  <a:pt x="0" y="0"/>
                </a:moveTo>
                <a:lnTo>
                  <a:pt x="0" y="149351"/>
                </a:lnTo>
              </a:path>
            </a:pathLst>
          </a:custGeom>
          <a:ln w="20573">
            <a:solidFill>
              <a:srgbClr val="000000"/>
            </a:solidFill>
          </a:ln>
        </p:spPr>
        <p:txBody>
          <a:bodyPr wrap="square" lIns="0" tIns="0" rIns="0" bIns="0" rtlCol="0"/>
          <a:lstStyle/>
          <a:p>
            <a:endParaRPr>
              <a:solidFill>
                <a:prstClr val="black"/>
              </a:solidFill>
            </a:endParaRPr>
          </a:p>
        </p:txBody>
      </p:sp>
      <p:sp>
        <p:nvSpPr>
          <p:cNvPr id="34" name="object 34"/>
          <p:cNvSpPr/>
          <p:nvPr/>
        </p:nvSpPr>
        <p:spPr>
          <a:xfrm>
            <a:off x="2613799"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5" name="object 35"/>
          <p:cNvSpPr/>
          <p:nvPr/>
        </p:nvSpPr>
        <p:spPr>
          <a:xfrm>
            <a:off x="2612275" y="1243488"/>
            <a:ext cx="382905" cy="0"/>
          </a:xfrm>
          <a:custGeom>
            <a:avLst/>
            <a:gdLst/>
            <a:ahLst/>
            <a:cxnLst/>
            <a:rect l="l" t="t" r="r" b="b"/>
            <a:pathLst>
              <a:path w="382905">
                <a:moveTo>
                  <a:pt x="0" y="0"/>
                </a:moveTo>
                <a:lnTo>
                  <a:pt x="382524" y="0"/>
                </a:lnTo>
              </a:path>
            </a:pathLst>
          </a:custGeom>
          <a:ln w="13716">
            <a:solidFill>
              <a:srgbClr val="000000"/>
            </a:solidFill>
          </a:ln>
        </p:spPr>
        <p:txBody>
          <a:bodyPr wrap="square" lIns="0" tIns="0" rIns="0" bIns="0" rtlCol="0"/>
          <a:lstStyle/>
          <a:p>
            <a:endParaRPr>
              <a:solidFill>
                <a:prstClr val="black"/>
              </a:solidFill>
            </a:endParaRPr>
          </a:p>
        </p:txBody>
      </p:sp>
      <p:sp>
        <p:nvSpPr>
          <p:cNvPr id="36" name="object 36"/>
          <p:cNvSpPr/>
          <p:nvPr/>
        </p:nvSpPr>
        <p:spPr>
          <a:xfrm>
            <a:off x="2996323"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7" name="object 37"/>
          <p:cNvSpPr txBox="1"/>
          <p:nvPr/>
        </p:nvSpPr>
        <p:spPr>
          <a:xfrm>
            <a:off x="1641735" y="739179"/>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控制</a:t>
            </a:r>
            <a:r>
              <a:rPr sz="900" spc="5" dirty="0">
                <a:solidFill>
                  <a:prstClr val="black"/>
                </a:solidFill>
                <a:latin typeface="SimSun"/>
                <a:cs typeface="SimSun"/>
              </a:rPr>
              <a:t>栅</a:t>
            </a:r>
            <a:r>
              <a:rPr sz="900" spc="-20" dirty="0">
                <a:solidFill>
                  <a:prstClr val="black"/>
                </a:solidFill>
                <a:latin typeface="SimSun"/>
                <a:cs typeface="SimSun"/>
              </a:rPr>
              <a:t> </a:t>
            </a:r>
            <a:endParaRPr sz="900">
              <a:solidFill>
                <a:prstClr val="black"/>
              </a:solidFill>
              <a:latin typeface="SimSun"/>
              <a:cs typeface="SimSun"/>
            </a:endParaRPr>
          </a:p>
        </p:txBody>
      </p:sp>
      <p:sp>
        <p:nvSpPr>
          <p:cNvPr id="38" name="object 38"/>
          <p:cNvSpPr txBox="1"/>
          <p:nvPr/>
        </p:nvSpPr>
        <p:spPr>
          <a:xfrm>
            <a:off x="876700" y="739179"/>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电子</a:t>
            </a:r>
            <a:r>
              <a:rPr sz="900" spc="5" dirty="0">
                <a:solidFill>
                  <a:prstClr val="black"/>
                </a:solidFill>
                <a:latin typeface="SimSun"/>
                <a:cs typeface="SimSun"/>
              </a:rPr>
              <a:t>枪</a:t>
            </a:r>
            <a:r>
              <a:rPr sz="900" spc="-20" dirty="0">
                <a:solidFill>
                  <a:prstClr val="black"/>
                </a:solidFill>
                <a:latin typeface="SimSun"/>
                <a:cs typeface="SimSun"/>
              </a:rPr>
              <a:t> </a:t>
            </a:r>
            <a:endParaRPr sz="900">
              <a:solidFill>
                <a:prstClr val="black"/>
              </a:solidFill>
              <a:latin typeface="SimSun"/>
              <a:cs typeface="SimSun"/>
            </a:endParaRPr>
          </a:p>
        </p:txBody>
      </p:sp>
      <p:sp>
        <p:nvSpPr>
          <p:cNvPr id="39" name="object 39"/>
          <p:cNvSpPr txBox="1"/>
          <p:nvPr/>
        </p:nvSpPr>
        <p:spPr>
          <a:xfrm>
            <a:off x="2576777" y="739179"/>
            <a:ext cx="70612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加</a:t>
            </a:r>
            <a:r>
              <a:rPr sz="900" spc="5" dirty="0">
                <a:solidFill>
                  <a:prstClr val="black"/>
                </a:solidFill>
                <a:latin typeface="SimSun"/>
                <a:cs typeface="SimSun"/>
              </a:rPr>
              <a:t>速</a:t>
            </a:r>
            <a:r>
              <a:rPr sz="900" spc="-60" dirty="0">
                <a:solidFill>
                  <a:prstClr val="black"/>
                </a:solidFill>
                <a:latin typeface="SimSun"/>
                <a:cs typeface="SimSun"/>
              </a:rPr>
              <a:t> </a:t>
            </a:r>
            <a:r>
              <a:rPr sz="900" spc="434" dirty="0">
                <a:solidFill>
                  <a:prstClr val="black"/>
                </a:solidFill>
                <a:latin typeface="SimSun"/>
                <a:cs typeface="SimSun"/>
              </a:rPr>
              <a:t>电</a:t>
            </a:r>
            <a:r>
              <a:rPr sz="900" spc="5" dirty="0">
                <a:solidFill>
                  <a:prstClr val="black"/>
                </a:solidFill>
                <a:latin typeface="SimSun"/>
                <a:cs typeface="SimSun"/>
              </a:rPr>
              <a:t>极</a:t>
            </a:r>
            <a:r>
              <a:rPr sz="900" spc="-20" dirty="0">
                <a:solidFill>
                  <a:prstClr val="black"/>
                </a:solidFill>
                <a:latin typeface="SimSun"/>
                <a:cs typeface="SimSun"/>
              </a:rPr>
              <a:t> </a:t>
            </a:r>
            <a:endParaRPr sz="900">
              <a:solidFill>
                <a:prstClr val="black"/>
              </a:solidFill>
              <a:latin typeface="SimSun"/>
              <a:cs typeface="SimSun"/>
            </a:endParaRPr>
          </a:p>
        </p:txBody>
      </p:sp>
      <p:sp>
        <p:nvSpPr>
          <p:cNvPr id="40" name="object 40"/>
          <p:cNvSpPr txBox="1"/>
          <p:nvPr/>
        </p:nvSpPr>
        <p:spPr>
          <a:xfrm>
            <a:off x="2322226" y="2087147"/>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聚焦系</a:t>
            </a:r>
            <a:r>
              <a:rPr sz="900" spc="5" dirty="0">
                <a:solidFill>
                  <a:prstClr val="black"/>
                </a:solidFill>
                <a:latin typeface="SimSun"/>
                <a:cs typeface="SimSun"/>
              </a:rPr>
              <a:t>统</a:t>
            </a:r>
            <a:r>
              <a:rPr sz="900" spc="-20" dirty="0">
                <a:solidFill>
                  <a:prstClr val="black"/>
                </a:solidFill>
                <a:latin typeface="SimSun"/>
                <a:cs typeface="SimSun"/>
              </a:rPr>
              <a:t> </a:t>
            </a:r>
            <a:endParaRPr sz="900">
              <a:solidFill>
                <a:prstClr val="black"/>
              </a:solidFill>
              <a:latin typeface="SimSun"/>
              <a:cs typeface="SimSun"/>
            </a:endParaRPr>
          </a:p>
        </p:txBody>
      </p:sp>
      <p:sp>
        <p:nvSpPr>
          <p:cNvPr id="41" name="object 41"/>
          <p:cNvSpPr txBox="1"/>
          <p:nvPr/>
        </p:nvSpPr>
        <p:spPr>
          <a:xfrm>
            <a:off x="3597054" y="739179"/>
            <a:ext cx="65151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偏转</a:t>
            </a:r>
            <a:r>
              <a:rPr sz="900" spc="5" dirty="0">
                <a:solidFill>
                  <a:prstClr val="black"/>
                </a:solidFill>
                <a:latin typeface="SimSun"/>
                <a:cs typeface="SimSun"/>
              </a:rPr>
              <a:t>系</a:t>
            </a:r>
            <a:r>
              <a:rPr sz="900" spc="-90" dirty="0">
                <a:solidFill>
                  <a:prstClr val="black"/>
                </a:solidFill>
                <a:latin typeface="SimSun"/>
                <a:cs typeface="SimSun"/>
              </a:rPr>
              <a:t> </a:t>
            </a:r>
            <a:r>
              <a:rPr sz="900" spc="5" dirty="0">
                <a:solidFill>
                  <a:prstClr val="black"/>
                </a:solidFill>
                <a:latin typeface="SimSun"/>
                <a:cs typeface="SimSun"/>
              </a:rPr>
              <a:t>统</a:t>
            </a:r>
            <a:endParaRPr sz="900">
              <a:solidFill>
                <a:prstClr val="black"/>
              </a:solidFill>
              <a:latin typeface="SimSun"/>
              <a:cs typeface="SimSun"/>
            </a:endParaRPr>
          </a:p>
        </p:txBody>
      </p:sp>
      <p:sp>
        <p:nvSpPr>
          <p:cNvPr id="42" name="object 42"/>
          <p:cNvSpPr txBox="1"/>
          <p:nvPr/>
        </p:nvSpPr>
        <p:spPr>
          <a:xfrm>
            <a:off x="5509641" y="1816701"/>
            <a:ext cx="481330" cy="163830"/>
          </a:xfrm>
          <a:prstGeom prst="rect">
            <a:avLst/>
          </a:prstGeom>
        </p:spPr>
        <p:txBody>
          <a:bodyPr vert="horz" wrap="square" lIns="0" tIns="13335" rIns="0" bIns="0" rtlCol="0">
            <a:spAutoFit/>
          </a:bodyPr>
          <a:lstStyle/>
          <a:p>
            <a:pPr marL="12700">
              <a:spcBef>
                <a:spcPts val="105"/>
              </a:spcBef>
            </a:pPr>
            <a:r>
              <a:rPr sz="900" spc="440" dirty="0">
                <a:solidFill>
                  <a:prstClr val="black"/>
                </a:solidFill>
                <a:latin typeface="SimSun"/>
                <a:cs typeface="SimSun"/>
              </a:rPr>
              <a:t>电</a:t>
            </a:r>
            <a:r>
              <a:rPr sz="900" spc="5" dirty="0">
                <a:solidFill>
                  <a:prstClr val="black"/>
                </a:solidFill>
                <a:latin typeface="SimSun"/>
                <a:cs typeface="SimSun"/>
              </a:rPr>
              <a:t>子</a:t>
            </a:r>
            <a:r>
              <a:rPr sz="900" spc="-100" dirty="0">
                <a:solidFill>
                  <a:prstClr val="black"/>
                </a:solidFill>
                <a:latin typeface="SimSun"/>
                <a:cs typeface="SimSun"/>
              </a:rPr>
              <a:t> </a:t>
            </a:r>
            <a:r>
              <a:rPr sz="900" spc="5" dirty="0">
                <a:solidFill>
                  <a:prstClr val="black"/>
                </a:solidFill>
                <a:latin typeface="SimSun"/>
                <a:cs typeface="SimSun"/>
              </a:rPr>
              <a:t>束</a:t>
            </a:r>
            <a:endParaRPr sz="900">
              <a:solidFill>
                <a:prstClr val="black"/>
              </a:solidFill>
              <a:latin typeface="SimSun"/>
              <a:cs typeface="SimSun"/>
            </a:endParaRPr>
          </a:p>
        </p:txBody>
      </p:sp>
      <p:sp>
        <p:nvSpPr>
          <p:cNvPr id="43" name="object 43"/>
          <p:cNvSpPr txBox="1"/>
          <p:nvPr/>
        </p:nvSpPr>
        <p:spPr>
          <a:xfrm>
            <a:off x="1089210" y="2087262"/>
            <a:ext cx="36576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灯</a:t>
            </a:r>
            <a:r>
              <a:rPr sz="900" spc="5" dirty="0">
                <a:solidFill>
                  <a:prstClr val="black"/>
                </a:solidFill>
                <a:latin typeface="SimSun"/>
                <a:cs typeface="SimSun"/>
              </a:rPr>
              <a:t>丝</a:t>
            </a:r>
            <a:r>
              <a:rPr sz="900" spc="-20" dirty="0">
                <a:solidFill>
                  <a:prstClr val="black"/>
                </a:solidFill>
                <a:latin typeface="SimSun"/>
                <a:cs typeface="SimSun"/>
              </a:rPr>
              <a:t> </a:t>
            </a:r>
            <a:endParaRPr sz="900">
              <a:solidFill>
                <a:prstClr val="black"/>
              </a:solidFill>
              <a:latin typeface="SimSun"/>
              <a:cs typeface="SimSun"/>
            </a:endParaRPr>
          </a:p>
        </p:txBody>
      </p:sp>
      <p:sp>
        <p:nvSpPr>
          <p:cNvPr id="44" name="object 44"/>
          <p:cNvSpPr txBox="1"/>
          <p:nvPr/>
        </p:nvSpPr>
        <p:spPr>
          <a:xfrm>
            <a:off x="1641666" y="2087262"/>
            <a:ext cx="36576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阴</a:t>
            </a:r>
            <a:r>
              <a:rPr sz="900" spc="5" dirty="0">
                <a:solidFill>
                  <a:prstClr val="black"/>
                </a:solidFill>
                <a:latin typeface="SimSun"/>
                <a:cs typeface="SimSun"/>
              </a:rPr>
              <a:t>极</a:t>
            </a:r>
            <a:r>
              <a:rPr sz="900" spc="-20" dirty="0">
                <a:solidFill>
                  <a:prstClr val="black"/>
                </a:solidFill>
                <a:latin typeface="SimSun"/>
                <a:cs typeface="SimSun"/>
              </a:rPr>
              <a:t> </a:t>
            </a:r>
            <a:endParaRPr sz="900">
              <a:solidFill>
                <a:prstClr val="black"/>
              </a:solidFill>
              <a:latin typeface="SimSun"/>
              <a:cs typeface="SimSun"/>
            </a:endParaRPr>
          </a:p>
        </p:txBody>
      </p:sp>
      <p:sp>
        <p:nvSpPr>
          <p:cNvPr id="45" name="object 45"/>
          <p:cNvSpPr txBox="1"/>
          <p:nvPr/>
        </p:nvSpPr>
        <p:spPr>
          <a:xfrm>
            <a:off x="3214421" y="208726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水平偏</a:t>
            </a:r>
            <a:r>
              <a:rPr sz="900" spc="5" dirty="0">
                <a:solidFill>
                  <a:prstClr val="black"/>
                </a:solidFill>
                <a:latin typeface="SimSun"/>
                <a:cs typeface="SimSun"/>
              </a:rPr>
              <a:t>转</a:t>
            </a:r>
            <a:r>
              <a:rPr sz="900" spc="-20" dirty="0">
                <a:solidFill>
                  <a:prstClr val="black"/>
                </a:solidFill>
                <a:latin typeface="SimSun"/>
                <a:cs typeface="SimSun"/>
              </a:rPr>
              <a:t> </a:t>
            </a:r>
            <a:endParaRPr sz="900">
              <a:solidFill>
                <a:prstClr val="black"/>
              </a:solidFill>
              <a:latin typeface="SimSun"/>
              <a:cs typeface="SimSun"/>
            </a:endParaRPr>
          </a:p>
        </p:txBody>
      </p:sp>
      <p:sp>
        <p:nvSpPr>
          <p:cNvPr id="46" name="object 46"/>
          <p:cNvSpPr txBox="1"/>
          <p:nvPr/>
        </p:nvSpPr>
        <p:spPr>
          <a:xfrm>
            <a:off x="4107492" y="208726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垂直偏</a:t>
            </a:r>
            <a:r>
              <a:rPr sz="900" spc="5" dirty="0">
                <a:solidFill>
                  <a:prstClr val="black"/>
                </a:solidFill>
                <a:latin typeface="SimSun"/>
                <a:cs typeface="SimSun"/>
              </a:rPr>
              <a:t>转</a:t>
            </a:r>
            <a:r>
              <a:rPr sz="900" spc="-20" dirty="0">
                <a:solidFill>
                  <a:prstClr val="black"/>
                </a:solidFill>
                <a:latin typeface="SimSun"/>
                <a:cs typeface="SimSun"/>
              </a:rPr>
              <a:t> </a:t>
            </a:r>
            <a:endParaRPr sz="900">
              <a:solidFill>
                <a:prstClr val="black"/>
              </a:solidFill>
              <a:latin typeface="SimSun"/>
              <a:cs typeface="SimSun"/>
            </a:endParaRPr>
          </a:p>
        </p:txBody>
      </p:sp>
      <p:sp>
        <p:nvSpPr>
          <p:cNvPr id="47" name="object 47"/>
          <p:cNvSpPr txBox="1"/>
          <p:nvPr/>
        </p:nvSpPr>
        <p:spPr>
          <a:xfrm>
            <a:off x="6804971" y="639432"/>
            <a:ext cx="140970" cy="163830"/>
          </a:xfrm>
          <a:prstGeom prst="rect">
            <a:avLst/>
          </a:prstGeom>
        </p:spPr>
        <p:txBody>
          <a:bodyPr vert="horz" wrap="square" lIns="0" tIns="13335" rIns="0" bIns="0" rtlCol="0">
            <a:spAutoFit/>
          </a:bodyPr>
          <a:lstStyle/>
          <a:p>
            <a:pPr marL="12700">
              <a:spcBef>
                <a:spcPts val="105"/>
              </a:spcBef>
            </a:pPr>
            <a:r>
              <a:rPr sz="900" b="1" dirty="0">
                <a:solidFill>
                  <a:srgbClr val="00FF00"/>
                </a:solidFill>
                <a:latin typeface="NSimSun"/>
                <a:cs typeface="NSimSun"/>
              </a:rPr>
              <a:t>绿</a:t>
            </a:r>
            <a:endParaRPr sz="900">
              <a:solidFill>
                <a:prstClr val="black"/>
              </a:solidFill>
              <a:latin typeface="NSimSun"/>
              <a:cs typeface="NSimSun"/>
            </a:endParaRPr>
          </a:p>
        </p:txBody>
      </p:sp>
      <p:sp>
        <p:nvSpPr>
          <p:cNvPr id="48" name="object 48"/>
          <p:cNvSpPr txBox="1"/>
          <p:nvPr/>
        </p:nvSpPr>
        <p:spPr>
          <a:xfrm>
            <a:off x="6961157" y="415404"/>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玻璃</a:t>
            </a:r>
            <a:r>
              <a:rPr sz="900" spc="5" dirty="0">
                <a:solidFill>
                  <a:prstClr val="black"/>
                </a:solidFill>
                <a:latin typeface="SimSun"/>
                <a:cs typeface="SimSun"/>
              </a:rPr>
              <a:t>屏</a:t>
            </a:r>
            <a:r>
              <a:rPr sz="900" spc="-20" dirty="0">
                <a:solidFill>
                  <a:prstClr val="black"/>
                </a:solidFill>
                <a:latin typeface="SimSun"/>
                <a:cs typeface="SimSun"/>
              </a:rPr>
              <a:t> </a:t>
            </a:r>
            <a:endParaRPr sz="900">
              <a:solidFill>
                <a:prstClr val="black"/>
              </a:solidFill>
              <a:latin typeface="SimSun"/>
              <a:cs typeface="SimSun"/>
            </a:endParaRPr>
          </a:p>
        </p:txBody>
      </p:sp>
      <p:sp>
        <p:nvSpPr>
          <p:cNvPr id="49" name="object 49"/>
          <p:cNvSpPr txBox="1"/>
          <p:nvPr/>
        </p:nvSpPr>
        <p:spPr>
          <a:xfrm>
            <a:off x="6898728" y="171315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偏转距</a:t>
            </a:r>
            <a:r>
              <a:rPr sz="900" spc="5" dirty="0">
                <a:solidFill>
                  <a:prstClr val="black"/>
                </a:solidFill>
                <a:latin typeface="SimSun"/>
                <a:cs typeface="SimSun"/>
              </a:rPr>
              <a:t>离</a:t>
            </a:r>
            <a:r>
              <a:rPr sz="900" spc="-20" dirty="0">
                <a:solidFill>
                  <a:prstClr val="black"/>
                </a:solidFill>
                <a:latin typeface="SimSun"/>
                <a:cs typeface="SimSun"/>
              </a:rPr>
              <a:t> </a:t>
            </a:r>
            <a:endParaRPr sz="900">
              <a:solidFill>
                <a:prstClr val="black"/>
              </a:solidFill>
              <a:latin typeface="SimSun"/>
              <a:cs typeface="SimSun"/>
            </a:endParaRPr>
          </a:p>
        </p:txBody>
      </p:sp>
      <p:sp>
        <p:nvSpPr>
          <p:cNvPr id="50" name="object 50"/>
          <p:cNvSpPr txBox="1"/>
          <p:nvPr/>
        </p:nvSpPr>
        <p:spPr>
          <a:xfrm>
            <a:off x="4976927" y="515266"/>
            <a:ext cx="70612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荧</a:t>
            </a:r>
            <a:r>
              <a:rPr sz="900" spc="5" dirty="0">
                <a:solidFill>
                  <a:prstClr val="black"/>
                </a:solidFill>
                <a:latin typeface="SimSun"/>
                <a:cs typeface="SimSun"/>
              </a:rPr>
              <a:t>光</a:t>
            </a:r>
            <a:r>
              <a:rPr sz="900" spc="-60" dirty="0">
                <a:solidFill>
                  <a:prstClr val="black"/>
                </a:solidFill>
                <a:latin typeface="SimSun"/>
                <a:cs typeface="SimSun"/>
              </a:rPr>
              <a:t> </a:t>
            </a:r>
            <a:r>
              <a:rPr sz="900" spc="434" dirty="0">
                <a:solidFill>
                  <a:prstClr val="black"/>
                </a:solidFill>
                <a:latin typeface="SimSun"/>
                <a:cs typeface="SimSun"/>
              </a:rPr>
              <a:t>粉</a:t>
            </a:r>
            <a:r>
              <a:rPr sz="900" spc="5" dirty="0">
                <a:solidFill>
                  <a:prstClr val="black"/>
                </a:solidFill>
                <a:latin typeface="SimSun"/>
                <a:cs typeface="SimSun"/>
              </a:rPr>
              <a:t>层</a:t>
            </a:r>
            <a:r>
              <a:rPr sz="900" spc="-20" dirty="0">
                <a:solidFill>
                  <a:prstClr val="black"/>
                </a:solidFill>
                <a:latin typeface="SimSun"/>
                <a:cs typeface="SimSun"/>
              </a:rPr>
              <a:t> </a:t>
            </a:r>
            <a:endParaRPr sz="900">
              <a:solidFill>
                <a:prstClr val="black"/>
              </a:solidFill>
              <a:latin typeface="SimSun"/>
              <a:cs typeface="SimSun"/>
            </a:endParaRPr>
          </a:p>
        </p:txBody>
      </p:sp>
      <p:sp>
        <p:nvSpPr>
          <p:cNvPr id="51" name="object 51"/>
          <p:cNvSpPr/>
          <p:nvPr/>
        </p:nvSpPr>
        <p:spPr>
          <a:xfrm>
            <a:off x="948829" y="1167288"/>
            <a:ext cx="14604" cy="39370"/>
          </a:xfrm>
          <a:custGeom>
            <a:avLst/>
            <a:gdLst/>
            <a:ahLst/>
            <a:cxnLst/>
            <a:rect l="l" t="t" r="r" b="b"/>
            <a:pathLst>
              <a:path w="14605"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2" name="object 52"/>
          <p:cNvSpPr/>
          <p:nvPr/>
        </p:nvSpPr>
        <p:spPr>
          <a:xfrm>
            <a:off x="948829" y="1234344"/>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3" name="object 53"/>
          <p:cNvSpPr/>
          <p:nvPr/>
        </p:nvSpPr>
        <p:spPr>
          <a:xfrm>
            <a:off x="948829" y="1302162"/>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4" name="object 54"/>
          <p:cNvSpPr/>
          <p:nvPr/>
        </p:nvSpPr>
        <p:spPr>
          <a:xfrm>
            <a:off x="948829" y="1369218"/>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5" name="object 55"/>
          <p:cNvSpPr/>
          <p:nvPr/>
        </p:nvSpPr>
        <p:spPr>
          <a:xfrm>
            <a:off x="948829" y="143627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6" name="object 56"/>
          <p:cNvSpPr/>
          <p:nvPr/>
        </p:nvSpPr>
        <p:spPr>
          <a:xfrm>
            <a:off x="948829" y="1503330"/>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7" name="object 57"/>
          <p:cNvSpPr/>
          <p:nvPr/>
        </p:nvSpPr>
        <p:spPr>
          <a:xfrm>
            <a:off x="948829" y="1570386"/>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8" name="object 58"/>
          <p:cNvSpPr/>
          <p:nvPr/>
        </p:nvSpPr>
        <p:spPr>
          <a:xfrm>
            <a:off x="948829" y="163820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9" name="object 59"/>
          <p:cNvSpPr/>
          <p:nvPr/>
        </p:nvSpPr>
        <p:spPr>
          <a:xfrm>
            <a:off x="948829" y="1705260"/>
            <a:ext cx="14604" cy="38100"/>
          </a:xfrm>
          <a:custGeom>
            <a:avLst/>
            <a:gdLst/>
            <a:ahLst/>
            <a:cxnLst/>
            <a:rect l="l" t="t" r="r" b="b"/>
            <a:pathLst>
              <a:path w="14605" h="38100">
                <a:moveTo>
                  <a:pt x="0" y="0"/>
                </a:moveTo>
                <a:lnTo>
                  <a:pt x="0" y="38100"/>
                </a:lnTo>
                <a:lnTo>
                  <a:pt x="14478"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0" name="object 60"/>
          <p:cNvSpPr/>
          <p:nvPr/>
        </p:nvSpPr>
        <p:spPr>
          <a:xfrm>
            <a:off x="948829" y="1772316"/>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1" name="object 61"/>
          <p:cNvSpPr/>
          <p:nvPr/>
        </p:nvSpPr>
        <p:spPr>
          <a:xfrm>
            <a:off x="948829" y="1839372"/>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2" name="object 62"/>
          <p:cNvSpPr/>
          <p:nvPr/>
        </p:nvSpPr>
        <p:spPr>
          <a:xfrm>
            <a:off x="948829" y="1906428"/>
            <a:ext cx="48260" cy="15240"/>
          </a:xfrm>
          <a:custGeom>
            <a:avLst/>
            <a:gdLst/>
            <a:ahLst/>
            <a:cxnLst/>
            <a:rect l="l" t="t" r="r" b="b"/>
            <a:pathLst>
              <a:path w="48259" h="15239">
                <a:moveTo>
                  <a:pt x="14478" y="6096"/>
                </a:moveTo>
                <a:lnTo>
                  <a:pt x="14478" y="0"/>
                </a:lnTo>
                <a:lnTo>
                  <a:pt x="0" y="0"/>
                </a:lnTo>
                <a:lnTo>
                  <a:pt x="0" y="13716"/>
                </a:lnTo>
                <a:lnTo>
                  <a:pt x="5334" y="15240"/>
                </a:lnTo>
                <a:lnTo>
                  <a:pt x="5334" y="6096"/>
                </a:lnTo>
                <a:lnTo>
                  <a:pt x="14478" y="6096"/>
                </a:lnTo>
                <a:close/>
              </a:path>
              <a:path w="48259" h="15239">
                <a:moveTo>
                  <a:pt x="48006" y="15239"/>
                </a:moveTo>
                <a:lnTo>
                  <a:pt x="48006" y="6095"/>
                </a:lnTo>
                <a:lnTo>
                  <a:pt x="5334" y="6096"/>
                </a:lnTo>
                <a:lnTo>
                  <a:pt x="5334" y="9906"/>
                </a:lnTo>
                <a:lnTo>
                  <a:pt x="14478" y="9906"/>
                </a:lnTo>
                <a:lnTo>
                  <a:pt x="14478" y="15240"/>
                </a:lnTo>
                <a:lnTo>
                  <a:pt x="48006" y="15239"/>
                </a:lnTo>
                <a:close/>
              </a:path>
              <a:path w="48259" h="15239">
                <a:moveTo>
                  <a:pt x="14478" y="15240"/>
                </a:moveTo>
                <a:lnTo>
                  <a:pt x="14478" y="9906"/>
                </a:lnTo>
                <a:lnTo>
                  <a:pt x="5334" y="9906"/>
                </a:lnTo>
                <a:lnTo>
                  <a:pt x="5334" y="15240"/>
                </a:lnTo>
                <a:lnTo>
                  <a:pt x="14478" y="15240"/>
                </a:lnTo>
                <a:close/>
              </a:path>
            </a:pathLst>
          </a:custGeom>
          <a:solidFill>
            <a:srgbClr val="000000"/>
          </a:solidFill>
        </p:spPr>
        <p:txBody>
          <a:bodyPr wrap="square" lIns="0" tIns="0" rIns="0" bIns="0" rtlCol="0"/>
          <a:lstStyle/>
          <a:p>
            <a:endParaRPr>
              <a:solidFill>
                <a:prstClr val="black"/>
              </a:solidFill>
            </a:endParaRPr>
          </a:p>
        </p:txBody>
      </p:sp>
      <p:sp>
        <p:nvSpPr>
          <p:cNvPr id="63" name="object 63"/>
          <p:cNvSpPr/>
          <p:nvPr/>
        </p:nvSpPr>
        <p:spPr>
          <a:xfrm>
            <a:off x="1039507"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4" name="object 64"/>
          <p:cNvSpPr/>
          <p:nvPr/>
        </p:nvSpPr>
        <p:spPr>
          <a:xfrm>
            <a:off x="113856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5" name="object 65"/>
          <p:cNvSpPr/>
          <p:nvPr/>
        </p:nvSpPr>
        <p:spPr>
          <a:xfrm>
            <a:off x="123762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6" name="object 66"/>
          <p:cNvSpPr/>
          <p:nvPr/>
        </p:nvSpPr>
        <p:spPr>
          <a:xfrm>
            <a:off x="133668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7" name="object 67"/>
          <p:cNvSpPr/>
          <p:nvPr/>
        </p:nvSpPr>
        <p:spPr>
          <a:xfrm>
            <a:off x="1436509"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8" name="object 68"/>
          <p:cNvSpPr/>
          <p:nvPr/>
        </p:nvSpPr>
        <p:spPr>
          <a:xfrm>
            <a:off x="1535569"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9" name="object 69"/>
          <p:cNvSpPr/>
          <p:nvPr/>
        </p:nvSpPr>
        <p:spPr>
          <a:xfrm>
            <a:off x="163462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0" name="object 70"/>
          <p:cNvSpPr/>
          <p:nvPr/>
        </p:nvSpPr>
        <p:spPr>
          <a:xfrm>
            <a:off x="173368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1" name="object 71"/>
          <p:cNvSpPr/>
          <p:nvPr/>
        </p:nvSpPr>
        <p:spPr>
          <a:xfrm>
            <a:off x="183274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2" name="object 72"/>
          <p:cNvSpPr/>
          <p:nvPr/>
        </p:nvSpPr>
        <p:spPr>
          <a:xfrm>
            <a:off x="1931809" y="1906428"/>
            <a:ext cx="51435" cy="15240"/>
          </a:xfrm>
          <a:custGeom>
            <a:avLst/>
            <a:gdLst/>
            <a:ahLst/>
            <a:cxnLst/>
            <a:rect l="l" t="t" r="r" b="b"/>
            <a:pathLst>
              <a:path w="51435" h="15239">
                <a:moveTo>
                  <a:pt x="42672" y="9905"/>
                </a:moveTo>
                <a:lnTo>
                  <a:pt x="42672" y="6095"/>
                </a:lnTo>
                <a:lnTo>
                  <a:pt x="0" y="6095"/>
                </a:lnTo>
                <a:lnTo>
                  <a:pt x="0" y="15239"/>
                </a:lnTo>
                <a:lnTo>
                  <a:pt x="37338" y="15239"/>
                </a:lnTo>
                <a:lnTo>
                  <a:pt x="37338" y="9905"/>
                </a:lnTo>
                <a:lnTo>
                  <a:pt x="42672" y="9905"/>
                </a:lnTo>
                <a:close/>
              </a:path>
              <a:path w="51435" h="15239">
                <a:moveTo>
                  <a:pt x="51053" y="9905"/>
                </a:moveTo>
                <a:lnTo>
                  <a:pt x="51053" y="0"/>
                </a:lnTo>
                <a:lnTo>
                  <a:pt x="37338" y="0"/>
                </a:lnTo>
                <a:lnTo>
                  <a:pt x="37338" y="6095"/>
                </a:lnTo>
                <a:lnTo>
                  <a:pt x="42672" y="6095"/>
                </a:lnTo>
                <a:lnTo>
                  <a:pt x="42671" y="15239"/>
                </a:lnTo>
                <a:lnTo>
                  <a:pt x="48768" y="15239"/>
                </a:lnTo>
                <a:lnTo>
                  <a:pt x="51053" y="9905"/>
                </a:lnTo>
                <a:close/>
              </a:path>
              <a:path w="51435" h="15239">
                <a:moveTo>
                  <a:pt x="42671" y="15239"/>
                </a:moveTo>
                <a:lnTo>
                  <a:pt x="42672" y="9905"/>
                </a:lnTo>
                <a:lnTo>
                  <a:pt x="37338" y="9905"/>
                </a:lnTo>
                <a:lnTo>
                  <a:pt x="37338" y="15239"/>
                </a:lnTo>
                <a:lnTo>
                  <a:pt x="42671" y="15239"/>
                </a:lnTo>
                <a:close/>
              </a:path>
            </a:pathLst>
          </a:custGeom>
          <a:solidFill>
            <a:srgbClr val="000000"/>
          </a:solidFill>
        </p:spPr>
        <p:txBody>
          <a:bodyPr wrap="square" lIns="0" tIns="0" rIns="0" bIns="0" rtlCol="0"/>
          <a:lstStyle/>
          <a:p>
            <a:endParaRPr>
              <a:solidFill>
                <a:prstClr val="black"/>
              </a:solidFill>
            </a:endParaRPr>
          </a:p>
        </p:txBody>
      </p:sp>
      <p:sp>
        <p:nvSpPr>
          <p:cNvPr id="73" name="object 73"/>
          <p:cNvSpPr/>
          <p:nvPr/>
        </p:nvSpPr>
        <p:spPr>
          <a:xfrm>
            <a:off x="1969147" y="1839372"/>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4" name="object 74"/>
          <p:cNvSpPr/>
          <p:nvPr/>
        </p:nvSpPr>
        <p:spPr>
          <a:xfrm>
            <a:off x="1969147" y="1772316"/>
            <a:ext cx="13970" cy="38100"/>
          </a:xfrm>
          <a:custGeom>
            <a:avLst/>
            <a:gdLst/>
            <a:ahLst/>
            <a:cxnLst/>
            <a:rect l="l" t="t" r="r" b="b"/>
            <a:pathLst>
              <a:path w="13969" h="38100">
                <a:moveTo>
                  <a:pt x="0" y="0"/>
                </a:moveTo>
                <a:lnTo>
                  <a:pt x="0" y="38099"/>
                </a:lnTo>
                <a:lnTo>
                  <a:pt x="13716" y="38099"/>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5" name="object 75"/>
          <p:cNvSpPr/>
          <p:nvPr/>
        </p:nvSpPr>
        <p:spPr>
          <a:xfrm>
            <a:off x="1969147" y="1705260"/>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6" name="object 76"/>
          <p:cNvSpPr/>
          <p:nvPr/>
        </p:nvSpPr>
        <p:spPr>
          <a:xfrm>
            <a:off x="1969147" y="1638204"/>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7" name="object 77"/>
          <p:cNvSpPr/>
          <p:nvPr/>
        </p:nvSpPr>
        <p:spPr>
          <a:xfrm>
            <a:off x="1969147" y="1570386"/>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8" name="object 78"/>
          <p:cNvSpPr/>
          <p:nvPr/>
        </p:nvSpPr>
        <p:spPr>
          <a:xfrm>
            <a:off x="1969147" y="1503330"/>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9" name="object 79"/>
          <p:cNvSpPr/>
          <p:nvPr/>
        </p:nvSpPr>
        <p:spPr>
          <a:xfrm>
            <a:off x="1969147" y="1436274"/>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0" name="object 80"/>
          <p:cNvSpPr/>
          <p:nvPr/>
        </p:nvSpPr>
        <p:spPr>
          <a:xfrm>
            <a:off x="1969147" y="1369218"/>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1" name="object 81"/>
          <p:cNvSpPr/>
          <p:nvPr/>
        </p:nvSpPr>
        <p:spPr>
          <a:xfrm>
            <a:off x="1969147" y="1302162"/>
            <a:ext cx="13970" cy="38100"/>
          </a:xfrm>
          <a:custGeom>
            <a:avLst/>
            <a:gdLst/>
            <a:ahLst/>
            <a:cxnLst/>
            <a:rect l="l" t="t" r="r" b="b"/>
            <a:pathLst>
              <a:path w="13969" h="38100">
                <a:moveTo>
                  <a:pt x="0" y="0"/>
                </a:moveTo>
                <a:lnTo>
                  <a:pt x="0" y="38099"/>
                </a:lnTo>
                <a:lnTo>
                  <a:pt x="13716" y="38099"/>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2" name="object 82"/>
          <p:cNvSpPr/>
          <p:nvPr/>
        </p:nvSpPr>
        <p:spPr>
          <a:xfrm>
            <a:off x="1969147" y="1234344"/>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3" name="object 83"/>
          <p:cNvSpPr/>
          <p:nvPr/>
        </p:nvSpPr>
        <p:spPr>
          <a:xfrm>
            <a:off x="1969147" y="1167288"/>
            <a:ext cx="13970" cy="39370"/>
          </a:xfrm>
          <a:custGeom>
            <a:avLst/>
            <a:gdLst/>
            <a:ahLst/>
            <a:cxnLst/>
            <a:rect l="l" t="t" r="r" b="b"/>
            <a:pathLst>
              <a:path w="13969" h="39369">
                <a:moveTo>
                  <a:pt x="0" y="0"/>
                </a:moveTo>
                <a:lnTo>
                  <a:pt x="0" y="38861"/>
                </a:lnTo>
                <a:lnTo>
                  <a:pt x="13716" y="38861"/>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4" name="object 84"/>
          <p:cNvSpPr/>
          <p:nvPr/>
        </p:nvSpPr>
        <p:spPr>
          <a:xfrm>
            <a:off x="187542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5" name="object 85"/>
          <p:cNvSpPr/>
          <p:nvPr/>
        </p:nvSpPr>
        <p:spPr>
          <a:xfrm>
            <a:off x="177636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6" name="object 86"/>
          <p:cNvSpPr/>
          <p:nvPr/>
        </p:nvSpPr>
        <p:spPr>
          <a:xfrm>
            <a:off x="167730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7" name="object 87"/>
          <p:cNvSpPr/>
          <p:nvPr/>
        </p:nvSpPr>
        <p:spPr>
          <a:xfrm>
            <a:off x="157824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8" name="object 88"/>
          <p:cNvSpPr/>
          <p:nvPr/>
        </p:nvSpPr>
        <p:spPr>
          <a:xfrm>
            <a:off x="147841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9" name="object 89"/>
          <p:cNvSpPr/>
          <p:nvPr/>
        </p:nvSpPr>
        <p:spPr>
          <a:xfrm>
            <a:off x="137935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0" name="object 90"/>
          <p:cNvSpPr/>
          <p:nvPr/>
        </p:nvSpPr>
        <p:spPr>
          <a:xfrm>
            <a:off x="128029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1" name="object 91"/>
          <p:cNvSpPr/>
          <p:nvPr/>
        </p:nvSpPr>
        <p:spPr>
          <a:xfrm>
            <a:off x="118123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2" name="object 92"/>
          <p:cNvSpPr/>
          <p:nvPr/>
        </p:nvSpPr>
        <p:spPr>
          <a:xfrm>
            <a:off x="108217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3" name="object 93"/>
          <p:cNvSpPr/>
          <p:nvPr/>
        </p:nvSpPr>
        <p:spPr>
          <a:xfrm>
            <a:off x="98311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4" name="object 94"/>
          <p:cNvSpPr/>
          <p:nvPr/>
        </p:nvSpPr>
        <p:spPr>
          <a:xfrm>
            <a:off x="3116719" y="1167288"/>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5" name="object 95"/>
          <p:cNvSpPr/>
          <p:nvPr/>
        </p:nvSpPr>
        <p:spPr>
          <a:xfrm>
            <a:off x="3116719" y="1234344"/>
            <a:ext cx="14604" cy="39370"/>
          </a:xfrm>
          <a:custGeom>
            <a:avLst/>
            <a:gdLst/>
            <a:ahLst/>
            <a:cxnLst/>
            <a:rect l="l" t="t" r="r" b="b"/>
            <a:pathLst>
              <a:path w="14605"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6" name="object 96"/>
          <p:cNvSpPr/>
          <p:nvPr/>
        </p:nvSpPr>
        <p:spPr>
          <a:xfrm>
            <a:off x="3116719" y="1302162"/>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7" name="object 97"/>
          <p:cNvSpPr/>
          <p:nvPr/>
        </p:nvSpPr>
        <p:spPr>
          <a:xfrm>
            <a:off x="3116719" y="1369218"/>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8" name="object 98"/>
          <p:cNvSpPr/>
          <p:nvPr/>
        </p:nvSpPr>
        <p:spPr>
          <a:xfrm>
            <a:off x="3116719" y="1436274"/>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9" name="object 99"/>
          <p:cNvSpPr/>
          <p:nvPr/>
        </p:nvSpPr>
        <p:spPr>
          <a:xfrm>
            <a:off x="3116719" y="1503330"/>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0" name="object 100"/>
          <p:cNvSpPr/>
          <p:nvPr/>
        </p:nvSpPr>
        <p:spPr>
          <a:xfrm>
            <a:off x="3116719" y="1570386"/>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1" name="object 101"/>
          <p:cNvSpPr/>
          <p:nvPr/>
        </p:nvSpPr>
        <p:spPr>
          <a:xfrm>
            <a:off x="3116719" y="163820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2" name="object 102"/>
          <p:cNvSpPr/>
          <p:nvPr/>
        </p:nvSpPr>
        <p:spPr>
          <a:xfrm>
            <a:off x="3116719" y="1705260"/>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3" name="object 103"/>
          <p:cNvSpPr/>
          <p:nvPr/>
        </p:nvSpPr>
        <p:spPr>
          <a:xfrm>
            <a:off x="3116719" y="1772316"/>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4" name="object 104"/>
          <p:cNvSpPr/>
          <p:nvPr/>
        </p:nvSpPr>
        <p:spPr>
          <a:xfrm>
            <a:off x="3116719" y="1839372"/>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5" name="object 105"/>
          <p:cNvSpPr/>
          <p:nvPr/>
        </p:nvSpPr>
        <p:spPr>
          <a:xfrm>
            <a:off x="3116719" y="1906428"/>
            <a:ext cx="48260" cy="15240"/>
          </a:xfrm>
          <a:custGeom>
            <a:avLst/>
            <a:gdLst/>
            <a:ahLst/>
            <a:cxnLst/>
            <a:rect l="l" t="t" r="r" b="b"/>
            <a:pathLst>
              <a:path w="48260" h="15239">
                <a:moveTo>
                  <a:pt x="14477" y="6096"/>
                </a:moveTo>
                <a:lnTo>
                  <a:pt x="14477" y="0"/>
                </a:lnTo>
                <a:lnTo>
                  <a:pt x="0" y="0"/>
                </a:lnTo>
                <a:lnTo>
                  <a:pt x="0" y="13716"/>
                </a:lnTo>
                <a:lnTo>
                  <a:pt x="5333" y="15240"/>
                </a:lnTo>
                <a:lnTo>
                  <a:pt x="5333" y="6096"/>
                </a:lnTo>
                <a:lnTo>
                  <a:pt x="14477" y="6096"/>
                </a:lnTo>
                <a:close/>
              </a:path>
              <a:path w="48260" h="15239">
                <a:moveTo>
                  <a:pt x="48005" y="15239"/>
                </a:moveTo>
                <a:lnTo>
                  <a:pt x="48005" y="6095"/>
                </a:lnTo>
                <a:lnTo>
                  <a:pt x="5333" y="6096"/>
                </a:lnTo>
                <a:lnTo>
                  <a:pt x="5333" y="9906"/>
                </a:lnTo>
                <a:lnTo>
                  <a:pt x="14477" y="9906"/>
                </a:lnTo>
                <a:lnTo>
                  <a:pt x="14477" y="15240"/>
                </a:lnTo>
                <a:lnTo>
                  <a:pt x="48005" y="15239"/>
                </a:lnTo>
                <a:close/>
              </a:path>
              <a:path w="48260" h="15239">
                <a:moveTo>
                  <a:pt x="14477" y="15240"/>
                </a:moveTo>
                <a:lnTo>
                  <a:pt x="14477" y="9906"/>
                </a:lnTo>
                <a:lnTo>
                  <a:pt x="5333" y="9906"/>
                </a:lnTo>
                <a:lnTo>
                  <a:pt x="5333" y="15240"/>
                </a:lnTo>
                <a:lnTo>
                  <a:pt x="14477" y="15240"/>
                </a:lnTo>
                <a:close/>
              </a:path>
            </a:pathLst>
          </a:custGeom>
          <a:solidFill>
            <a:srgbClr val="000000"/>
          </a:solidFill>
        </p:spPr>
        <p:txBody>
          <a:bodyPr wrap="square" lIns="0" tIns="0" rIns="0" bIns="0" rtlCol="0"/>
          <a:lstStyle/>
          <a:p>
            <a:endParaRPr>
              <a:solidFill>
                <a:prstClr val="black"/>
              </a:solidFill>
            </a:endParaRPr>
          </a:p>
        </p:txBody>
      </p:sp>
      <p:sp>
        <p:nvSpPr>
          <p:cNvPr id="106" name="object 106"/>
          <p:cNvSpPr/>
          <p:nvPr/>
        </p:nvSpPr>
        <p:spPr>
          <a:xfrm>
            <a:off x="3207397"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7" name="object 107"/>
          <p:cNvSpPr/>
          <p:nvPr/>
        </p:nvSpPr>
        <p:spPr>
          <a:xfrm>
            <a:off x="330645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8" name="object 108"/>
          <p:cNvSpPr/>
          <p:nvPr/>
        </p:nvSpPr>
        <p:spPr>
          <a:xfrm>
            <a:off x="340551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9" name="object 109"/>
          <p:cNvSpPr/>
          <p:nvPr/>
        </p:nvSpPr>
        <p:spPr>
          <a:xfrm>
            <a:off x="350457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0" name="object 110"/>
          <p:cNvSpPr/>
          <p:nvPr/>
        </p:nvSpPr>
        <p:spPr>
          <a:xfrm>
            <a:off x="360439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1" name="object 111"/>
          <p:cNvSpPr/>
          <p:nvPr/>
        </p:nvSpPr>
        <p:spPr>
          <a:xfrm>
            <a:off x="370345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2" name="object 112"/>
          <p:cNvSpPr/>
          <p:nvPr/>
        </p:nvSpPr>
        <p:spPr>
          <a:xfrm>
            <a:off x="380251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3" name="object 113"/>
          <p:cNvSpPr/>
          <p:nvPr/>
        </p:nvSpPr>
        <p:spPr>
          <a:xfrm>
            <a:off x="390157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4" name="object 114"/>
          <p:cNvSpPr/>
          <p:nvPr/>
        </p:nvSpPr>
        <p:spPr>
          <a:xfrm>
            <a:off x="400063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5" name="object 115"/>
          <p:cNvSpPr/>
          <p:nvPr/>
        </p:nvSpPr>
        <p:spPr>
          <a:xfrm>
            <a:off x="409969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6" name="object 116"/>
          <p:cNvSpPr/>
          <p:nvPr/>
        </p:nvSpPr>
        <p:spPr>
          <a:xfrm>
            <a:off x="419952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7" name="object 117"/>
          <p:cNvSpPr/>
          <p:nvPr/>
        </p:nvSpPr>
        <p:spPr>
          <a:xfrm>
            <a:off x="429858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8" name="object 118"/>
          <p:cNvSpPr/>
          <p:nvPr/>
        </p:nvSpPr>
        <p:spPr>
          <a:xfrm>
            <a:off x="439764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9" name="object 119"/>
          <p:cNvSpPr/>
          <p:nvPr/>
        </p:nvSpPr>
        <p:spPr>
          <a:xfrm>
            <a:off x="449670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0" name="object 120"/>
          <p:cNvSpPr/>
          <p:nvPr/>
        </p:nvSpPr>
        <p:spPr>
          <a:xfrm>
            <a:off x="459576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1" name="object 121"/>
          <p:cNvSpPr/>
          <p:nvPr/>
        </p:nvSpPr>
        <p:spPr>
          <a:xfrm>
            <a:off x="469482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2" name="object 122"/>
          <p:cNvSpPr/>
          <p:nvPr/>
        </p:nvSpPr>
        <p:spPr>
          <a:xfrm>
            <a:off x="4794643"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3" name="object 123"/>
          <p:cNvSpPr/>
          <p:nvPr/>
        </p:nvSpPr>
        <p:spPr>
          <a:xfrm>
            <a:off x="4893703"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4" name="object 124"/>
          <p:cNvSpPr/>
          <p:nvPr/>
        </p:nvSpPr>
        <p:spPr>
          <a:xfrm>
            <a:off x="4992763" y="1906428"/>
            <a:ext cx="51435" cy="15240"/>
          </a:xfrm>
          <a:custGeom>
            <a:avLst/>
            <a:gdLst/>
            <a:ahLst/>
            <a:cxnLst/>
            <a:rect l="l" t="t" r="r" b="b"/>
            <a:pathLst>
              <a:path w="51435" h="15239">
                <a:moveTo>
                  <a:pt x="42672" y="9905"/>
                </a:moveTo>
                <a:lnTo>
                  <a:pt x="42672" y="6095"/>
                </a:lnTo>
                <a:lnTo>
                  <a:pt x="0" y="6095"/>
                </a:lnTo>
                <a:lnTo>
                  <a:pt x="0" y="15239"/>
                </a:lnTo>
                <a:lnTo>
                  <a:pt x="36575" y="15239"/>
                </a:lnTo>
                <a:lnTo>
                  <a:pt x="36576" y="9905"/>
                </a:lnTo>
                <a:lnTo>
                  <a:pt x="42672" y="9905"/>
                </a:lnTo>
                <a:close/>
              </a:path>
              <a:path w="51435" h="15239">
                <a:moveTo>
                  <a:pt x="51053" y="9905"/>
                </a:moveTo>
                <a:lnTo>
                  <a:pt x="51053" y="0"/>
                </a:lnTo>
                <a:lnTo>
                  <a:pt x="36576" y="0"/>
                </a:lnTo>
                <a:lnTo>
                  <a:pt x="36576" y="6095"/>
                </a:lnTo>
                <a:lnTo>
                  <a:pt x="42672" y="6095"/>
                </a:lnTo>
                <a:lnTo>
                  <a:pt x="42671" y="15239"/>
                </a:lnTo>
                <a:lnTo>
                  <a:pt x="48006" y="15239"/>
                </a:lnTo>
                <a:lnTo>
                  <a:pt x="51053" y="9905"/>
                </a:lnTo>
                <a:close/>
              </a:path>
              <a:path w="51435" h="15239">
                <a:moveTo>
                  <a:pt x="42671" y="15239"/>
                </a:moveTo>
                <a:lnTo>
                  <a:pt x="42672" y="9905"/>
                </a:lnTo>
                <a:lnTo>
                  <a:pt x="36576" y="9905"/>
                </a:lnTo>
                <a:lnTo>
                  <a:pt x="36575" y="15239"/>
                </a:lnTo>
                <a:lnTo>
                  <a:pt x="42671" y="15239"/>
                </a:lnTo>
                <a:close/>
              </a:path>
            </a:pathLst>
          </a:custGeom>
          <a:solidFill>
            <a:srgbClr val="000000"/>
          </a:solidFill>
        </p:spPr>
        <p:txBody>
          <a:bodyPr wrap="square" lIns="0" tIns="0" rIns="0" bIns="0" rtlCol="0"/>
          <a:lstStyle/>
          <a:p>
            <a:endParaRPr>
              <a:solidFill>
                <a:prstClr val="black"/>
              </a:solidFill>
            </a:endParaRPr>
          </a:p>
        </p:txBody>
      </p:sp>
      <p:sp>
        <p:nvSpPr>
          <p:cNvPr id="125" name="object 125"/>
          <p:cNvSpPr/>
          <p:nvPr/>
        </p:nvSpPr>
        <p:spPr>
          <a:xfrm>
            <a:off x="5029339" y="1839372"/>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6" name="object 126"/>
          <p:cNvSpPr/>
          <p:nvPr/>
        </p:nvSpPr>
        <p:spPr>
          <a:xfrm>
            <a:off x="5029339" y="1772316"/>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7" name="object 127"/>
          <p:cNvSpPr/>
          <p:nvPr/>
        </p:nvSpPr>
        <p:spPr>
          <a:xfrm>
            <a:off x="5029339" y="1705260"/>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8" name="object 128"/>
          <p:cNvSpPr/>
          <p:nvPr/>
        </p:nvSpPr>
        <p:spPr>
          <a:xfrm>
            <a:off x="5029339" y="1638204"/>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9" name="object 129"/>
          <p:cNvSpPr/>
          <p:nvPr/>
        </p:nvSpPr>
        <p:spPr>
          <a:xfrm>
            <a:off x="5029339" y="1570386"/>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0" name="object 130"/>
          <p:cNvSpPr/>
          <p:nvPr/>
        </p:nvSpPr>
        <p:spPr>
          <a:xfrm>
            <a:off x="5029339" y="1503330"/>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1" name="object 131"/>
          <p:cNvSpPr/>
          <p:nvPr/>
        </p:nvSpPr>
        <p:spPr>
          <a:xfrm>
            <a:off x="5029339" y="1436274"/>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2" name="object 132"/>
          <p:cNvSpPr/>
          <p:nvPr/>
        </p:nvSpPr>
        <p:spPr>
          <a:xfrm>
            <a:off x="5029339" y="1369218"/>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3" name="object 133"/>
          <p:cNvSpPr/>
          <p:nvPr/>
        </p:nvSpPr>
        <p:spPr>
          <a:xfrm>
            <a:off x="5029339" y="1302162"/>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4" name="object 134"/>
          <p:cNvSpPr/>
          <p:nvPr/>
        </p:nvSpPr>
        <p:spPr>
          <a:xfrm>
            <a:off x="5029339" y="1234344"/>
            <a:ext cx="14604" cy="39370"/>
          </a:xfrm>
          <a:custGeom>
            <a:avLst/>
            <a:gdLst/>
            <a:ahLst/>
            <a:cxnLst/>
            <a:rect l="l" t="t" r="r" b="b"/>
            <a:pathLst>
              <a:path w="14604"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5" name="object 135"/>
          <p:cNvSpPr/>
          <p:nvPr/>
        </p:nvSpPr>
        <p:spPr>
          <a:xfrm>
            <a:off x="5029339" y="1167288"/>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6" name="object 136"/>
          <p:cNvSpPr/>
          <p:nvPr/>
        </p:nvSpPr>
        <p:spPr>
          <a:xfrm>
            <a:off x="4936375"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7" name="object 137"/>
          <p:cNvSpPr/>
          <p:nvPr/>
        </p:nvSpPr>
        <p:spPr>
          <a:xfrm>
            <a:off x="4836553"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8" name="object 138"/>
          <p:cNvSpPr/>
          <p:nvPr/>
        </p:nvSpPr>
        <p:spPr>
          <a:xfrm>
            <a:off x="4737493"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9" name="object 139"/>
          <p:cNvSpPr/>
          <p:nvPr/>
        </p:nvSpPr>
        <p:spPr>
          <a:xfrm>
            <a:off x="463843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0" name="object 140"/>
          <p:cNvSpPr/>
          <p:nvPr/>
        </p:nvSpPr>
        <p:spPr>
          <a:xfrm>
            <a:off x="453937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1" name="object 141"/>
          <p:cNvSpPr/>
          <p:nvPr/>
        </p:nvSpPr>
        <p:spPr>
          <a:xfrm>
            <a:off x="444031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2" name="object 142"/>
          <p:cNvSpPr/>
          <p:nvPr/>
        </p:nvSpPr>
        <p:spPr>
          <a:xfrm>
            <a:off x="434125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3" name="object 143"/>
          <p:cNvSpPr/>
          <p:nvPr/>
        </p:nvSpPr>
        <p:spPr>
          <a:xfrm>
            <a:off x="4241431"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4" name="object 144"/>
          <p:cNvSpPr/>
          <p:nvPr/>
        </p:nvSpPr>
        <p:spPr>
          <a:xfrm>
            <a:off x="4142371"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5" name="object 145"/>
          <p:cNvSpPr/>
          <p:nvPr/>
        </p:nvSpPr>
        <p:spPr>
          <a:xfrm>
            <a:off x="404331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6" name="object 146"/>
          <p:cNvSpPr/>
          <p:nvPr/>
        </p:nvSpPr>
        <p:spPr>
          <a:xfrm>
            <a:off x="394425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7" name="object 147"/>
          <p:cNvSpPr/>
          <p:nvPr/>
        </p:nvSpPr>
        <p:spPr>
          <a:xfrm>
            <a:off x="384519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8" name="object 148"/>
          <p:cNvSpPr/>
          <p:nvPr/>
        </p:nvSpPr>
        <p:spPr>
          <a:xfrm>
            <a:off x="374613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9" name="object 149"/>
          <p:cNvSpPr/>
          <p:nvPr/>
        </p:nvSpPr>
        <p:spPr>
          <a:xfrm>
            <a:off x="364630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0" name="object 150"/>
          <p:cNvSpPr/>
          <p:nvPr/>
        </p:nvSpPr>
        <p:spPr>
          <a:xfrm>
            <a:off x="354724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1" name="object 151"/>
          <p:cNvSpPr/>
          <p:nvPr/>
        </p:nvSpPr>
        <p:spPr>
          <a:xfrm>
            <a:off x="344818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2" name="object 152"/>
          <p:cNvSpPr/>
          <p:nvPr/>
        </p:nvSpPr>
        <p:spPr>
          <a:xfrm>
            <a:off x="334912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3" name="object 153"/>
          <p:cNvSpPr/>
          <p:nvPr/>
        </p:nvSpPr>
        <p:spPr>
          <a:xfrm>
            <a:off x="325006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4" name="object 154"/>
          <p:cNvSpPr/>
          <p:nvPr/>
        </p:nvSpPr>
        <p:spPr>
          <a:xfrm>
            <a:off x="315100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5" name="object 155"/>
          <p:cNvSpPr/>
          <p:nvPr/>
        </p:nvSpPr>
        <p:spPr>
          <a:xfrm>
            <a:off x="1082193" y="895244"/>
            <a:ext cx="221615" cy="192405"/>
          </a:xfrm>
          <a:custGeom>
            <a:avLst/>
            <a:gdLst/>
            <a:ahLst/>
            <a:cxnLst/>
            <a:rect l="l" t="t" r="r" b="b"/>
            <a:pathLst>
              <a:path w="221615" h="192405">
                <a:moveTo>
                  <a:pt x="0" y="0"/>
                </a:moveTo>
                <a:lnTo>
                  <a:pt x="220986" y="192026"/>
                </a:lnTo>
              </a:path>
            </a:pathLst>
          </a:custGeom>
          <a:ln w="9244">
            <a:solidFill>
              <a:srgbClr val="000000"/>
            </a:solidFill>
          </a:ln>
        </p:spPr>
        <p:txBody>
          <a:bodyPr wrap="square" lIns="0" tIns="0" rIns="0" bIns="0" rtlCol="0"/>
          <a:lstStyle/>
          <a:p>
            <a:endParaRPr>
              <a:solidFill>
                <a:prstClr val="black"/>
              </a:solidFill>
            </a:endParaRPr>
          </a:p>
        </p:txBody>
      </p:sp>
      <p:sp>
        <p:nvSpPr>
          <p:cNvPr id="156" name="object 156"/>
          <p:cNvSpPr/>
          <p:nvPr/>
        </p:nvSpPr>
        <p:spPr>
          <a:xfrm>
            <a:off x="1268869" y="1067466"/>
            <a:ext cx="125095" cy="102235"/>
          </a:xfrm>
          <a:custGeom>
            <a:avLst/>
            <a:gdLst/>
            <a:ahLst/>
            <a:cxnLst/>
            <a:rect l="l" t="t" r="r" b="b"/>
            <a:pathLst>
              <a:path w="125094" h="102234">
                <a:moveTo>
                  <a:pt x="124968" y="102107"/>
                </a:moveTo>
                <a:lnTo>
                  <a:pt x="57150" y="0"/>
                </a:lnTo>
                <a:lnTo>
                  <a:pt x="0" y="28955"/>
                </a:lnTo>
                <a:lnTo>
                  <a:pt x="124968" y="102107"/>
                </a:lnTo>
                <a:close/>
              </a:path>
            </a:pathLst>
          </a:custGeom>
          <a:solidFill>
            <a:srgbClr val="000000"/>
          </a:solidFill>
        </p:spPr>
        <p:txBody>
          <a:bodyPr wrap="square" lIns="0" tIns="0" rIns="0" bIns="0" rtlCol="0"/>
          <a:lstStyle/>
          <a:p>
            <a:endParaRPr>
              <a:solidFill>
                <a:prstClr val="black"/>
              </a:solidFill>
            </a:endParaRPr>
          </a:p>
        </p:txBody>
      </p:sp>
      <p:sp>
        <p:nvSpPr>
          <p:cNvPr id="157" name="object 157"/>
          <p:cNvSpPr/>
          <p:nvPr/>
        </p:nvSpPr>
        <p:spPr>
          <a:xfrm>
            <a:off x="1725328" y="895244"/>
            <a:ext cx="184785" cy="255270"/>
          </a:xfrm>
          <a:custGeom>
            <a:avLst/>
            <a:gdLst/>
            <a:ahLst/>
            <a:cxnLst/>
            <a:rect l="l" t="t" r="r" b="b"/>
            <a:pathLst>
              <a:path w="184785" h="255269">
                <a:moveTo>
                  <a:pt x="184407" y="0"/>
                </a:moveTo>
                <a:lnTo>
                  <a:pt x="0" y="255265"/>
                </a:lnTo>
              </a:path>
            </a:pathLst>
          </a:custGeom>
          <a:ln w="10076">
            <a:solidFill>
              <a:srgbClr val="000000"/>
            </a:solidFill>
          </a:ln>
        </p:spPr>
        <p:txBody>
          <a:bodyPr wrap="square" lIns="0" tIns="0" rIns="0" bIns="0" rtlCol="0"/>
          <a:lstStyle/>
          <a:p>
            <a:endParaRPr>
              <a:solidFill>
                <a:prstClr val="black"/>
              </a:solidFill>
            </a:endParaRPr>
          </a:p>
        </p:txBody>
      </p:sp>
      <p:sp>
        <p:nvSpPr>
          <p:cNvPr id="158" name="object 158"/>
          <p:cNvSpPr/>
          <p:nvPr/>
        </p:nvSpPr>
        <p:spPr>
          <a:xfrm>
            <a:off x="1654441" y="1134522"/>
            <a:ext cx="105410" cy="108585"/>
          </a:xfrm>
          <a:custGeom>
            <a:avLst/>
            <a:gdLst/>
            <a:ahLst/>
            <a:cxnLst/>
            <a:rect l="l" t="t" r="r" b="b"/>
            <a:pathLst>
              <a:path w="105410" h="108584">
                <a:moveTo>
                  <a:pt x="105156" y="21335"/>
                </a:moveTo>
                <a:lnTo>
                  <a:pt x="39624" y="0"/>
                </a:lnTo>
                <a:lnTo>
                  <a:pt x="0" y="108204"/>
                </a:lnTo>
                <a:lnTo>
                  <a:pt x="105156" y="21335"/>
                </a:lnTo>
                <a:close/>
              </a:path>
            </a:pathLst>
          </a:custGeom>
          <a:solidFill>
            <a:srgbClr val="000000"/>
          </a:solidFill>
        </p:spPr>
        <p:txBody>
          <a:bodyPr wrap="square" lIns="0" tIns="0" rIns="0" bIns="0" rtlCol="0"/>
          <a:lstStyle/>
          <a:p>
            <a:endParaRPr>
              <a:solidFill>
                <a:prstClr val="black"/>
              </a:solidFill>
            </a:endParaRPr>
          </a:p>
        </p:txBody>
      </p:sp>
      <p:sp>
        <p:nvSpPr>
          <p:cNvPr id="159" name="object 159"/>
          <p:cNvSpPr/>
          <p:nvPr/>
        </p:nvSpPr>
        <p:spPr>
          <a:xfrm>
            <a:off x="1606465" y="1862219"/>
            <a:ext cx="133350" cy="236220"/>
          </a:xfrm>
          <a:custGeom>
            <a:avLst/>
            <a:gdLst/>
            <a:ahLst/>
            <a:cxnLst/>
            <a:rect l="l" t="t" r="r" b="b"/>
            <a:pathLst>
              <a:path w="133350" h="236219">
                <a:moveTo>
                  <a:pt x="133345" y="236223"/>
                </a:moveTo>
                <a:lnTo>
                  <a:pt x="0" y="0"/>
                </a:lnTo>
              </a:path>
            </a:pathLst>
          </a:custGeom>
          <a:ln w="10447">
            <a:solidFill>
              <a:srgbClr val="000000"/>
            </a:solidFill>
          </a:ln>
        </p:spPr>
        <p:txBody>
          <a:bodyPr wrap="square" lIns="0" tIns="0" rIns="0" bIns="0" rtlCol="0"/>
          <a:lstStyle/>
          <a:p>
            <a:endParaRPr>
              <a:solidFill>
                <a:prstClr val="black"/>
              </a:solidFill>
            </a:endParaRPr>
          </a:p>
        </p:txBody>
      </p:sp>
      <p:sp>
        <p:nvSpPr>
          <p:cNvPr id="160" name="object 160"/>
          <p:cNvSpPr/>
          <p:nvPr/>
        </p:nvSpPr>
        <p:spPr>
          <a:xfrm>
            <a:off x="1552333" y="1768506"/>
            <a:ext cx="90805" cy="109220"/>
          </a:xfrm>
          <a:custGeom>
            <a:avLst/>
            <a:gdLst/>
            <a:ahLst/>
            <a:cxnLst/>
            <a:rect l="l" t="t" r="r" b="b"/>
            <a:pathLst>
              <a:path w="90805" h="109219">
                <a:moveTo>
                  <a:pt x="90678" y="92201"/>
                </a:moveTo>
                <a:lnTo>
                  <a:pt x="0" y="0"/>
                </a:lnTo>
                <a:lnTo>
                  <a:pt x="22860" y="108965"/>
                </a:lnTo>
                <a:lnTo>
                  <a:pt x="90678" y="92201"/>
                </a:lnTo>
                <a:close/>
              </a:path>
            </a:pathLst>
          </a:custGeom>
          <a:solidFill>
            <a:srgbClr val="000000"/>
          </a:solidFill>
        </p:spPr>
        <p:txBody>
          <a:bodyPr wrap="square" lIns="0" tIns="0" rIns="0" bIns="0" rtlCol="0"/>
          <a:lstStyle/>
          <a:p>
            <a:endParaRPr>
              <a:solidFill>
                <a:prstClr val="black"/>
              </a:solidFill>
            </a:endParaRPr>
          </a:p>
        </p:txBody>
      </p:sp>
      <p:sp>
        <p:nvSpPr>
          <p:cNvPr id="161" name="object 161"/>
          <p:cNvSpPr/>
          <p:nvPr/>
        </p:nvSpPr>
        <p:spPr>
          <a:xfrm>
            <a:off x="1274985" y="1718201"/>
            <a:ext cx="93345" cy="380365"/>
          </a:xfrm>
          <a:custGeom>
            <a:avLst/>
            <a:gdLst/>
            <a:ahLst/>
            <a:cxnLst/>
            <a:rect l="l" t="t" r="r" b="b"/>
            <a:pathLst>
              <a:path w="93344" h="380364">
                <a:moveTo>
                  <a:pt x="0" y="380240"/>
                </a:moveTo>
                <a:lnTo>
                  <a:pt x="92968" y="0"/>
                </a:lnTo>
              </a:path>
            </a:pathLst>
          </a:custGeom>
          <a:ln w="11126">
            <a:solidFill>
              <a:srgbClr val="000000"/>
            </a:solidFill>
          </a:ln>
        </p:spPr>
        <p:txBody>
          <a:bodyPr wrap="square" lIns="0" tIns="0" rIns="0" bIns="0" rtlCol="0"/>
          <a:lstStyle/>
          <a:p>
            <a:endParaRPr>
              <a:solidFill>
                <a:prstClr val="black"/>
              </a:solidFill>
            </a:endParaRPr>
          </a:p>
        </p:txBody>
      </p:sp>
      <p:sp>
        <p:nvSpPr>
          <p:cNvPr id="162" name="object 162"/>
          <p:cNvSpPr/>
          <p:nvPr/>
        </p:nvSpPr>
        <p:spPr>
          <a:xfrm>
            <a:off x="1334401" y="1618392"/>
            <a:ext cx="71120" cy="111760"/>
          </a:xfrm>
          <a:custGeom>
            <a:avLst/>
            <a:gdLst/>
            <a:ahLst/>
            <a:cxnLst/>
            <a:rect l="l" t="t" r="r" b="b"/>
            <a:pathLst>
              <a:path w="71119" h="111760">
                <a:moveTo>
                  <a:pt x="70865" y="111251"/>
                </a:moveTo>
                <a:lnTo>
                  <a:pt x="59435" y="0"/>
                </a:lnTo>
                <a:lnTo>
                  <a:pt x="0" y="103631"/>
                </a:lnTo>
                <a:lnTo>
                  <a:pt x="70865" y="111251"/>
                </a:lnTo>
                <a:close/>
              </a:path>
            </a:pathLst>
          </a:custGeom>
          <a:solidFill>
            <a:srgbClr val="000000"/>
          </a:solidFill>
        </p:spPr>
        <p:txBody>
          <a:bodyPr wrap="square" lIns="0" tIns="0" rIns="0" bIns="0" rtlCol="0"/>
          <a:lstStyle/>
          <a:p>
            <a:endParaRPr>
              <a:solidFill>
                <a:prstClr val="black"/>
              </a:solidFill>
            </a:endParaRPr>
          </a:p>
        </p:txBody>
      </p:sp>
      <p:sp>
        <p:nvSpPr>
          <p:cNvPr id="163" name="object 163"/>
          <p:cNvSpPr/>
          <p:nvPr/>
        </p:nvSpPr>
        <p:spPr>
          <a:xfrm>
            <a:off x="2320457" y="1923943"/>
            <a:ext cx="198120" cy="174625"/>
          </a:xfrm>
          <a:custGeom>
            <a:avLst/>
            <a:gdLst/>
            <a:ahLst/>
            <a:cxnLst/>
            <a:rect l="l" t="t" r="r" b="b"/>
            <a:pathLst>
              <a:path w="198119" h="174625">
                <a:moveTo>
                  <a:pt x="198119" y="174498"/>
                </a:moveTo>
                <a:lnTo>
                  <a:pt x="0" y="0"/>
                </a:lnTo>
              </a:path>
            </a:pathLst>
          </a:custGeom>
          <a:ln w="9268">
            <a:solidFill>
              <a:srgbClr val="000000"/>
            </a:solidFill>
          </a:ln>
        </p:spPr>
        <p:txBody>
          <a:bodyPr wrap="square" lIns="0" tIns="0" rIns="0" bIns="0" rtlCol="0"/>
          <a:lstStyle/>
          <a:p>
            <a:endParaRPr>
              <a:solidFill>
                <a:prstClr val="black"/>
              </a:solidFill>
            </a:endParaRPr>
          </a:p>
        </p:txBody>
      </p:sp>
      <p:sp>
        <p:nvSpPr>
          <p:cNvPr id="164" name="object 164"/>
          <p:cNvSpPr/>
          <p:nvPr/>
        </p:nvSpPr>
        <p:spPr>
          <a:xfrm>
            <a:off x="2232799" y="1841658"/>
            <a:ext cx="124460" cy="104139"/>
          </a:xfrm>
          <a:custGeom>
            <a:avLst/>
            <a:gdLst/>
            <a:ahLst/>
            <a:cxnLst/>
            <a:rect l="l" t="t" r="r" b="b"/>
            <a:pathLst>
              <a:path w="124460" h="104139">
                <a:moveTo>
                  <a:pt x="124206" y="72390"/>
                </a:moveTo>
                <a:lnTo>
                  <a:pt x="0" y="0"/>
                </a:lnTo>
                <a:lnTo>
                  <a:pt x="67818" y="103632"/>
                </a:lnTo>
                <a:lnTo>
                  <a:pt x="124206" y="72390"/>
                </a:lnTo>
                <a:close/>
              </a:path>
            </a:pathLst>
          </a:custGeom>
          <a:solidFill>
            <a:srgbClr val="000000"/>
          </a:solidFill>
        </p:spPr>
        <p:txBody>
          <a:bodyPr wrap="square" lIns="0" tIns="0" rIns="0" bIns="0" rtlCol="0"/>
          <a:lstStyle/>
          <a:p>
            <a:endParaRPr>
              <a:solidFill>
                <a:prstClr val="black"/>
              </a:solidFill>
            </a:endParaRPr>
          </a:p>
        </p:txBody>
      </p:sp>
      <p:sp>
        <p:nvSpPr>
          <p:cNvPr id="165" name="object 165"/>
          <p:cNvSpPr/>
          <p:nvPr/>
        </p:nvSpPr>
        <p:spPr>
          <a:xfrm>
            <a:off x="2734220" y="895244"/>
            <a:ext cx="105410" cy="247650"/>
          </a:xfrm>
          <a:custGeom>
            <a:avLst/>
            <a:gdLst/>
            <a:ahLst/>
            <a:cxnLst/>
            <a:rect l="l" t="t" r="r" b="b"/>
            <a:pathLst>
              <a:path w="105410" h="247650">
                <a:moveTo>
                  <a:pt x="0" y="0"/>
                </a:moveTo>
                <a:lnTo>
                  <a:pt x="105150" y="247650"/>
                </a:lnTo>
              </a:path>
            </a:pathLst>
          </a:custGeom>
          <a:ln w="10773">
            <a:solidFill>
              <a:srgbClr val="000000"/>
            </a:solidFill>
          </a:ln>
        </p:spPr>
        <p:txBody>
          <a:bodyPr wrap="square" lIns="0" tIns="0" rIns="0" bIns="0" rtlCol="0"/>
          <a:lstStyle/>
          <a:p>
            <a:endParaRPr>
              <a:solidFill>
                <a:prstClr val="black"/>
              </a:solidFill>
            </a:endParaRPr>
          </a:p>
        </p:txBody>
      </p:sp>
      <p:sp>
        <p:nvSpPr>
          <p:cNvPr id="166" name="object 166"/>
          <p:cNvSpPr/>
          <p:nvPr/>
        </p:nvSpPr>
        <p:spPr>
          <a:xfrm>
            <a:off x="2805061" y="1130712"/>
            <a:ext cx="79375" cy="112395"/>
          </a:xfrm>
          <a:custGeom>
            <a:avLst/>
            <a:gdLst/>
            <a:ahLst/>
            <a:cxnLst/>
            <a:rect l="l" t="t" r="r" b="b"/>
            <a:pathLst>
              <a:path w="79375" h="112394">
                <a:moveTo>
                  <a:pt x="79248" y="112013"/>
                </a:moveTo>
                <a:lnTo>
                  <a:pt x="70866" y="0"/>
                </a:lnTo>
                <a:lnTo>
                  <a:pt x="0" y="13715"/>
                </a:lnTo>
                <a:lnTo>
                  <a:pt x="79248" y="112013"/>
                </a:lnTo>
                <a:close/>
              </a:path>
            </a:pathLst>
          </a:custGeom>
          <a:solidFill>
            <a:srgbClr val="000000"/>
          </a:solidFill>
        </p:spPr>
        <p:txBody>
          <a:bodyPr wrap="square" lIns="0" tIns="0" rIns="0" bIns="0" rtlCol="0"/>
          <a:lstStyle/>
          <a:p>
            <a:endParaRPr>
              <a:solidFill>
                <a:prstClr val="black"/>
              </a:solidFill>
            </a:endParaRPr>
          </a:p>
        </p:txBody>
      </p:sp>
      <p:sp>
        <p:nvSpPr>
          <p:cNvPr id="167" name="object 167"/>
          <p:cNvSpPr/>
          <p:nvPr/>
        </p:nvSpPr>
        <p:spPr>
          <a:xfrm>
            <a:off x="3748456" y="895244"/>
            <a:ext cx="69215" cy="172720"/>
          </a:xfrm>
          <a:custGeom>
            <a:avLst/>
            <a:gdLst/>
            <a:ahLst/>
            <a:cxnLst/>
            <a:rect l="l" t="t" r="r" b="b"/>
            <a:pathLst>
              <a:path w="69214" h="172719">
                <a:moveTo>
                  <a:pt x="68587" y="0"/>
                </a:moveTo>
                <a:lnTo>
                  <a:pt x="0" y="172210"/>
                </a:lnTo>
              </a:path>
            </a:pathLst>
          </a:custGeom>
          <a:ln w="10831">
            <a:solidFill>
              <a:srgbClr val="000000"/>
            </a:solidFill>
          </a:ln>
        </p:spPr>
        <p:txBody>
          <a:bodyPr wrap="square" lIns="0" tIns="0" rIns="0" bIns="0" rtlCol="0"/>
          <a:lstStyle/>
          <a:p>
            <a:endParaRPr>
              <a:solidFill>
                <a:prstClr val="black"/>
              </a:solidFill>
            </a:endParaRPr>
          </a:p>
        </p:txBody>
      </p:sp>
      <p:sp>
        <p:nvSpPr>
          <p:cNvPr id="168" name="object 168"/>
          <p:cNvSpPr/>
          <p:nvPr/>
        </p:nvSpPr>
        <p:spPr>
          <a:xfrm>
            <a:off x="3711841" y="1056036"/>
            <a:ext cx="74295" cy="113664"/>
          </a:xfrm>
          <a:custGeom>
            <a:avLst/>
            <a:gdLst/>
            <a:ahLst/>
            <a:cxnLst/>
            <a:rect l="l" t="t" r="r" b="b"/>
            <a:pathLst>
              <a:path w="74295" h="113665">
                <a:moveTo>
                  <a:pt x="73914" y="13715"/>
                </a:moveTo>
                <a:lnTo>
                  <a:pt x="3048" y="0"/>
                </a:lnTo>
                <a:lnTo>
                  <a:pt x="0" y="113538"/>
                </a:lnTo>
                <a:lnTo>
                  <a:pt x="73914" y="13715"/>
                </a:lnTo>
                <a:close/>
              </a:path>
            </a:pathLst>
          </a:custGeom>
          <a:solidFill>
            <a:srgbClr val="000000"/>
          </a:solidFill>
        </p:spPr>
        <p:txBody>
          <a:bodyPr wrap="square" lIns="0" tIns="0" rIns="0" bIns="0" rtlCol="0"/>
          <a:lstStyle/>
          <a:p>
            <a:endParaRPr>
              <a:solidFill>
                <a:prstClr val="black"/>
              </a:solidFill>
            </a:endParaRPr>
          </a:p>
        </p:txBody>
      </p:sp>
      <p:sp>
        <p:nvSpPr>
          <p:cNvPr id="169" name="object 169"/>
          <p:cNvSpPr/>
          <p:nvPr/>
        </p:nvSpPr>
        <p:spPr>
          <a:xfrm>
            <a:off x="3584630" y="1835550"/>
            <a:ext cx="59690" cy="262890"/>
          </a:xfrm>
          <a:custGeom>
            <a:avLst/>
            <a:gdLst/>
            <a:ahLst/>
            <a:cxnLst/>
            <a:rect l="l" t="t" r="r" b="b"/>
            <a:pathLst>
              <a:path w="59689" h="262889">
                <a:moveTo>
                  <a:pt x="0" y="262891"/>
                </a:moveTo>
                <a:lnTo>
                  <a:pt x="59431" y="0"/>
                </a:lnTo>
              </a:path>
            </a:pathLst>
          </a:custGeom>
          <a:ln w="11155">
            <a:solidFill>
              <a:srgbClr val="000000"/>
            </a:solidFill>
          </a:ln>
        </p:spPr>
        <p:txBody>
          <a:bodyPr wrap="square" lIns="0" tIns="0" rIns="0" bIns="0" rtlCol="0"/>
          <a:lstStyle/>
          <a:p>
            <a:endParaRPr>
              <a:solidFill>
                <a:prstClr val="black"/>
              </a:solidFill>
            </a:endParaRPr>
          </a:p>
        </p:txBody>
      </p:sp>
      <p:sp>
        <p:nvSpPr>
          <p:cNvPr id="170" name="object 170"/>
          <p:cNvSpPr/>
          <p:nvPr/>
        </p:nvSpPr>
        <p:spPr>
          <a:xfrm>
            <a:off x="3609733" y="1734216"/>
            <a:ext cx="71120" cy="113030"/>
          </a:xfrm>
          <a:custGeom>
            <a:avLst/>
            <a:gdLst/>
            <a:ahLst/>
            <a:cxnLst/>
            <a:rect l="l" t="t" r="r" b="b"/>
            <a:pathLst>
              <a:path w="71120" h="113030">
                <a:moveTo>
                  <a:pt x="70865" y="112775"/>
                </a:moveTo>
                <a:lnTo>
                  <a:pt x="56387" y="0"/>
                </a:lnTo>
                <a:lnTo>
                  <a:pt x="0" y="105155"/>
                </a:lnTo>
                <a:lnTo>
                  <a:pt x="70865" y="112775"/>
                </a:lnTo>
                <a:close/>
              </a:path>
            </a:pathLst>
          </a:custGeom>
          <a:solidFill>
            <a:srgbClr val="000000"/>
          </a:solidFill>
        </p:spPr>
        <p:txBody>
          <a:bodyPr wrap="square" lIns="0" tIns="0" rIns="0" bIns="0" rtlCol="0"/>
          <a:lstStyle/>
          <a:p>
            <a:endParaRPr>
              <a:solidFill>
                <a:prstClr val="black"/>
              </a:solidFill>
            </a:endParaRPr>
          </a:p>
        </p:txBody>
      </p:sp>
      <p:sp>
        <p:nvSpPr>
          <p:cNvPr id="171" name="object 171"/>
          <p:cNvSpPr/>
          <p:nvPr/>
        </p:nvSpPr>
        <p:spPr>
          <a:xfrm>
            <a:off x="4397689" y="1889650"/>
            <a:ext cx="107950" cy="208915"/>
          </a:xfrm>
          <a:custGeom>
            <a:avLst/>
            <a:gdLst/>
            <a:ahLst/>
            <a:cxnLst/>
            <a:rect l="l" t="t" r="r" b="b"/>
            <a:pathLst>
              <a:path w="107950" h="208914">
                <a:moveTo>
                  <a:pt x="0" y="208792"/>
                </a:moveTo>
                <a:lnTo>
                  <a:pt x="107436" y="0"/>
                </a:lnTo>
              </a:path>
            </a:pathLst>
          </a:custGeom>
          <a:ln w="10565">
            <a:solidFill>
              <a:srgbClr val="000000"/>
            </a:solidFill>
          </a:ln>
        </p:spPr>
        <p:txBody>
          <a:bodyPr wrap="square" lIns="0" tIns="0" rIns="0" bIns="0" rtlCol="0"/>
          <a:lstStyle/>
          <a:p>
            <a:endParaRPr>
              <a:solidFill>
                <a:prstClr val="black"/>
              </a:solidFill>
            </a:endParaRPr>
          </a:p>
        </p:txBody>
      </p:sp>
      <p:sp>
        <p:nvSpPr>
          <p:cNvPr id="172" name="object 172"/>
          <p:cNvSpPr/>
          <p:nvPr/>
        </p:nvSpPr>
        <p:spPr>
          <a:xfrm>
            <a:off x="4471555" y="1791366"/>
            <a:ext cx="90805" cy="111760"/>
          </a:xfrm>
          <a:custGeom>
            <a:avLst/>
            <a:gdLst/>
            <a:ahLst/>
            <a:cxnLst/>
            <a:rect l="l" t="t" r="r" b="b"/>
            <a:pathLst>
              <a:path w="90804" h="111760">
                <a:moveTo>
                  <a:pt x="90677" y="0"/>
                </a:moveTo>
                <a:lnTo>
                  <a:pt x="0" y="96012"/>
                </a:lnTo>
                <a:lnTo>
                  <a:pt x="67817" y="111252"/>
                </a:lnTo>
                <a:lnTo>
                  <a:pt x="90677" y="0"/>
                </a:lnTo>
                <a:close/>
              </a:path>
            </a:pathLst>
          </a:custGeom>
          <a:solidFill>
            <a:srgbClr val="000000"/>
          </a:solidFill>
        </p:spPr>
        <p:txBody>
          <a:bodyPr wrap="square" lIns="0" tIns="0" rIns="0" bIns="0" rtlCol="0"/>
          <a:lstStyle/>
          <a:p>
            <a:endParaRPr>
              <a:solidFill>
                <a:prstClr val="black"/>
              </a:solidFill>
            </a:endParaRPr>
          </a:p>
        </p:txBody>
      </p:sp>
      <p:sp>
        <p:nvSpPr>
          <p:cNvPr id="173" name="object 173"/>
          <p:cNvSpPr/>
          <p:nvPr/>
        </p:nvSpPr>
        <p:spPr>
          <a:xfrm>
            <a:off x="5440876" y="1542188"/>
            <a:ext cx="2235835" cy="0"/>
          </a:xfrm>
          <a:custGeom>
            <a:avLst/>
            <a:gdLst/>
            <a:ahLst/>
            <a:cxnLst/>
            <a:rect l="l" t="t" r="r" b="b"/>
            <a:pathLst>
              <a:path w="2235834">
                <a:moveTo>
                  <a:pt x="0" y="0"/>
                </a:moveTo>
                <a:lnTo>
                  <a:pt x="2235730" y="0"/>
                </a:lnTo>
              </a:path>
            </a:pathLst>
          </a:custGeom>
          <a:ln w="7667">
            <a:solidFill>
              <a:srgbClr val="000000"/>
            </a:solidFill>
          </a:ln>
        </p:spPr>
        <p:txBody>
          <a:bodyPr wrap="square" lIns="0" tIns="0" rIns="0" bIns="0" rtlCol="0"/>
          <a:lstStyle/>
          <a:p>
            <a:endParaRPr>
              <a:solidFill>
                <a:prstClr val="black"/>
              </a:solidFill>
            </a:endParaRPr>
          </a:p>
        </p:txBody>
      </p:sp>
      <p:sp>
        <p:nvSpPr>
          <p:cNvPr id="174" name="object 174"/>
          <p:cNvSpPr/>
          <p:nvPr/>
        </p:nvSpPr>
        <p:spPr>
          <a:xfrm>
            <a:off x="6786575" y="2065683"/>
            <a:ext cx="890269" cy="0"/>
          </a:xfrm>
          <a:custGeom>
            <a:avLst/>
            <a:gdLst/>
            <a:ahLst/>
            <a:cxnLst/>
            <a:rect l="l" t="t" r="r" b="b"/>
            <a:pathLst>
              <a:path w="890270">
                <a:moveTo>
                  <a:pt x="0" y="0"/>
                </a:moveTo>
                <a:lnTo>
                  <a:pt x="890030" y="0"/>
                </a:lnTo>
              </a:path>
            </a:pathLst>
          </a:custGeom>
          <a:ln w="7667">
            <a:solidFill>
              <a:srgbClr val="000000"/>
            </a:solidFill>
          </a:ln>
        </p:spPr>
        <p:txBody>
          <a:bodyPr wrap="square" lIns="0" tIns="0" rIns="0" bIns="0" rtlCol="0"/>
          <a:lstStyle/>
          <a:p>
            <a:endParaRPr>
              <a:solidFill>
                <a:prstClr val="black"/>
              </a:solidFill>
            </a:endParaRPr>
          </a:p>
        </p:txBody>
      </p:sp>
      <p:sp>
        <p:nvSpPr>
          <p:cNvPr id="175" name="object 175"/>
          <p:cNvSpPr/>
          <p:nvPr/>
        </p:nvSpPr>
        <p:spPr>
          <a:xfrm>
            <a:off x="7599634" y="1581820"/>
            <a:ext cx="0" cy="413384"/>
          </a:xfrm>
          <a:custGeom>
            <a:avLst/>
            <a:gdLst/>
            <a:ahLst/>
            <a:cxnLst/>
            <a:rect l="l" t="t" r="r" b="b"/>
            <a:pathLst>
              <a:path h="413385">
                <a:moveTo>
                  <a:pt x="0" y="0"/>
                </a:moveTo>
                <a:lnTo>
                  <a:pt x="0" y="412998"/>
                </a:lnTo>
              </a:path>
            </a:pathLst>
          </a:custGeom>
          <a:ln w="11333">
            <a:solidFill>
              <a:srgbClr val="000000"/>
            </a:solidFill>
          </a:ln>
        </p:spPr>
        <p:txBody>
          <a:bodyPr wrap="square" lIns="0" tIns="0" rIns="0" bIns="0" rtlCol="0"/>
          <a:lstStyle/>
          <a:p>
            <a:endParaRPr>
              <a:solidFill>
                <a:prstClr val="black"/>
              </a:solidFill>
            </a:endParaRPr>
          </a:p>
        </p:txBody>
      </p:sp>
      <p:sp>
        <p:nvSpPr>
          <p:cNvPr id="176" name="object 176"/>
          <p:cNvSpPr/>
          <p:nvPr/>
        </p:nvSpPr>
        <p:spPr>
          <a:xfrm>
            <a:off x="7546225" y="1510950"/>
            <a:ext cx="110489" cy="77470"/>
          </a:xfrm>
          <a:custGeom>
            <a:avLst/>
            <a:gdLst/>
            <a:ahLst/>
            <a:cxnLst/>
            <a:rect l="l" t="t" r="r" b="b"/>
            <a:pathLst>
              <a:path w="110490" h="77469">
                <a:moveTo>
                  <a:pt x="110490" y="76962"/>
                </a:moveTo>
                <a:lnTo>
                  <a:pt x="53340" y="0"/>
                </a:lnTo>
                <a:lnTo>
                  <a:pt x="0" y="76962"/>
                </a:lnTo>
                <a:lnTo>
                  <a:pt x="110490" y="76962"/>
                </a:lnTo>
                <a:close/>
              </a:path>
            </a:pathLst>
          </a:custGeom>
          <a:solidFill>
            <a:srgbClr val="000000"/>
          </a:solidFill>
        </p:spPr>
        <p:txBody>
          <a:bodyPr wrap="square" lIns="0" tIns="0" rIns="0" bIns="0" rtlCol="0"/>
          <a:lstStyle/>
          <a:p>
            <a:endParaRPr>
              <a:solidFill>
                <a:prstClr val="black"/>
              </a:solidFill>
            </a:endParaRPr>
          </a:p>
        </p:txBody>
      </p:sp>
      <p:sp>
        <p:nvSpPr>
          <p:cNvPr id="177" name="object 177"/>
          <p:cNvSpPr/>
          <p:nvPr/>
        </p:nvSpPr>
        <p:spPr>
          <a:xfrm>
            <a:off x="7546213" y="1991010"/>
            <a:ext cx="110489" cy="77470"/>
          </a:xfrm>
          <a:custGeom>
            <a:avLst/>
            <a:gdLst/>
            <a:ahLst/>
            <a:cxnLst/>
            <a:rect l="l" t="t" r="r" b="b"/>
            <a:pathLst>
              <a:path w="110490" h="77469">
                <a:moveTo>
                  <a:pt x="110489" y="0"/>
                </a:moveTo>
                <a:lnTo>
                  <a:pt x="0" y="0"/>
                </a:lnTo>
                <a:lnTo>
                  <a:pt x="53340" y="76962"/>
                </a:lnTo>
                <a:lnTo>
                  <a:pt x="110489" y="0"/>
                </a:lnTo>
                <a:close/>
              </a:path>
            </a:pathLst>
          </a:custGeom>
          <a:solidFill>
            <a:srgbClr val="000000"/>
          </a:solidFill>
        </p:spPr>
        <p:txBody>
          <a:bodyPr wrap="square" lIns="0" tIns="0" rIns="0" bIns="0" rtlCol="0"/>
          <a:lstStyle/>
          <a:p>
            <a:endParaRPr>
              <a:solidFill>
                <a:prstClr val="black"/>
              </a:solidFill>
            </a:endParaRPr>
          </a:p>
        </p:txBody>
      </p:sp>
      <p:sp>
        <p:nvSpPr>
          <p:cNvPr id="178" name="object 178"/>
          <p:cNvSpPr txBox="1"/>
          <p:nvPr/>
        </p:nvSpPr>
        <p:spPr>
          <a:xfrm>
            <a:off x="5382393" y="1117893"/>
            <a:ext cx="65151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导电</a:t>
            </a:r>
            <a:r>
              <a:rPr sz="900" spc="5" dirty="0">
                <a:solidFill>
                  <a:prstClr val="black"/>
                </a:solidFill>
                <a:latin typeface="SimSun"/>
                <a:cs typeface="SimSun"/>
              </a:rPr>
              <a:t>涂</a:t>
            </a:r>
            <a:r>
              <a:rPr sz="900" spc="-90" dirty="0">
                <a:solidFill>
                  <a:prstClr val="black"/>
                </a:solidFill>
                <a:latin typeface="SimSun"/>
                <a:cs typeface="SimSun"/>
              </a:rPr>
              <a:t> </a:t>
            </a:r>
            <a:r>
              <a:rPr sz="900" spc="5" dirty="0">
                <a:solidFill>
                  <a:prstClr val="black"/>
                </a:solidFill>
                <a:latin typeface="SimSun"/>
                <a:cs typeface="SimSun"/>
              </a:rPr>
              <a:t>层</a:t>
            </a:r>
            <a:endParaRPr sz="900">
              <a:solidFill>
                <a:prstClr val="black"/>
              </a:solidFill>
              <a:latin typeface="SimSun"/>
              <a:cs typeface="SimSun"/>
            </a:endParaRPr>
          </a:p>
        </p:txBody>
      </p:sp>
      <p:sp>
        <p:nvSpPr>
          <p:cNvPr id="179" name="object 179"/>
          <p:cNvSpPr txBox="1"/>
          <p:nvPr/>
        </p:nvSpPr>
        <p:spPr>
          <a:xfrm>
            <a:off x="6470512" y="664539"/>
            <a:ext cx="140970" cy="163830"/>
          </a:xfrm>
          <a:prstGeom prst="rect">
            <a:avLst/>
          </a:prstGeom>
        </p:spPr>
        <p:txBody>
          <a:bodyPr vert="horz" wrap="square" lIns="0" tIns="13335" rIns="0" bIns="0" rtlCol="0">
            <a:spAutoFit/>
          </a:bodyPr>
          <a:lstStyle/>
          <a:p>
            <a:pPr marL="12700">
              <a:spcBef>
                <a:spcPts val="105"/>
              </a:spcBef>
            </a:pPr>
            <a:r>
              <a:rPr sz="900" b="1" dirty="0">
                <a:solidFill>
                  <a:srgbClr val="FF0000"/>
                </a:solidFill>
                <a:latin typeface="NSimSun"/>
                <a:cs typeface="NSimSun"/>
              </a:rPr>
              <a:t>红</a:t>
            </a:r>
            <a:endParaRPr sz="900">
              <a:solidFill>
                <a:prstClr val="black"/>
              </a:solidFill>
              <a:latin typeface="NSimSun"/>
              <a:cs typeface="NSimSun"/>
            </a:endParaRPr>
          </a:p>
        </p:txBody>
      </p:sp>
      <p:sp>
        <p:nvSpPr>
          <p:cNvPr id="180" name="object 180"/>
          <p:cNvSpPr/>
          <p:nvPr/>
        </p:nvSpPr>
        <p:spPr>
          <a:xfrm>
            <a:off x="5638994" y="689512"/>
            <a:ext cx="1003300" cy="262890"/>
          </a:xfrm>
          <a:custGeom>
            <a:avLst/>
            <a:gdLst/>
            <a:ahLst/>
            <a:cxnLst/>
            <a:rect l="l" t="t" r="r" b="b"/>
            <a:pathLst>
              <a:path w="1003300" h="262890">
                <a:moveTo>
                  <a:pt x="0" y="0"/>
                </a:moveTo>
                <a:lnTo>
                  <a:pt x="1002809" y="262891"/>
                </a:lnTo>
              </a:path>
            </a:pathLst>
          </a:custGeom>
          <a:ln w="7903">
            <a:solidFill>
              <a:srgbClr val="000000"/>
            </a:solidFill>
          </a:ln>
        </p:spPr>
        <p:txBody>
          <a:bodyPr wrap="square" lIns="0" tIns="0" rIns="0" bIns="0" rtlCol="0"/>
          <a:lstStyle/>
          <a:p>
            <a:endParaRPr>
              <a:solidFill>
                <a:prstClr val="black"/>
              </a:solidFill>
            </a:endParaRPr>
          </a:p>
        </p:txBody>
      </p:sp>
      <p:sp>
        <p:nvSpPr>
          <p:cNvPr id="181" name="object 181"/>
          <p:cNvSpPr/>
          <p:nvPr/>
        </p:nvSpPr>
        <p:spPr>
          <a:xfrm>
            <a:off x="6621919" y="929544"/>
            <a:ext cx="161925" cy="63500"/>
          </a:xfrm>
          <a:custGeom>
            <a:avLst/>
            <a:gdLst/>
            <a:ahLst/>
            <a:cxnLst/>
            <a:rect l="l" t="t" r="r" b="b"/>
            <a:pathLst>
              <a:path w="161925" h="63500">
                <a:moveTo>
                  <a:pt x="161544" y="63246"/>
                </a:moveTo>
                <a:lnTo>
                  <a:pt x="25908" y="0"/>
                </a:lnTo>
                <a:lnTo>
                  <a:pt x="0" y="45720"/>
                </a:lnTo>
                <a:lnTo>
                  <a:pt x="161544" y="63246"/>
                </a:lnTo>
                <a:close/>
              </a:path>
            </a:pathLst>
          </a:custGeom>
          <a:solidFill>
            <a:srgbClr val="000000"/>
          </a:solidFill>
        </p:spPr>
        <p:txBody>
          <a:bodyPr wrap="square" lIns="0" tIns="0" rIns="0" bIns="0" rtlCol="0"/>
          <a:lstStyle/>
          <a:p>
            <a:endParaRPr>
              <a:solidFill>
                <a:prstClr val="black"/>
              </a:solidFill>
            </a:endParaRPr>
          </a:p>
        </p:txBody>
      </p:sp>
      <p:sp>
        <p:nvSpPr>
          <p:cNvPr id="182" name="object 182"/>
          <p:cNvSpPr/>
          <p:nvPr/>
        </p:nvSpPr>
        <p:spPr>
          <a:xfrm>
            <a:off x="6092394" y="1062127"/>
            <a:ext cx="513080" cy="167005"/>
          </a:xfrm>
          <a:custGeom>
            <a:avLst/>
            <a:gdLst/>
            <a:ahLst/>
            <a:cxnLst/>
            <a:rect l="l" t="t" r="r" b="b"/>
            <a:pathLst>
              <a:path w="513079" h="167005">
                <a:moveTo>
                  <a:pt x="0" y="166872"/>
                </a:moveTo>
                <a:lnTo>
                  <a:pt x="512830" y="0"/>
                </a:lnTo>
              </a:path>
            </a:pathLst>
          </a:custGeom>
          <a:ln w="8018">
            <a:solidFill>
              <a:srgbClr val="000000"/>
            </a:solidFill>
          </a:ln>
        </p:spPr>
        <p:txBody>
          <a:bodyPr wrap="square" lIns="0" tIns="0" rIns="0" bIns="0" rtlCol="0"/>
          <a:lstStyle/>
          <a:p>
            <a:endParaRPr>
              <a:solidFill>
                <a:prstClr val="black"/>
              </a:solidFill>
            </a:endParaRPr>
          </a:p>
        </p:txBody>
      </p:sp>
      <p:sp>
        <p:nvSpPr>
          <p:cNvPr id="183" name="object 183"/>
          <p:cNvSpPr/>
          <p:nvPr/>
        </p:nvSpPr>
        <p:spPr>
          <a:xfrm>
            <a:off x="6582282" y="1015650"/>
            <a:ext cx="161925" cy="69850"/>
          </a:xfrm>
          <a:custGeom>
            <a:avLst/>
            <a:gdLst/>
            <a:ahLst/>
            <a:cxnLst/>
            <a:rect l="l" t="t" r="r" b="b"/>
            <a:pathLst>
              <a:path w="161925" h="69850">
                <a:moveTo>
                  <a:pt x="161544" y="0"/>
                </a:moveTo>
                <a:lnTo>
                  <a:pt x="0" y="25145"/>
                </a:lnTo>
                <a:lnTo>
                  <a:pt x="31242" y="69341"/>
                </a:lnTo>
                <a:lnTo>
                  <a:pt x="161544" y="0"/>
                </a:lnTo>
                <a:close/>
              </a:path>
            </a:pathLst>
          </a:custGeom>
          <a:solidFill>
            <a:srgbClr val="000000"/>
          </a:solidFill>
        </p:spPr>
        <p:txBody>
          <a:bodyPr wrap="square" lIns="0" tIns="0" rIns="0" bIns="0" rtlCol="0"/>
          <a:lstStyle/>
          <a:p>
            <a:endParaRPr>
              <a:solidFill>
                <a:prstClr val="black"/>
              </a:solidFill>
            </a:endParaRPr>
          </a:p>
        </p:txBody>
      </p:sp>
      <p:sp>
        <p:nvSpPr>
          <p:cNvPr id="184" name="object 184"/>
          <p:cNvSpPr/>
          <p:nvPr/>
        </p:nvSpPr>
        <p:spPr>
          <a:xfrm>
            <a:off x="6911552" y="593494"/>
            <a:ext cx="363220" cy="317500"/>
          </a:xfrm>
          <a:custGeom>
            <a:avLst/>
            <a:gdLst/>
            <a:ahLst/>
            <a:cxnLst/>
            <a:rect l="l" t="t" r="r" b="b"/>
            <a:pathLst>
              <a:path w="363220" h="317500">
                <a:moveTo>
                  <a:pt x="362716" y="0"/>
                </a:moveTo>
                <a:lnTo>
                  <a:pt x="0" y="316990"/>
                </a:lnTo>
              </a:path>
            </a:pathLst>
          </a:custGeom>
          <a:ln w="9254">
            <a:solidFill>
              <a:srgbClr val="000000"/>
            </a:solidFill>
          </a:ln>
        </p:spPr>
        <p:txBody>
          <a:bodyPr wrap="square" lIns="0" tIns="0" rIns="0" bIns="0" rtlCol="0"/>
          <a:lstStyle/>
          <a:p>
            <a:endParaRPr>
              <a:solidFill>
                <a:prstClr val="black"/>
              </a:solidFill>
            </a:endParaRPr>
          </a:p>
        </p:txBody>
      </p:sp>
      <p:sp>
        <p:nvSpPr>
          <p:cNvPr id="185" name="object 185"/>
          <p:cNvSpPr/>
          <p:nvPr/>
        </p:nvSpPr>
        <p:spPr>
          <a:xfrm>
            <a:off x="6823087" y="891444"/>
            <a:ext cx="125095" cy="101600"/>
          </a:xfrm>
          <a:custGeom>
            <a:avLst/>
            <a:gdLst/>
            <a:ahLst/>
            <a:cxnLst/>
            <a:rect l="l" t="t" r="r" b="b"/>
            <a:pathLst>
              <a:path w="125095" h="101600">
                <a:moveTo>
                  <a:pt x="124967" y="28194"/>
                </a:moveTo>
                <a:lnTo>
                  <a:pt x="68579" y="0"/>
                </a:lnTo>
                <a:lnTo>
                  <a:pt x="0" y="101346"/>
                </a:lnTo>
                <a:lnTo>
                  <a:pt x="124967" y="28194"/>
                </a:lnTo>
                <a:close/>
              </a:path>
            </a:pathLst>
          </a:custGeom>
          <a:solidFill>
            <a:srgbClr val="000000"/>
          </a:solidFill>
        </p:spPr>
        <p:txBody>
          <a:bodyPr wrap="square" lIns="0" tIns="0" rIns="0" bIns="0" rtlCol="0"/>
          <a:lstStyle/>
          <a:p>
            <a:endParaRPr>
              <a:solidFill>
                <a:prstClr val="black"/>
              </a:solidFill>
            </a:endParaRPr>
          </a:p>
        </p:txBody>
      </p:sp>
      <p:sp>
        <p:nvSpPr>
          <p:cNvPr id="186" name="object 186"/>
          <p:cNvSpPr/>
          <p:nvPr/>
        </p:nvSpPr>
        <p:spPr>
          <a:xfrm>
            <a:off x="5695384" y="1701446"/>
            <a:ext cx="142240" cy="140335"/>
          </a:xfrm>
          <a:custGeom>
            <a:avLst/>
            <a:gdLst/>
            <a:ahLst/>
            <a:cxnLst/>
            <a:rect l="l" t="t" r="r" b="b"/>
            <a:pathLst>
              <a:path w="142239" h="140335">
                <a:moveTo>
                  <a:pt x="0" y="140204"/>
                </a:moveTo>
                <a:lnTo>
                  <a:pt x="141729" y="0"/>
                </a:lnTo>
              </a:path>
            </a:pathLst>
          </a:custGeom>
          <a:ln w="9480">
            <a:solidFill>
              <a:srgbClr val="000000"/>
            </a:solidFill>
          </a:ln>
        </p:spPr>
        <p:txBody>
          <a:bodyPr wrap="square" lIns="0" tIns="0" rIns="0" bIns="0" rtlCol="0"/>
          <a:lstStyle/>
          <a:p>
            <a:endParaRPr>
              <a:solidFill>
                <a:prstClr val="black"/>
              </a:solidFill>
            </a:endParaRPr>
          </a:p>
        </p:txBody>
      </p:sp>
      <p:sp>
        <p:nvSpPr>
          <p:cNvPr id="187" name="object 187"/>
          <p:cNvSpPr/>
          <p:nvPr/>
        </p:nvSpPr>
        <p:spPr>
          <a:xfrm>
            <a:off x="5800483" y="1618392"/>
            <a:ext cx="121920" cy="104139"/>
          </a:xfrm>
          <a:custGeom>
            <a:avLst/>
            <a:gdLst/>
            <a:ahLst/>
            <a:cxnLst/>
            <a:rect l="l" t="t" r="r" b="b"/>
            <a:pathLst>
              <a:path w="121920" h="104139">
                <a:moveTo>
                  <a:pt x="121920" y="0"/>
                </a:moveTo>
                <a:lnTo>
                  <a:pt x="0" y="76962"/>
                </a:lnTo>
                <a:lnTo>
                  <a:pt x="59436" y="103632"/>
                </a:lnTo>
                <a:lnTo>
                  <a:pt x="121920" y="0"/>
                </a:lnTo>
                <a:close/>
              </a:path>
            </a:pathLst>
          </a:custGeom>
          <a:solidFill>
            <a:srgbClr val="000000"/>
          </a:solidFill>
        </p:spPr>
        <p:txBody>
          <a:bodyPr wrap="square" lIns="0" tIns="0" rIns="0" bIns="0" rtlCol="0"/>
          <a:lstStyle/>
          <a:p>
            <a:endParaRPr>
              <a:solidFill>
                <a:prstClr val="black"/>
              </a:solidFill>
            </a:endParaRPr>
          </a:p>
        </p:txBody>
      </p:sp>
      <p:sp>
        <p:nvSpPr>
          <p:cNvPr id="188" name="object 188"/>
          <p:cNvSpPr txBox="1"/>
          <p:nvPr/>
        </p:nvSpPr>
        <p:spPr>
          <a:xfrm>
            <a:off x="2588139" y="2659419"/>
            <a:ext cx="290766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阴极</a:t>
            </a:r>
            <a:r>
              <a:rPr sz="900" spc="5" dirty="0">
                <a:solidFill>
                  <a:prstClr val="black"/>
                </a:solidFill>
                <a:latin typeface="SimSun"/>
                <a:cs typeface="SimSun"/>
              </a:rPr>
              <a:t>射</a:t>
            </a:r>
            <a:r>
              <a:rPr sz="900" spc="-25" dirty="0">
                <a:solidFill>
                  <a:prstClr val="black"/>
                </a:solidFill>
                <a:latin typeface="SimSun"/>
                <a:cs typeface="SimSun"/>
              </a:rPr>
              <a:t> </a:t>
            </a:r>
            <a:r>
              <a:rPr sz="900" spc="434" dirty="0">
                <a:solidFill>
                  <a:prstClr val="black"/>
                </a:solidFill>
                <a:latin typeface="SimSun"/>
                <a:cs typeface="SimSun"/>
              </a:rPr>
              <a:t>线</a:t>
            </a:r>
            <a:r>
              <a:rPr sz="900" spc="5" dirty="0">
                <a:solidFill>
                  <a:prstClr val="black"/>
                </a:solidFill>
                <a:latin typeface="SimSun"/>
                <a:cs typeface="SimSun"/>
              </a:rPr>
              <a:t>管</a:t>
            </a:r>
            <a:r>
              <a:rPr sz="900" spc="-55" dirty="0">
                <a:solidFill>
                  <a:prstClr val="black"/>
                </a:solidFill>
                <a:latin typeface="SimSun"/>
                <a:cs typeface="SimSun"/>
              </a:rPr>
              <a:t> </a:t>
            </a:r>
            <a:r>
              <a:rPr sz="900" spc="5" dirty="0">
                <a:solidFill>
                  <a:prstClr val="black"/>
                </a:solidFill>
                <a:latin typeface="SimSun"/>
                <a:cs typeface="SimSun"/>
              </a:rPr>
              <a:t>（</a:t>
            </a:r>
            <a:r>
              <a:rPr sz="900" spc="-5" dirty="0">
                <a:solidFill>
                  <a:prstClr val="black"/>
                </a:solidFill>
                <a:latin typeface="SimSun"/>
                <a:cs typeface="SimSun"/>
              </a:rPr>
              <a:t> </a:t>
            </a:r>
            <a:r>
              <a:rPr sz="900" spc="60" dirty="0">
                <a:solidFill>
                  <a:prstClr val="black"/>
                </a:solidFill>
                <a:latin typeface="Times New Roman"/>
                <a:cs typeface="Times New Roman"/>
              </a:rPr>
              <a:t>C</a:t>
            </a:r>
            <a:r>
              <a:rPr sz="900" spc="-5" dirty="0">
                <a:solidFill>
                  <a:prstClr val="black"/>
                </a:solidFill>
                <a:latin typeface="Times New Roman"/>
                <a:cs typeface="Times New Roman"/>
              </a:rPr>
              <a:t> </a:t>
            </a:r>
            <a:r>
              <a:rPr sz="900" dirty="0">
                <a:solidFill>
                  <a:prstClr val="black"/>
                </a:solidFill>
                <a:latin typeface="Times New Roman"/>
                <a:cs typeface="Times New Roman"/>
              </a:rPr>
              <a:t>R</a:t>
            </a:r>
            <a:r>
              <a:rPr sz="900" spc="50" dirty="0">
                <a:solidFill>
                  <a:prstClr val="black"/>
                </a:solidFill>
                <a:latin typeface="Times New Roman"/>
                <a:cs typeface="Times New Roman"/>
              </a:rPr>
              <a:t> </a:t>
            </a:r>
            <a:r>
              <a:rPr sz="900" dirty="0">
                <a:solidFill>
                  <a:prstClr val="black"/>
                </a:solidFill>
                <a:latin typeface="Times New Roman"/>
                <a:cs typeface="Times New Roman"/>
              </a:rPr>
              <a:t>T</a:t>
            </a:r>
            <a:r>
              <a:rPr sz="900" spc="40" dirty="0">
                <a:solidFill>
                  <a:prstClr val="black"/>
                </a:solidFill>
                <a:latin typeface="Times New Roman"/>
                <a:cs typeface="Times New Roman"/>
              </a:rPr>
              <a:t> </a:t>
            </a:r>
            <a:r>
              <a:rPr sz="900" spc="434" dirty="0">
                <a:solidFill>
                  <a:prstClr val="black"/>
                </a:solidFill>
                <a:latin typeface="SimSun"/>
                <a:cs typeface="SimSun"/>
              </a:rPr>
              <a:t>）剖面</a:t>
            </a:r>
            <a:r>
              <a:rPr sz="900" spc="5" dirty="0">
                <a:solidFill>
                  <a:prstClr val="black"/>
                </a:solidFill>
                <a:latin typeface="SimSun"/>
                <a:cs typeface="SimSun"/>
              </a:rPr>
              <a:t>图</a:t>
            </a:r>
            <a:r>
              <a:rPr sz="900" spc="-25" dirty="0">
                <a:solidFill>
                  <a:prstClr val="black"/>
                </a:solidFill>
                <a:latin typeface="SimSun"/>
                <a:cs typeface="SimSun"/>
              </a:rPr>
              <a:t> </a:t>
            </a:r>
            <a:r>
              <a:rPr sz="900" spc="434" dirty="0">
                <a:solidFill>
                  <a:prstClr val="black"/>
                </a:solidFill>
                <a:latin typeface="SimSun"/>
                <a:cs typeface="SimSun"/>
              </a:rPr>
              <a:t>（穿透式</a:t>
            </a:r>
            <a:r>
              <a:rPr sz="900" spc="5" dirty="0">
                <a:solidFill>
                  <a:prstClr val="black"/>
                </a:solidFill>
                <a:latin typeface="SimSun"/>
                <a:cs typeface="SimSun"/>
              </a:rPr>
              <a:t>）</a:t>
            </a:r>
            <a:r>
              <a:rPr sz="900" spc="-20" dirty="0">
                <a:solidFill>
                  <a:prstClr val="black"/>
                </a:solidFill>
                <a:latin typeface="SimSun"/>
                <a:cs typeface="SimSun"/>
              </a:rPr>
              <a:t> </a:t>
            </a:r>
            <a:endParaRPr sz="900">
              <a:solidFill>
                <a:prstClr val="black"/>
              </a:solidFill>
              <a:latin typeface="SimSun"/>
              <a:cs typeface="SimSun"/>
            </a:endParaRPr>
          </a:p>
        </p:txBody>
      </p:sp>
      <p:sp>
        <p:nvSpPr>
          <p:cNvPr id="189" name="object 189"/>
          <p:cNvSpPr/>
          <p:nvPr/>
        </p:nvSpPr>
        <p:spPr>
          <a:xfrm>
            <a:off x="6423786" y="338232"/>
            <a:ext cx="394335" cy="1240155"/>
          </a:xfrm>
          <a:custGeom>
            <a:avLst/>
            <a:gdLst/>
            <a:ahLst/>
            <a:cxnLst/>
            <a:rect l="l" t="t" r="r" b="b"/>
            <a:pathLst>
              <a:path w="394334" h="1240155">
                <a:moveTo>
                  <a:pt x="393954" y="1239774"/>
                </a:moveTo>
                <a:lnTo>
                  <a:pt x="390906" y="1113282"/>
                </a:lnTo>
                <a:lnTo>
                  <a:pt x="385572" y="990600"/>
                </a:lnTo>
                <a:lnTo>
                  <a:pt x="362712" y="760476"/>
                </a:lnTo>
                <a:lnTo>
                  <a:pt x="345948" y="653034"/>
                </a:lnTo>
                <a:lnTo>
                  <a:pt x="328422" y="550926"/>
                </a:lnTo>
                <a:lnTo>
                  <a:pt x="306324" y="454914"/>
                </a:lnTo>
                <a:lnTo>
                  <a:pt x="294894" y="410718"/>
                </a:lnTo>
                <a:lnTo>
                  <a:pt x="280416" y="366522"/>
                </a:lnTo>
                <a:lnTo>
                  <a:pt x="266700" y="326136"/>
                </a:lnTo>
                <a:lnTo>
                  <a:pt x="255270" y="288036"/>
                </a:lnTo>
                <a:lnTo>
                  <a:pt x="237744" y="251460"/>
                </a:lnTo>
                <a:lnTo>
                  <a:pt x="224028" y="217170"/>
                </a:lnTo>
                <a:lnTo>
                  <a:pt x="209550" y="184403"/>
                </a:lnTo>
                <a:lnTo>
                  <a:pt x="185101" y="142114"/>
                </a:lnTo>
                <a:lnTo>
                  <a:pt x="157869" y="100199"/>
                </a:lnTo>
                <a:lnTo>
                  <a:pt x="126478" y="61750"/>
                </a:lnTo>
                <a:lnTo>
                  <a:pt x="89553" y="29859"/>
                </a:lnTo>
                <a:lnTo>
                  <a:pt x="45720" y="7619"/>
                </a:lnTo>
                <a:lnTo>
                  <a:pt x="39624" y="6095"/>
                </a:lnTo>
                <a:lnTo>
                  <a:pt x="19812" y="0"/>
                </a:lnTo>
                <a:lnTo>
                  <a:pt x="0" y="0"/>
                </a:lnTo>
                <a:lnTo>
                  <a:pt x="0" y="13716"/>
                </a:lnTo>
                <a:lnTo>
                  <a:pt x="19812" y="13716"/>
                </a:lnTo>
                <a:lnTo>
                  <a:pt x="31977" y="16991"/>
                </a:lnTo>
                <a:lnTo>
                  <a:pt x="39624" y="11429"/>
                </a:lnTo>
                <a:lnTo>
                  <a:pt x="39624" y="20749"/>
                </a:lnTo>
                <a:lnTo>
                  <a:pt x="51053" y="25145"/>
                </a:lnTo>
                <a:lnTo>
                  <a:pt x="101479" y="60602"/>
                </a:lnTo>
                <a:lnTo>
                  <a:pt x="141732" y="107442"/>
                </a:lnTo>
                <a:lnTo>
                  <a:pt x="156210" y="129159"/>
                </a:lnTo>
                <a:lnTo>
                  <a:pt x="156210" y="126492"/>
                </a:lnTo>
                <a:lnTo>
                  <a:pt x="166878" y="126492"/>
                </a:lnTo>
                <a:lnTo>
                  <a:pt x="166878" y="144918"/>
                </a:lnTo>
                <a:lnTo>
                  <a:pt x="189738" y="184403"/>
                </a:lnTo>
                <a:lnTo>
                  <a:pt x="204215" y="217170"/>
                </a:lnTo>
                <a:lnTo>
                  <a:pt x="217932" y="251460"/>
                </a:lnTo>
                <a:lnTo>
                  <a:pt x="235458" y="288036"/>
                </a:lnTo>
                <a:lnTo>
                  <a:pt x="246888" y="326136"/>
                </a:lnTo>
                <a:lnTo>
                  <a:pt x="260604" y="366522"/>
                </a:lnTo>
                <a:lnTo>
                  <a:pt x="275082" y="410718"/>
                </a:lnTo>
                <a:lnTo>
                  <a:pt x="286512" y="454914"/>
                </a:lnTo>
                <a:lnTo>
                  <a:pt x="298024" y="502873"/>
                </a:lnTo>
                <a:lnTo>
                  <a:pt x="308376" y="551056"/>
                </a:lnTo>
                <a:lnTo>
                  <a:pt x="317668" y="599436"/>
                </a:lnTo>
                <a:lnTo>
                  <a:pt x="325998" y="647990"/>
                </a:lnTo>
                <a:lnTo>
                  <a:pt x="333466" y="696691"/>
                </a:lnTo>
                <a:lnTo>
                  <a:pt x="340172" y="745515"/>
                </a:lnTo>
                <a:lnTo>
                  <a:pt x="346216" y="794437"/>
                </a:lnTo>
                <a:lnTo>
                  <a:pt x="356715" y="892473"/>
                </a:lnTo>
                <a:lnTo>
                  <a:pt x="365760" y="990600"/>
                </a:lnTo>
                <a:lnTo>
                  <a:pt x="371094" y="1113282"/>
                </a:lnTo>
                <a:lnTo>
                  <a:pt x="374142" y="1239774"/>
                </a:lnTo>
                <a:lnTo>
                  <a:pt x="393954" y="1239774"/>
                </a:lnTo>
                <a:close/>
              </a:path>
              <a:path w="394334" h="1240155">
                <a:moveTo>
                  <a:pt x="39624" y="20749"/>
                </a:moveTo>
                <a:lnTo>
                  <a:pt x="39624" y="19049"/>
                </a:lnTo>
                <a:lnTo>
                  <a:pt x="31977" y="16991"/>
                </a:lnTo>
                <a:lnTo>
                  <a:pt x="31242" y="17525"/>
                </a:lnTo>
                <a:lnTo>
                  <a:pt x="39624" y="20749"/>
                </a:lnTo>
                <a:close/>
              </a:path>
              <a:path w="394334" h="1240155">
                <a:moveTo>
                  <a:pt x="39624" y="19049"/>
                </a:moveTo>
                <a:lnTo>
                  <a:pt x="39624" y="11429"/>
                </a:lnTo>
                <a:lnTo>
                  <a:pt x="31977" y="16991"/>
                </a:lnTo>
                <a:lnTo>
                  <a:pt x="39624" y="19049"/>
                </a:lnTo>
                <a:close/>
              </a:path>
              <a:path w="394334" h="1240155">
                <a:moveTo>
                  <a:pt x="166878" y="126492"/>
                </a:moveTo>
                <a:lnTo>
                  <a:pt x="156210" y="126492"/>
                </a:lnTo>
                <a:lnTo>
                  <a:pt x="159370" y="131951"/>
                </a:lnTo>
                <a:lnTo>
                  <a:pt x="166878" y="126492"/>
                </a:lnTo>
                <a:close/>
              </a:path>
              <a:path w="394334" h="1240155">
                <a:moveTo>
                  <a:pt x="159370" y="131951"/>
                </a:moveTo>
                <a:lnTo>
                  <a:pt x="156210" y="126492"/>
                </a:lnTo>
                <a:lnTo>
                  <a:pt x="156210" y="129159"/>
                </a:lnTo>
                <a:lnTo>
                  <a:pt x="158496" y="132588"/>
                </a:lnTo>
                <a:lnTo>
                  <a:pt x="159370" y="131951"/>
                </a:lnTo>
                <a:close/>
              </a:path>
              <a:path w="394334" h="1240155">
                <a:moveTo>
                  <a:pt x="166878" y="144918"/>
                </a:moveTo>
                <a:lnTo>
                  <a:pt x="166878" y="126492"/>
                </a:lnTo>
                <a:lnTo>
                  <a:pt x="159370" y="131951"/>
                </a:lnTo>
                <a:lnTo>
                  <a:pt x="166878" y="144918"/>
                </a:lnTo>
                <a:close/>
              </a:path>
            </a:pathLst>
          </a:custGeom>
          <a:solidFill>
            <a:srgbClr val="FF0000"/>
          </a:solidFill>
        </p:spPr>
        <p:txBody>
          <a:bodyPr wrap="square" lIns="0" tIns="0" rIns="0" bIns="0" rtlCol="0"/>
          <a:lstStyle/>
          <a:p>
            <a:endParaRPr>
              <a:solidFill>
                <a:prstClr val="black"/>
              </a:solidFill>
            </a:endParaRPr>
          </a:p>
        </p:txBody>
      </p:sp>
      <p:sp>
        <p:nvSpPr>
          <p:cNvPr id="190" name="object 190"/>
          <p:cNvSpPr/>
          <p:nvPr/>
        </p:nvSpPr>
        <p:spPr>
          <a:xfrm>
            <a:off x="6423786" y="1578006"/>
            <a:ext cx="394335" cy="1169670"/>
          </a:xfrm>
          <a:custGeom>
            <a:avLst/>
            <a:gdLst/>
            <a:ahLst/>
            <a:cxnLst/>
            <a:rect l="l" t="t" r="r" b="b"/>
            <a:pathLst>
              <a:path w="394334" h="1169670">
                <a:moveTo>
                  <a:pt x="39624" y="1162049"/>
                </a:moveTo>
                <a:lnTo>
                  <a:pt x="39624" y="1155953"/>
                </a:lnTo>
                <a:lnTo>
                  <a:pt x="31552" y="1150817"/>
                </a:lnTo>
                <a:lnTo>
                  <a:pt x="19812" y="1154429"/>
                </a:lnTo>
                <a:lnTo>
                  <a:pt x="0" y="1155953"/>
                </a:lnTo>
                <a:lnTo>
                  <a:pt x="0" y="1169669"/>
                </a:lnTo>
                <a:lnTo>
                  <a:pt x="19812" y="1167383"/>
                </a:lnTo>
                <a:lnTo>
                  <a:pt x="39624" y="1162049"/>
                </a:lnTo>
                <a:close/>
              </a:path>
              <a:path w="394334" h="1169670">
                <a:moveTo>
                  <a:pt x="176360" y="1015992"/>
                </a:moveTo>
                <a:lnTo>
                  <a:pt x="176022" y="1015745"/>
                </a:lnTo>
                <a:lnTo>
                  <a:pt x="158496" y="1042415"/>
                </a:lnTo>
                <a:lnTo>
                  <a:pt x="136530" y="1072973"/>
                </a:lnTo>
                <a:lnTo>
                  <a:pt x="111151" y="1100275"/>
                </a:lnTo>
                <a:lnTo>
                  <a:pt x="82584" y="1124174"/>
                </a:lnTo>
                <a:lnTo>
                  <a:pt x="51053" y="1144523"/>
                </a:lnTo>
                <a:lnTo>
                  <a:pt x="31242" y="1150619"/>
                </a:lnTo>
                <a:lnTo>
                  <a:pt x="31552" y="1150817"/>
                </a:lnTo>
                <a:lnTo>
                  <a:pt x="39624" y="1148333"/>
                </a:lnTo>
                <a:lnTo>
                  <a:pt x="39624" y="1162049"/>
                </a:lnTo>
                <a:lnTo>
                  <a:pt x="87874" y="1140731"/>
                </a:lnTo>
                <a:lnTo>
                  <a:pt x="128697" y="1106976"/>
                </a:lnTo>
                <a:lnTo>
                  <a:pt x="163273" y="1065705"/>
                </a:lnTo>
                <a:lnTo>
                  <a:pt x="172974" y="1051288"/>
                </a:lnTo>
                <a:lnTo>
                  <a:pt x="172974" y="1021841"/>
                </a:lnTo>
                <a:lnTo>
                  <a:pt x="176360" y="1015992"/>
                </a:lnTo>
                <a:close/>
              </a:path>
              <a:path w="394334" h="1169670">
                <a:moveTo>
                  <a:pt x="39624" y="1155953"/>
                </a:moveTo>
                <a:lnTo>
                  <a:pt x="39624" y="1148333"/>
                </a:lnTo>
                <a:lnTo>
                  <a:pt x="31552" y="1150817"/>
                </a:lnTo>
                <a:lnTo>
                  <a:pt x="39624" y="1155953"/>
                </a:lnTo>
                <a:close/>
              </a:path>
              <a:path w="394334" h="1169670">
                <a:moveTo>
                  <a:pt x="184404" y="1021841"/>
                </a:moveTo>
                <a:lnTo>
                  <a:pt x="176360" y="1015992"/>
                </a:lnTo>
                <a:lnTo>
                  <a:pt x="172974" y="1021841"/>
                </a:lnTo>
                <a:lnTo>
                  <a:pt x="184404" y="1021841"/>
                </a:lnTo>
                <a:close/>
              </a:path>
              <a:path w="394334" h="1169670">
                <a:moveTo>
                  <a:pt x="184404" y="1034299"/>
                </a:moveTo>
                <a:lnTo>
                  <a:pt x="184404" y="1021841"/>
                </a:lnTo>
                <a:lnTo>
                  <a:pt x="172974" y="1021841"/>
                </a:lnTo>
                <a:lnTo>
                  <a:pt x="172974" y="1051288"/>
                </a:lnTo>
                <a:lnTo>
                  <a:pt x="184404" y="1034299"/>
                </a:lnTo>
                <a:close/>
              </a:path>
              <a:path w="394334" h="1169670">
                <a:moveTo>
                  <a:pt x="393953" y="0"/>
                </a:moveTo>
                <a:lnTo>
                  <a:pt x="374141" y="0"/>
                </a:lnTo>
                <a:lnTo>
                  <a:pt x="371093" y="119633"/>
                </a:lnTo>
                <a:lnTo>
                  <a:pt x="365759" y="234695"/>
                </a:lnTo>
                <a:lnTo>
                  <a:pt x="342899" y="451103"/>
                </a:lnTo>
                <a:lnTo>
                  <a:pt x="326135" y="553211"/>
                </a:lnTo>
                <a:lnTo>
                  <a:pt x="308609" y="649223"/>
                </a:lnTo>
                <a:lnTo>
                  <a:pt x="286511" y="739139"/>
                </a:lnTo>
                <a:lnTo>
                  <a:pt x="260604" y="822197"/>
                </a:lnTo>
                <a:lnTo>
                  <a:pt x="246888" y="860297"/>
                </a:lnTo>
                <a:lnTo>
                  <a:pt x="235458" y="896873"/>
                </a:lnTo>
                <a:lnTo>
                  <a:pt x="217932" y="931163"/>
                </a:lnTo>
                <a:lnTo>
                  <a:pt x="204215" y="963929"/>
                </a:lnTo>
                <a:lnTo>
                  <a:pt x="189738" y="992885"/>
                </a:lnTo>
                <a:lnTo>
                  <a:pt x="176360" y="1015992"/>
                </a:lnTo>
                <a:lnTo>
                  <a:pt x="184404" y="1021841"/>
                </a:lnTo>
                <a:lnTo>
                  <a:pt x="184404" y="1034299"/>
                </a:lnTo>
                <a:lnTo>
                  <a:pt x="192786" y="1021841"/>
                </a:lnTo>
                <a:lnTo>
                  <a:pt x="209550" y="992885"/>
                </a:lnTo>
                <a:lnTo>
                  <a:pt x="224028" y="963929"/>
                </a:lnTo>
                <a:lnTo>
                  <a:pt x="237744" y="931163"/>
                </a:lnTo>
                <a:lnTo>
                  <a:pt x="255270" y="896873"/>
                </a:lnTo>
                <a:lnTo>
                  <a:pt x="266700" y="860297"/>
                </a:lnTo>
                <a:lnTo>
                  <a:pt x="280416" y="822197"/>
                </a:lnTo>
                <a:lnTo>
                  <a:pt x="306323" y="739139"/>
                </a:lnTo>
                <a:lnTo>
                  <a:pt x="328421" y="649223"/>
                </a:lnTo>
                <a:lnTo>
                  <a:pt x="345947" y="553211"/>
                </a:lnTo>
                <a:lnTo>
                  <a:pt x="362711" y="451103"/>
                </a:lnTo>
                <a:lnTo>
                  <a:pt x="385571" y="234695"/>
                </a:lnTo>
                <a:lnTo>
                  <a:pt x="390905" y="119633"/>
                </a:lnTo>
                <a:lnTo>
                  <a:pt x="393953" y="0"/>
                </a:lnTo>
                <a:close/>
              </a:path>
            </a:pathLst>
          </a:custGeom>
          <a:solidFill>
            <a:srgbClr val="FF0000"/>
          </a:solidFill>
        </p:spPr>
        <p:txBody>
          <a:bodyPr wrap="square" lIns="0" tIns="0" rIns="0" bIns="0" rtlCol="0"/>
          <a:lstStyle/>
          <a:p>
            <a:endParaRPr>
              <a:solidFill>
                <a:prstClr val="black"/>
              </a:solidFill>
            </a:endParaRPr>
          </a:p>
        </p:txBody>
      </p:sp>
      <p:sp>
        <p:nvSpPr>
          <p:cNvPr id="191" name="object 191"/>
          <p:cNvSpPr/>
          <p:nvPr/>
        </p:nvSpPr>
        <p:spPr>
          <a:xfrm>
            <a:off x="6451993" y="338232"/>
            <a:ext cx="394335" cy="1240155"/>
          </a:xfrm>
          <a:custGeom>
            <a:avLst/>
            <a:gdLst/>
            <a:ahLst/>
            <a:cxnLst/>
            <a:rect l="l" t="t" r="r" b="b"/>
            <a:pathLst>
              <a:path w="394334" h="1240155">
                <a:moveTo>
                  <a:pt x="393954" y="1239774"/>
                </a:moveTo>
                <a:lnTo>
                  <a:pt x="390906" y="1113282"/>
                </a:lnTo>
                <a:lnTo>
                  <a:pt x="385572" y="990600"/>
                </a:lnTo>
                <a:lnTo>
                  <a:pt x="362712" y="760476"/>
                </a:lnTo>
                <a:lnTo>
                  <a:pt x="329184" y="550926"/>
                </a:lnTo>
                <a:lnTo>
                  <a:pt x="306324" y="454914"/>
                </a:lnTo>
                <a:lnTo>
                  <a:pt x="294894" y="410718"/>
                </a:lnTo>
                <a:lnTo>
                  <a:pt x="280416" y="366522"/>
                </a:lnTo>
                <a:lnTo>
                  <a:pt x="266700" y="326136"/>
                </a:lnTo>
                <a:lnTo>
                  <a:pt x="255270" y="288036"/>
                </a:lnTo>
                <a:lnTo>
                  <a:pt x="238506" y="251460"/>
                </a:lnTo>
                <a:lnTo>
                  <a:pt x="224028" y="217170"/>
                </a:lnTo>
                <a:lnTo>
                  <a:pt x="209550" y="184403"/>
                </a:lnTo>
                <a:lnTo>
                  <a:pt x="185101" y="142114"/>
                </a:lnTo>
                <a:lnTo>
                  <a:pt x="157869" y="100199"/>
                </a:lnTo>
                <a:lnTo>
                  <a:pt x="126478" y="61750"/>
                </a:lnTo>
                <a:lnTo>
                  <a:pt x="89553" y="29859"/>
                </a:lnTo>
                <a:lnTo>
                  <a:pt x="45720" y="7619"/>
                </a:lnTo>
                <a:lnTo>
                  <a:pt x="39624" y="6095"/>
                </a:lnTo>
                <a:lnTo>
                  <a:pt x="19812" y="0"/>
                </a:lnTo>
                <a:lnTo>
                  <a:pt x="0" y="0"/>
                </a:lnTo>
                <a:lnTo>
                  <a:pt x="0" y="13716"/>
                </a:lnTo>
                <a:lnTo>
                  <a:pt x="19812" y="13716"/>
                </a:lnTo>
                <a:lnTo>
                  <a:pt x="31977" y="16991"/>
                </a:lnTo>
                <a:lnTo>
                  <a:pt x="39624" y="11429"/>
                </a:lnTo>
                <a:lnTo>
                  <a:pt x="39624" y="20749"/>
                </a:lnTo>
                <a:lnTo>
                  <a:pt x="51053" y="25145"/>
                </a:lnTo>
                <a:lnTo>
                  <a:pt x="101903" y="60264"/>
                </a:lnTo>
                <a:lnTo>
                  <a:pt x="141732" y="107442"/>
                </a:lnTo>
                <a:lnTo>
                  <a:pt x="156210" y="128214"/>
                </a:lnTo>
                <a:lnTo>
                  <a:pt x="156210" y="126492"/>
                </a:lnTo>
                <a:lnTo>
                  <a:pt x="167640" y="126492"/>
                </a:lnTo>
                <a:lnTo>
                  <a:pt x="167640" y="146234"/>
                </a:lnTo>
                <a:lnTo>
                  <a:pt x="189738" y="184403"/>
                </a:lnTo>
                <a:lnTo>
                  <a:pt x="209674" y="229140"/>
                </a:lnTo>
                <a:lnTo>
                  <a:pt x="228585" y="274167"/>
                </a:lnTo>
                <a:lnTo>
                  <a:pt x="245789" y="319842"/>
                </a:lnTo>
                <a:lnTo>
                  <a:pt x="260604" y="366522"/>
                </a:lnTo>
                <a:lnTo>
                  <a:pt x="275082" y="410718"/>
                </a:lnTo>
                <a:lnTo>
                  <a:pt x="286512" y="454914"/>
                </a:lnTo>
                <a:lnTo>
                  <a:pt x="298270" y="502806"/>
                </a:lnTo>
                <a:lnTo>
                  <a:pt x="308740" y="550954"/>
                </a:lnTo>
                <a:lnTo>
                  <a:pt x="318048" y="599328"/>
                </a:lnTo>
                <a:lnTo>
                  <a:pt x="326318" y="647895"/>
                </a:lnTo>
                <a:lnTo>
                  <a:pt x="333678" y="696623"/>
                </a:lnTo>
                <a:lnTo>
                  <a:pt x="340253" y="745480"/>
                </a:lnTo>
                <a:lnTo>
                  <a:pt x="346169" y="794436"/>
                </a:lnTo>
                <a:lnTo>
                  <a:pt x="365760" y="990600"/>
                </a:lnTo>
                <a:lnTo>
                  <a:pt x="371094" y="1113282"/>
                </a:lnTo>
                <a:lnTo>
                  <a:pt x="374142" y="1239774"/>
                </a:lnTo>
                <a:lnTo>
                  <a:pt x="393954" y="1239774"/>
                </a:lnTo>
                <a:close/>
              </a:path>
              <a:path w="394334" h="1240155">
                <a:moveTo>
                  <a:pt x="39624" y="20749"/>
                </a:moveTo>
                <a:lnTo>
                  <a:pt x="39624" y="19049"/>
                </a:lnTo>
                <a:lnTo>
                  <a:pt x="31977" y="16991"/>
                </a:lnTo>
                <a:lnTo>
                  <a:pt x="31242" y="17525"/>
                </a:lnTo>
                <a:lnTo>
                  <a:pt x="39624" y="20749"/>
                </a:lnTo>
                <a:close/>
              </a:path>
              <a:path w="394334" h="1240155">
                <a:moveTo>
                  <a:pt x="39624" y="19049"/>
                </a:moveTo>
                <a:lnTo>
                  <a:pt x="39624" y="11429"/>
                </a:lnTo>
                <a:lnTo>
                  <a:pt x="31977" y="16991"/>
                </a:lnTo>
                <a:lnTo>
                  <a:pt x="39624" y="19049"/>
                </a:lnTo>
                <a:close/>
              </a:path>
              <a:path w="394334" h="1240155">
                <a:moveTo>
                  <a:pt x="167640" y="126492"/>
                </a:moveTo>
                <a:lnTo>
                  <a:pt x="156210" y="126492"/>
                </a:lnTo>
                <a:lnTo>
                  <a:pt x="159596" y="132341"/>
                </a:lnTo>
                <a:lnTo>
                  <a:pt x="167640" y="126492"/>
                </a:lnTo>
                <a:close/>
              </a:path>
              <a:path w="394334" h="1240155">
                <a:moveTo>
                  <a:pt x="159596" y="132341"/>
                </a:moveTo>
                <a:lnTo>
                  <a:pt x="156210" y="126492"/>
                </a:lnTo>
                <a:lnTo>
                  <a:pt x="156210" y="128214"/>
                </a:lnTo>
                <a:lnTo>
                  <a:pt x="159258" y="132588"/>
                </a:lnTo>
                <a:lnTo>
                  <a:pt x="159596" y="132341"/>
                </a:lnTo>
                <a:close/>
              </a:path>
              <a:path w="394334" h="1240155">
                <a:moveTo>
                  <a:pt x="167640" y="146234"/>
                </a:moveTo>
                <a:lnTo>
                  <a:pt x="167640" y="126492"/>
                </a:lnTo>
                <a:lnTo>
                  <a:pt x="159596" y="132341"/>
                </a:lnTo>
                <a:lnTo>
                  <a:pt x="167640" y="146234"/>
                </a:lnTo>
                <a:close/>
              </a:path>
            </a:pathLst>
          </a:custGeom>
          <a:solidFill>
            <a:srgbClr val="00FF00"/>
          </a:solidFill>
        </p:spPr>
        <p:txBody>
          <a:bodyPr wrap="square" lIns="0" tIns="0" rIns="0" bIns="0" rtlCol="0"/>
          <a:lstStyle/>
          <a:p>
            <a:endParaRPr>
              <a:solidFill>
                <a:prstClr val="black"/>
              </a:solidFill>
            </a:endParaRPr>
          </a:p>
        </p:txBody>
      </p:sp>
      <p:sp>
        <p:nvSpPr>
          <p:cNvPr id="192" name="object 192"/>
          <p:cNvSpPr/>
          <p:nvPr/>
        </p:nvSpPr>
        <p:spPr>
          <a:xfrm>
            <a:off x="6451993" y="1578006"/>
            <a:ext cx="394335" cy="1169670"/>
          </a:xfrm>
          <a:custGeom>
            <a:avLst/>
            <a:gdLst/>
            <a:ahLst/>
            <a:cxnLst/>
            <a:rect l="l" t="t" r="r" b="b"/>
            <a:pathLst>
              <a:path w="394334" h="1169670">
                <a:moveTo>
                  <a:pt x="39624" y="1162049"/>
                </a:moveTo>
                <a:lnTo>
                  <a:pt x="39624" y="1155953"/>
                </a:lnTo>
                <a:lnTo>
                  <a:pt x="31552" y="1150817"/>
                </a:lnTo>
                <a:lnTo>
                  <a:pt x="19812" y="1154429"/>
                </a:lnTo>
                <a:lnTo>
                  <a:pt x="0" y="1155953"/>
                </a:lnTo>
                <a:lnTo>
                  <a:pt x="0" y="1169669"/>
                </a:lnTo>
                <a:lnTo>
                  <a:pt x="19812" y="1167383"/>
                </a:lnTo>
                <a:lnTo>
                  <a:pt x="39624" y="1162049"/>
                </a:lnTo>
                <a:close/>
              </a:path>
              <a:path w="394334" h="1169670">
                <a:moveTo>
                  <a:pt x="176360" y="1015992"/>
                </a:moveTo>
                <a:lnTo>
                  <a:pt x="176022" y="1015745"/>
                </a:lnTo>
                <a:lnTo>
                  <a:pt x="159258" y="1042415"/>
                </a:lnTo>
                <a:lnTo>
                  <a:pt x="136895" y="1072670"/>
                </a:lnTo>
                <a:lnTo>
                  <a:pt x="111447" y="1100266"/>
                </a:lnTo>
                <a:lnTo>
                  <a:pt x="82853" y="1124463"/>
                </a:lnTo>
                <a:lnTo>
                  <a:pt x="51053" y="1144523"/>
                </a:lnTo>
                <a:lnTo>
                  <a:pt x="31242" y="1150619"/>
                </a:lnTo>
                <a:lnTo>
                  <a:pt x="31552" y="1150817"/>
                </a:lnTo>
                <a:lnTo>
                  <a:pt x="39624" y="1148333"/>
                </a:lnTo>
                <a:lnTo>
                  <a:pt x="39624" y="1162049"/>
                </a:lnTo>
                <a:lnTo>
                  <a:pt x="87874" y="1140731"/>
                </a:lnTo>
                <a:lnTo>
                  <a:pt x="128697" y="1106976"/>
                </a:lnTo>
                <a:lnTo>
                  <a:pt x="163273" y="1065705"/>
                </a:lnTo>
                <a:lnTo>
                  <a:pt x="172974" y="1051288"/>
                </a:lnTo>
                <a:lnTo>
                  <a:pt x="172974" y="1021841"/>
                </a:lnTo>
                <a:lnTo>
                  <a:pt x="176360" y="1015992"/>
                </a:lnTo>
                <a:close/>
              </a:path>
              <a:path w="394334" h="1169670">
                <a:moveTo>
                  <a:pt x="39624" y="1155953"/>
                </a:moveTo>
                <a:lnTo>
                  <a:pt x="39624" y="1148333"/>
                </a:lnTo>
                <a:lnTo>
                  <a:pt x="31552" y="1150817"/>
                </a:lnTo>
                <a:lnTo>
                  <a:pt x="39624" y="1155953"/>
                </a:lnTo>
                <a:close/>
              </a:path>
              <a:path w="394334" h="1169670">
                <a:moveTo>
                  <a:pt x="184404" y="1021841"/>
                </a:moveTo>
                <a:lnTo>
                  <a:pt x="176360" y="1015992"/>
                </a:lnTo>
                <a:lnTo>
                  <a:pt x="172974" y="1021841"/>
                </a:lnTo>
                <a:lnTo>
                  <a:pt x="184404" y="1021841"/>
                </a:lnTo>
                <a:close/>
              </a:path>
              <a:path w="394334" h="1169670">
                <a:moveTo>
                  <a:pt x="184404" y="1034299"/>
                </a:moveTo>
                <a:lnTo>
                  <a:pt x="184404" y="1021841"/>
                </a:lnTo>
                <a:lnTo>
                  <a:pt x="172974" y="1021841"/>
                </a:lnTo>
                <a:lnTo>
                  <a:pt x="172974" y="1051288"/>
                </a:lnTo>
                <a:lnTo>
                  <a:pt x="184404" y="1034299"/>
                </a:lnTo>
                <a:close/>
              </a:path>
              <a:path w="394334" h="1169670">
                <a:moveTo>
                  <a:pt x="393953" y="0"/>
                </a:moveTo>
                <a:lnTo>
                  <a:pt x="374141" y="0"/>
                </a:lnTo>
                <a:lnTo>
                  <a:pt x="371093" y="119633"/>
                </a:lnTo>
                <a:lnTo>
                  <a:pt x="365759" y="234695"/>
                </a:lnTo>
                <a:lnTo>
                  <a:pt x="342899" y="451103"/>
                </a:lnTo>
                <a:lnTo>
                  <a:pt x="326135" y="553211"/>
                </a:lnTo>
                <a:lnTo>
                  <a:pt x="309371" y="649223"/>
                </a:lnTo>
                <a:lnTo>
                  <a:pt x="286511" y="739139"/>
                </a:lnTo>
                <a:lnTo>
                  <a:pt x="260604" y="822197"/>
                </a:lnTo>
                <a:lnTo>
                  <a:pt x="246888" y="860297"/>
                </a:lnTo>
                <a:lnTo>
                  <a:pt x="235458" y="896873"/>
                </a:lnTo>
                <a:lnTo>
                  <a:pt x="218694" y="931163"/>
                </a:lnTo>
                <a:lnTo>
                  <a:pt x="204215" y="963929"/>
                </a:lnTo>
                <a:lnTo>
                  <a:pt x="189738" y="992885"/>
                </a:lnTo>
                <a:lnTo>
                  <a:pt x="176360" y="1015992"/>
                </a:lnTo>
                <a:lnTo>
                  <a:pt x="184404" y="1021841"/>
                </a:lnTo>
                <a:lnTo>
                  <a:pt x="184404" y="1034299"/>
                </a:lnTo>
                <a:lnTo>
                  <a:pt x="192786" y="1021841"/>
                </a:lnTo>
                <a:lnTo>
                  <a:pt x="209550" y="992885"/>
                </a:lnTo>
                <a:lnTo>
                  <a:pt x="224028" y="963929"/>
                </a:lnTo>
                <a:lnTo>
                  <a:pt x="238506" y="931163"/>
                </a:lnTo>
                <a:lnTo>
                  <a:pt x="255270" y="896873"/>
                </a:lnTo>
                <a:lnTo>
                  <a:pt x="266700" y="860297"/>
                </a:lnTo>
                <a:lnTo>
                  <a:pt x="280416" y="822197"/>
                </a:lnTo>
                <a:lnTo>
                  <a:pt x="306323" y="739139"/>
                </a:lnTo>
                <a:lnTo>
                  <a:pt x="329184" y="649223"/>
                </a:lnTo>
                <a:lnTo>
                  <a:pt x="345947" y="553211"/>
                </a:lnTo>
                <a:lnTo>
                  <a:pt x="362711" y="451103"/>
                </a:lnTo>
                <a:lnTo>
                  <a:pt x="385571" y="234695"/>
                </a:lnTo>
                <a:lnTo>
                  <a:pt x="390905" y="119633"/>
                </a:lnTo>
                <a:lnTo>
                  <a:pt x="393953" y="0"/>
                </a:lnTo>
                <a:close/>
              </a:path>
            </a:pathLst>
          </a:custGeom>
          <a:solidFill>
            <a:srgbClr val="00FF00"/>
          </a:solidFill>
        </p:spPr>
        <p:txBody>
          <a:bodyPr wrap="square" lIns="0" tIns="0" rIns="0" bIns="0" rtlCol="0"/>
          <a:lstStyle/>
          <a:p>
            <a:endParaRPr>
              <a:solidFill>
                <a:prstClr val="black"/>
              </a:solidFill>
            </a:endParaRPr>
          </a:p>
        </p:txBody>
      </p:sp>
      <p:sp>
        <p:nvSpPr>
          <p:cNvPr id="193" name="object 193"/>
          <p:cNvSpPr/>
          <p:nvPr/>
        </p:nvSpPr>
        <p:spPr>
          <a:xfrm>
            <a:off x="822337" y="189642"/>
            <a:ext cx="6867525" cy="2745105"/>
          </a:xfrm>
          <a:custGeom>
            <a:avLst/>
            <a:gdLst/>
            <a:ahLst/>
            <a:cxnLst/>
            <a:rect l="l" t="t" r="r" b="b"/>
            <a:pathLst>
              <a:path w="6867525" h="2745105">
                <a:moveTo>
                  <a:pt x="0" y="0"/>
                </a:moveTo>
                <a:lnTo>
                  <a:pt x="6867144" y="0"/>
                </a:lnTo>
                <a:lnTo>
                  <a:pt x="6867144" y="2744724"/>
                </a:lnTo>
                <a:lnTo>
                  <a:pt x="0" y="2744724"/>
                </a:lnTo>
                <a:lnTo>
                  <a:pt x="0" y="0"/>
                </a:lnTo>
                <a:close/>
              </a:path>
            </a:pathLst>
          </a:custGeom>
          <a:ln w="9525">
            <a:solidFill>
              <a:srgbClr val="000000"/>
            </a:solidFill>
            <a:prstDash val="dot"/>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97305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7929" y="3191789"/>
            <a:ext cx="6053228" cy="1331134"/>
          </a:xfrm>
          <a:prstGeom prst="rect">
            <a:avLst/>
          </a:prstGeom>
        </p:spPr>
        <p:txBody>
          <a:bodyPr vert="horz" wrap="square" lIns="0" tIns="12700" rIns="0" bIns="0" rtlCol="0">
            <a:spAutoFit/>
          </a:bodyPr>
          <a:lstStyle/>
          <a:p>
            <a:pPr marL="12700" marR="5080">
              <a:lnSpc>
                <a:spcPct val="139500"/>
              </a:lnSpc>
              <a:spcBef>
                <a:spcPts val="100"/>
              </a:spcBef>
            </a:pPr>
            <a:r>
              <a:rPr sz="2000" spc="-5" dirty="0" err="1">
                <a:solidFill>
                  <a:srgbClr val="323232"/>
                </a:solidFill>
                <a:latin typeface="SimSun"/>
                <a:cs typeface="SimSun"/>
              </a:rPr>
              <a:t>聚焦极：</a:t>
            </a:r>
            <a:r>
              <a:rPr sz="2000" spc="-5" dirty="0" err="1" smtClean="0">
                <a:solidFill>
                  <a:srgbClr val="323232"/>
                </a:solidFill>
                <a:latin typeface="SimSun"/>
                <a:cs typeface="SimSun"/>
              </a:rPr>
              <a:t>保证电子束在轰击屏幕时能汇成很细的点</a:t>
            </a:r>
            <a:endParaRPr lang="en-US" sz="2000" spc="-5" dirty="0" smtClean="0">
              <a:solidFill>
                <a:srgbClr val="323232"/>
              </a:solidFill>
              <a:latin typeface="SimSun"/>
              <a:cs typeface="SimSun"/>
            </a:endParaRPr>
          </a:p>
          <a:p>
            <a:pPr marL="12700" marR="5080">
              <a:lnSpc>
                <a:spcPct val="139500"/>
              </a:lnSpc>
              <a:spcBef>
                <a:spcPts val="100"/>
              </a:spcBef>
            </a:pPr>
            <a:r>
              <a:rPr sz="2000" spc="-5" dirty="0" err="1" smtClean="0">
                <a:solidFill>
                  <a:srgbClr val="323232"/>
                </a:solidFill>
                <a:latin typeface="SimSun"/>
                <a:cs typeface="SimSun"/>
              </a:rPr>
              <a:t>偏转系统</a:t>
            </a:r>
            <a:r>
              <a:rPr sz="2000" spc="-5" dirty="0" err="1">
                <a:solidFill>
                  <a:srgbClr val="323232"/>
                </a:solidFill>
                <a:latin typeface="SimSun"/>
                <a:cs typeface="SimSun"/>
              </a:rPr>
              <a:t>：</a:t>
            </a:r>
            <a:r>
              <a:rPr sz="2000" spc="-5" dirty="0" err="1" smtClean="0">
                <a:solidFill>
                  <a:srgbClr val="323232"/>
                </a:solidFill>
                <a:latin typeface="SimSun"/>
                <a:cs typeface="SimSun"/>
              </a:rPr>
              <a:t>控制电子束在屏幕上的运动轨迹</a:t>
            </a:r>
            <a:endParaRPr lang="en-US" sz="2000" spc="-5" dirty="0" smtClean="0">
              <a:solidFill>
                <a:srgbClr val="323232"/>
              </a:solidFill>
              <a:latin typeface="SimSun"/>
              <a:cs typeface="SimSun"/>
            </a:endParaRPr>
          </a:p>
          <a:p>
            <a:pPr marL="12700" marR="5080">
              <a:lnSpc>
                <a:spcPct val="139500"/>
              </a:lnSpc>
              <a:spcBef>
                <a:spcPts val="100"/>
              </a:spcBef>
            </a:pPr>
            <a:r>
              <a:rPr sz="2000" spc="-5" dirty="0" err="1" smtClean="0">
                <a:solidFill>
                  <a:srgbClr val="323232"/>
                </a:solidFill>
                <a:latin typeface="SimSun"/>
                <a:cs typeface="SimSun"/>
              </a:rPr>
              <a:t>荧光</a:t>
            </a:r>
            <a:r>
              <a:rPr sz="2000" dirty="0" err="1" smtClean="0">
                <a:solidFill>
                  <a:srgbClr val="323232"/>
                </a:solidFill>
                <a:latin typeface="SimSun"/>
                <a:cs typeface="SimSun"/>
              </a:rPr>
              <a:t>屏</a:t>
            </a:r>
            <a:r>
              <a:rPr sz="2000" spc="-5" dirty="0" err="1">
                <a:solidFill>
                  <a:srgbClr val="323232"/>
                </a:solidFill>
                <a:latin typeface="SimSun"/>
                <a:cs typeface="SimSun"/>
              </a:rPr>
              <a:t>：当它被电子轰击时发出亮光</a:t>
            </a:r>
            <a:endParaRPr sz="2000" dirty="0">
              <a:solidFill>
                <a:prstClr val="black"/>
              </a:solidFill>
              <a:latin typeface="SimSun"/>
              <a:cs typeface="SimSun"/>
            </a:endParaRPr>
          </a:p>
        </p:txBody>
      </p:sp>
      <p:sp>
        <p:nvSpPr>
          <p:cNvPr id="3" name="object 3"/>
          <p:cNvSpPr/>
          <p:nvPr/>
        </p:nvSpPr>
        <p:spPr>
          <a:xfrm>
            <a:off x="1591957" y="1543716"/>
            <a:ext cx="3698240" cy="0"/>
          </a:xfrm>
          <a:custGeom>
            <a:avLst/>
            <a:gdLst/>
            <a:ahLst/>
            <a:cxnLst/>
            <a:rect l="l" t="t" r="r" b="b"/>
            <a:pathLst>
              <a:path w="3698240">
                <a:moveTo>
                  <a:pt x="0" y="0"/>
                </a:moveTo>
                <a:lnTo>
                  <a:pt x="3697986" y="0"/>
                </a:lnTo>
              </a:path>
            </a:pathLst>
          </a:custGeom>
          <a:ln w="15239">
            <a:solidFill>
              <a:srgbClr val="000000"/>
            </a:solidFill>
          </a:ln>
        </p:spPr>
        <p:txBody>
          <a:bodyPr wrap="square" lIns="0" tIns="0" rIns="0" bIns="0" rtlCol="0"/>
          <a:lstStyle/>
          <a:p>
            <a:endParaRPr>
              <a:solidFill>
                <a:prstClr val="black"/>
              </a:solidFill>
            </a:endParaRPr>
          </a:p>
        </p:txBody>
      </p:sp>
      <p:sp>
        <p:nvSpPr>
          <p:cNvPr id="4" name="object 4"/>
          <p:cNvSpPr/>
          <p:nvPr/>
        </p:nvSpPr>
        <p:spPr>
          <a:xfrm>
            <a:off x="1082179" y="1318164"/>
            <a:ext cx="509905" cy="0"/>
          </a:xfrm>
          <a:custGeom>
            <a:avLst/>
            <a:gdLst/>
            <a:ahLst/>
            <a:cxnLst/>
            <a:rect l="l" t="t" r="r" b="b"/>
            <a:pathLst>
              <a:path w="509905">
                <a:moveTo>
                  <a:pt x="0" y="0"/>
                </a:moveTo>
                <a:lnTo>
                  <a:pt x="509777" y="0"/>
                </a:lnTo>
              </a:path>
            </a:pathLst>
          </a:custGeom>
          <a:ln w="13715">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1593481" y="1317402"/>
            <a:ext cx="0" cy="448945"/>
          </a:xfrm>
          <a:custGeom>
            <a:avLst/>
            <a:gdLst/>
            <a:ahLst/>
            <a:cxnLst/>
            <a:rect l="l" t="t" r="r" b="b"/>
            <a:pathLst>
              <a:path h="448944">
                <a:moveTo>
                  <a:pt x="0" y="0"/>
                </a:moveTo>
                <a:lnTo>
                  <a:pt x="0" y="448818"/>
                </a:lnTo>
              </a:path>
            </a:pathLst>
          </a:custGeom>
          <a:ln w="19812">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1082179" y="1767363"/>
            <a:ext cx="509905" cy="0"/>
          </a:xfrm>
          <a:custGeom>
            <a:avLst/>
            <a:gdLst/>
            <a:ahLst/>
            <a:cxnLst/>
            <a:rect l="l" t="t" r="r" b="b"/>
            <a:pathLst>
              <a:path w="509905">
                <a:moveTo>
                  <a:pt x="0" y="0"/>
                </a:moveTo>
                <a:lnTo>
                  <a:pt x="509777" y="0"/>
                </a:lnTo>
              </a:path>
            </a:pathLst>
          </a:custGeom>
          <a:ln w="12954">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1082179" y="1393221"/>
            <a:ext cx="254635" cy="0"/>
          </a:xfrm>
          <a:custGeom>
            <a:avLst/>
            <a:gdLst/>
            <a:ahLst/>
            <a:cxnLst/>
            <a:rect l="l" t="t" r="r" b="b"/>
            <a:pathLst>
              <a:path w="254634">
                <a:moveTo>
                  <a:pt x="0" y="0"/>
                </a:moveTo>
                <a:lnTo>
                  <a:pt x="254507" y="0"/>
                </a:lnTo>
              </a:path>
            </a:pathLst>
          </a:custGeom>
          <a:ln w="12953">
            <a:solidFill>
              <a:srgbClr val="000000"/>
            </a:solidFill>
          </a:ln>
        </p:spPr>
        <p:txBody>
          <a:bodyPr wrap="square" lIns="0" tIns="0" rIns="0" bIns="0" rtlCol="0"/>
          <a:lstStyle/>
          <a:p>
            <a:endParaRPr>
              <a:solidFill>
                <a:prstClr val="black"/>
              </a:solidFill>
            </a:endParaRPr>
          </a:p>
        </p:txBody>
      </p:sp>
      <p:sp>
        <p:nvSpPr>
          <p:cNvPr id="8" name="object 8"/>
          <p:cNvSpPr/>
          <p:nvPr/>
        </p:nvSpPr>
        <p:spPr>
          <a:xfrm>
            <a:off x="1082179" y="1692687"/>
            <a:ext cx="254635" cy="0"/>
          </a:xfrm>
          <a:custGeom>
            <a:avLst/>
            <a:gdLst/>
            <a:ahLst/>
            <a:cxnLst/>
            <a:rect l="l" t="t" r="r" b="b"/>
            <a:pathLst>
              <a:path w="254634">
                <a:moveTo>
                  <a:pt x="0" y="0"/>
                </a:moveTo>
                <a:lnTo>
                  <a:pt x="254507" y="0"/>
                </a:lnTo>
              </a:path>
            </a:pathLst>
          </a:custGeom>
          <a:ln w="12954">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1336687" y="1386744"/>
            <a:ext cx="139446" cy="31470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082179" y="1243488"/>
            <a:ext cx="765175" cy="0"/>
          </a:xfrm>
          <a:custGeom>
            <a:avLst/>
            <a:gdLst/>
            <a:ahLst/>
            <a:cxnLst/>
            <a:rect l="l" t="t" r="r" b="b"/>
            <a:pathLst>
              <a:path w="765175">
                <a:moveTo>
                  <a:pt x="0" y="0"/>
                </a:moveTo>
                <a:lnTo>
                  <a:pt x="765048" y="0"/>
                </a:lnTo>
              </a:path>
            </a:pathLst>
          </a:custGeom>
          <a:ln w="28956">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1082179" y="1842420"/>
            <a:ext cx="765175" cy="0"/>
          </a:xfrm>
          <a:custGeom>
            <a:avLst/>
            <a:gdLst/>
            <a:ahLst/>
            <a:cxnLst/>
            <a:rect l="l" t="t" r="r" b="b"/>
            <a:pathLst>
              <a:path w="765175">
                <a:moveTo>
                  <a:pt x="0" y="0"/>
                </a:moveTo>
                <a:lnTo>
                  <a:pt x="765048" y="0"/>
                </a:lnTo>
              </a:path>
            </a:pathLst>
          </a:custGeom>
          <a:ln w="28955">
            <a:solidFill>
              <a:srgbClr val="000000"/>
            </a:solidFill>
          </a:ln>
        </p:spPr>
        <p:txBody>
          <a:bodyPr wrap="square" lIns="0" tIns="0" rIns="0" bIns="0" rtlCol="0"/>
          <a:lstStyle/>
          <a:p>
            <a:endParaRPr>
              <a:solidFill>
                <a:prstClr val="black"/>
              </a:solidFill>
            </a:endParaRPr>
          </a:p>
        </p:txBody>
      </p:sp>
      <p:sp>
        <p:nvSpPr>
          <p:cNvPr id="12" name="object 12"/>
          <p:cNvSpPr/>
          <p:nvPr/>
        </p:nvSpPr>
        <p:spPr>
          <a:xfrm>
            <a:off x="1848751" y="1242726"/>
            <a:ext cx="0" cy="149860"/>
          </a:xfrm>
          <a:custGeom>
            <a:avLst/>
            <a:gdLst/>
            <a:ahLst/>
            <a:cxnLst/>
            <a:rect l="l" t="t" r="r" b="b"/>
            <a:pathLst>
              <a:path h="149859">
                <a:moveTo>
                  <a:pt x="0" y="0"/>
                </a:moveTo>
                <a:lnTo>
                  <a:pt x="0" y="149351"/>
                </a:lnTo>
              </a:path>
            </a:pathLst>
          </a:custGeom>
          <a:ln w="42672">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1848751" y="1691544"/>
            <a:ext cx="0" cy="150495"/>
          </a:xfrm>
          <a:custGeom>
            <a:avLst/>
            <a:gdLst/>
            <a:ahLst/>
            <a:cxnLst/>
            <a:rect l="l" t="t" r="r" b="b"/>
            <a:pathLst>
              <a:path h="150494">
                <a:moveTo>
                  <a:pt x="0" y="0"/>
                </a:moveTo>
                <a:lnTo>
                  <a:pt x="0" y="150113"/>
                </a:lnTo>
              </a:path>
            </a:pathLst>
          </a:custGeom>
          <a:ln w="42672">
            <a:solidFill>
              <a:srgbClr val="000000"/>
            </a:solidFill>
          </a:ln>
        </p:spPr>
        <p:txBody>
          <a:bodyPr wrap="square" lIns="0" tIns="0" rIns="0" bIns="0" rtlCol="0"/>
          <a:lstStyle/>
          <a:p>
            <a:endParaRPr>
              <a:solidFill>
                <a:prstClr val="black"/>
              </a:solidFill>
            </a:endParaRPr>
          </a:p>
        </p:txBody>
      </p:sp>
      <p:sp>
        <p:nvSpPr>
          <p:cNvPr id="14" name="object 14"/>
          <p:cNvSpPr/>
          <p:nvPr/>
        </p:nvSpPr>
        <p:spPr>
          <a:xfrm>
            <a:off x="2103259"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2102497" y="1842420"/>
            <a:ext cx="382905" cy="0"/>
          </a:xfrm>
          <a:custGeom>
            <a:avLst/>
            <a:gdLst/>
            <a:ahLst/>
            <a:cxnLst/>
            <a:rect l="l" t="t" r="r" b="b"/>
            <a:pathLst>
              <a:path w="382905">
                <a:moveTo>
                  <a:pt x="0" y="0"/>
                </a:moveTo>
                <a:lnTo>
                  <a:pt x="382523" y="0"/>
                </a:lnTo>
              </a:path>
            </a:pathLst>
          </a:custGeom>
          <a:ln w="13716">
            <a:solidFill>
              <a:srgbClr val="000000"/>
            </a:solidFill>
          </a:ln>
        </p:spPr>
        <p:txBody>
          <a:bodyPr wrap="square" lIns="0" tIns="0" rIns="0" bIns="0" rtlCol="0"/>
          <a:lstStyle/>
          <a:p>
            <a:endParaRPr>
              <a:solidFill>
                <a:prstClr val="black"/>
              </a:solidFill>
            </a:endParaRPr>
          </a:p>
        </p:txBody>
      </p:sp>
      <p:sp>
        <p:nvSpPr>
          <p:cNvPr id="16" name="object 16"/>
          <p:cNvSpPr/>
          <p:nvPr/>
        </p:nvSpPr>
        <p:spPr>
          <a:xfrm>
            <a:off x="2486164" y="1691544"/>
            <a:ext cx="0" cy="150495"/>
          </a:xfrm>
          <a:custGeom>
            <a:avLst/>
            <a:gdLst/>
            <a:ahLst/>
            <a:cxnLst/>
            <a:rect l="l" t="t" r="r" b="b"/>
            <a:pathLst>
              <a:path h="150494">
                <a:moveTo>
                  <a:pt x="0" y="0"/>
                </a:moveTo>
                <a:lnTo>
                  <a:pt x="0" y="150113"/>
                </a:lnTo>
              </a:path>
            </a:pathLst>
          </a:custGeom>
          <a:ln w="20573">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2613799"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18" name="object 18"/>
          <p:cNvSpPr/>
          <p:nvPr/>
        </p:nvSpPr>
        <p:spPr>
          <a:xfrm>
            <a:off x="2612275" y="1842420"/>
            <a:ext cx="382905" cy="0"/>
          </a:xfrm>
          <a:custGeom>
            <a:avLst/>
            <a:gdLst/>
            <a:ahLst/>
            <a:cxnLst/>
            <a:rect l="l" t="t" r="r" b="b"/>
            <a:pathLst>
              <a:path w="382905">
                <a:moveTo>
                  <a:pt x="0" y="0"/>
                </a:moveTo>
                <a:lnTo>
                  <a:pt x="382524" y="0"/>
                </a:lnTo>
              </a:path>
            </a:pathLst>
          </a:custGeom>
          <a:ln w="13715">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2996323" y="1691544"/>
            <a:ext cx="0" cy="150495"/>
          </a:xfrm>
          <a:custGeom>
            <a:avLst/>
            <a:gdLst/>
            <a:ahLst/>
            <a:cxnLst/>
            <a:rect l="l" t="t" r="r" b="b"/>
            <a:pathLst>
              <a:path h="150494">
                <a:moveTo>
                  <a:pt x="0" y="0"/>
                </a:moveTo>
                <a:lnTo>
                  <a:pt x="0" y="150113"/>
                </a:lnTo>
              </a:path>
            </a:pathLst>
          </a:custGeom>
          <a:ln w="19812">
            <a:solidFill>
              <a:srgbClr val="000000"/>
            </a:solidFill>
          </a:ln>
        </p:spPr>
        <p:txBody>
          <a:bodyPr wrap="square" lIns="0" tIns="0" rIns="0" bIns="0" rtlCol="0"/>
          <a:lstStyle/>
          <a:p>
            <a:endParaRPr>
              <a:solidFill>
                <a:prstClr val="black"/>
              </a:solidFill>
            </a:endParaRPr>
          </a:p>
        </p:txBody>
      </p:sp>
      <p:sp>
        <p:nvSpPr>
          <p:cNvPr id="20" name="object 20"/>
          <p:cNvSpPr/>
          <p:nvPr/>
        </p:nvSpPr>
        <p:spPr>
          <a:xfrm>
            <a:off x="3250093" y="1466748"/>
            <a:ext cx="512445" cy="300990"/>
          </a:xfrm>
          <a:custGeom>
            <a:avLst/>
            <a:gdLst/>
            <a:ahLst/>
            <a:cxnLst/>
            <a:rect l="l" t="t" r="r" b="b"/>
            <a:pathLst>
              <a:path w="512445" h="300989">
                <a:moveTo>
                  <a:pt x="512074" y="0"/>
                </a:moveTo>
                <a:lnTo>
                  <a:pt x="0" y="0"/>
                </a:lnTo>
                <a:lnTo>
                  <a:pt x="0" y="300987"/>
                </a:lnTo>
                <a:lnTo>
                  <a:pt x="512074" y="300987"/>
                </a:lnTo>
                <a:lnTo>
                  <a:pt x="512074" y="0"/>
                </a:lnTo>
                <a:close/>
              </a:path>
            </a:pathLst>
          </a:custGeom>
          <a:ln w="15071">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3504617" y="1318918"/>
            <a:ext cx="513080" cy="300990"/>
          </a:xfrm>
          <a:custGeom>
            <a:avLst/>
            <a:gdLst/>
            <a:ahLst/>
            <a:cxnLst/>
            <a:rect l="l" t="t" r="r" b="b"/>
            <a:pathLst>
              <a:path w="513079" h="300990">
                <a:moveTo>
                  <a:pt x="512830" y="0"/>
                </a:moveTo>
                <a:lnTo>
                  <a:pt x="0" y="0"/>
                </a:lnTo>
                <a:lnTo>
                  <a:pt x="0" y="300987"/>
                </a:lnTo>
                <a:lnTo>
                  <a:pt x="512830" y="300987"/>
                </a:lnTo>
                <a:lnTo>
                  <a:pt x="512830" y="0"/>
                </a:lnTo>
                <a:close/>
              </a:path>
            </a:pathLst>
          </a:custGeom>
          <a:ln w="15067">
            <a:solidFill>
              <a:srgbClr val="000000"/>
            </a:solidFill>
          </a:ln>
        </p:spPr>
        <p:txBody>
          <a:bodyPr wrap="square" lIns="0" tIns="0" rIns="0" bIns="0" rtlCol="0"/>
          <a:lstStyle/>
          <a:p>
            <a:endParaRPr>
              <a:solidFill>
                <a:prstClr val="black"/>
              </a:solidFill>
            </a:endParaRPr>
          </a:p>
        </p:txBody>
      </p:sp>
      <p:sp>
        <p:nvSpPr>
          <p:cNvPr id="22" name="object 22"/>
          <p:cNvSpPr/>
          <p:nvPr/>
        </p:nvSpPr>
        <p:spPr>
          <a:xfrm>
            <a:off x="4255909" y="1236630"/>
            <a:ext cx="666115" cy="238125"/>
          </a:xfrm>
          <a:custGeom>
            <a:avLst/>
            <a:gdLst/>
            <a:ahLst/>
            <a:cxnLst/>
            <a:rect l="l" t="t" r="r" b="b"/>
            <a:pathLst>
              <a:path w="666114" h="238125">
                <a:moveTo>
                  <a:pt x="665988" y="0"/>
                </a:moveTo>
                <a:lnTo>
                  <a:pt x="166878" y="0"/>
                </a:lnTo>
                <a:lnTo>
                  <a:pt x="164592" y="3810"/>
                </a:lnTo>
                <a:lnTo>
                  <a:pt x="0" y="236220"/>
                </a:lnTo>
                <a:lnTo>
                  <a:pt x="14478" y="237744"/>
                </a:lnTo>
                <a:lnTo>
                  <a:pt x="14478" y="224790"/>
                </a:lnTo>
                <a:lnTo>
                  <a:pt x="29329" y="224790"/>
                </a:lnTo>
                <a:lnTo>
                  <a:pt x="172974" y="21753"/>
                </a:lnTo>
                <a:lnTo>
                  <a:pt x="172974" y="6096"/>
                </a:lnTo>
                <a:lnTo>
                  <a:pt x="181356" y="9906"/>
                </a:lnTo>
                <a:lnTo>
                  <a:pt x="181356" y="13715"/>
                </a:lnTo>
                <a:lnTo>
                  <a:pt x="636143" y="13715"/>
                </a:lnTo>
                <a:lnTo>
                  <a:pt x="643128" y="3809"/>
                </a:lnTo>
                <a:lnTo>
                  <a:pt x="651510" y="6095"/>
                </a:lnTo>
                <a:lnTo>
                  <a:pt x="651510" y="22768"/>
                </a:lnTo>
                <a:lnTo>
                  <a:pt x="660654" y="9905"/>
                </a:lnTo>
                <a:lnTo>
                  <a:pt x="665988" y="0"/>
                </a:lnTo>
                <a:close/>
              </a:path>
              <a:path w="666114" h="238125">
                <a:moveTo>
                  <a:pt x="29329" y="224790"/>
                </a:moveTo>
                <a:lnTo>
                  <a:pt x="14478" y="224790"/>
                </a:lnTo>
                <a:lnTo>
                  <a:pt x="14478" y="230124"/>
                </a:lnTo>
                <a:lnTo>
                  <a:pt x="22860" y="233933"/>
                </a:lnTo>
                <a:lnTo>
                  <a:pt x="29329" y="224790"/>
                </a:lnTo>
                <a:close/>
              </a:path>
              <a:path w="666114" h="238125">
                <a:moveTo>
                  <a:pt x="487318" y="224789"/>
                </a:moveTo>
                <a:lnTo>
                  <a:pt x="29329" y="224790"/>
                </a:lnTo>
                <a:lnTo>
                  <a:pt x="22860" y="233933"/>
                </a:lnTo>
                <a:lnTo>
                  <a:pt x="14478" y="230124"/>
                </a:lnTo>
                <a:lnTo>
                  <a:pt x="14478" y="237744"/>
                </a:lnTo>
                <a:lnTo>
                  <a:pt x="484632" y="237744"/>
                </a:lnTo>
                <a:lnTo>
                  <a:pt x="484632" y="228599"/>
                </a:lnTo>
                <a:lnTo>
                  <a:pt x="487318" y="224789"/>
                </a:lnTo>
                <a:close/>
              </a:path>
              <a:path w="666114" h="238125">
                <a:moveTo>
                  <a:pt x="181356" y="9906"/>
                </a:moveTo>
                <a:lnTo>
                  <a:pt x="172974" y="6096"/>
                </a:lnTo>
                <a:lnTo>
                  <a:pt x="172974" y="13715"/>
                </a:lnTo>
                <a:lnTo>
                  <a:pt x="178660" y="13715"/>
                </a:lnTo>
                <a:lnTo>
                  <a:pt x="181356" y="9906"/>
                </a:lnTo>
                <a:close/>
              </a:path>
              <a:path w="666114" h="238125">
                <a:moveTo>
                  <a:pt x="178660" y="13715"/>
                </a:moveTo>
                <a:lnTo>
                  <a:pt x="172974" y="13715"/>
                </a:lnTo>
                <a:lnTo>
                  <a:pt x="172974" y="21753"/>
                </a:lnTo>
                <a:lnTo>
                  <a:pt x="178660" y="13715"/>
                </a:lnTo>
                <a:close/>
              </a:path>
              <a:path w="666114" h="238125">
                <a:moveTo>
                  <a:pt x="181356" y="13715"/>
                </a:moveTo>
                <a:lnTo>
                  <a:pt x="181356" y="9906"/>
                </a:lnTo>
                <a:lnTo>
                  <a:pt x="178660" y="13715"/>
                </a:lnTo>
                <a:lnTo>
                  <a:pt x="181356" y="13715"/>
                </a:lnTo>
                <a:close/>
              </a:path>
              <a:path w="666114" h="238125">
                <a:moveTo>
                  <a:pt x="493014" y="230123"/>
                </a:moveTo>
                <a:lnTo>
                  <a:pt x="493014" y="224790"/>
                </a:lnTo>
                <a:lnTo>
                  <a:pt x="487318" y="224789"/>
                </a:lnTo>
                <a:lnTo>
                  <a:pt x="484632" y="228599"/>
                </a:lnTo>
                <a:lnTo>
                  <a:pt x="493014" y="230123"/>
                </a:lnTo>
                <a:close/>
              </a:path>
              <a:path w="666114" h="238125">
                <a:moveTo>
                  <a:pt x="493014" y="237744"/>
                </a:moveTo>
                <a:lnTo>
                  <a:pt x="493014" y="230123"/>
                </a:lnTo>
                <a:lnTo>
                  <a:pt x="484632" y="228599"/>
                </a:lnTo>
                <a:lnTo>
                  <a:pt x="484632" y="237744"/>
                </a:lnTo>
                <a:lnTo>
                  <a:pt x="493014" y="237744"/>
                </a:lnTo>
                <a:close/>
              </a:path>
              <a:path w="666114" h="238125">
                <a:moveTo>
                  <a:pt x="651510" y="22768"/>
                </a:moveTo>
                <a:lnTo>
                  <a:pt x="651510" y="13715"/>
                </a:lnTo>
                <a:lnTo>
                  <a:pt x="636143" y="13716"/>
                </a:lnTo>
                <a:lnTo>
                  <a:pt x="487318" y="224789"/>
                </a:lnTo>
                <a:lnTo>
                  <a:pt x="493014" y="224790"/>
                </a:lnTo>
                <a:lnTo>
                  <a:pt x="493014" y="237744"/>
                </a:lnTo>
                <a:lnTo>
                  <a:pt x="499110" y="237744"/>
                </a:lnTo>
                <a:lnTo>
                  <a:pt x="501396" y="233933"/>
                </a:lnTo>
                <a:lnTo>
                  <a:pt x="651510" y="22768"/>
                </a:lnTo>
                <a:close/>
              </a:path>
              <a:path w="666114" h="238125">
                <a:moveTo>
                  <a:pt x="651510" y="13715"/>
                </a:moveTo>
                <a:lnTo>
                  <a:pt x="651510" y="6095"/>
                </a:lnTo>
                <a:lnTo>
                  <a:pt x="643128" y="3809"/>
                </a:lnTo>
                <a:lnTo>
                  <a:pt x="636143" y="13716"/>
                </a:lnTo>
                <a:lnTo>
                  <a:pt x="651510" y="13715"/>
                </a:lnTo>
                <a:close/>
              </a:path>
            </a:pathLst>
          </a:custGeom>
          <a:solidFill>
            <a:srgbClr val="000000"/>
          </a:solidFill>
        </p:spPr>
        <p:txBody>
          <a:bodyPr wrap="square" lIns="0" tIns="0" rIns="0" bIns="0" rtlCol="0"/>
          <a:lstStyle/>
          <a:p>
            <a:endParaRPr>
              <a:solidFill>
                <a:prstClr val="black"/>
              </a:solidFill>
            </a:endParaRPr>
          </a:p>
        </p:txBody>
      </p:sp>
      <p:sp>
        <p:nvSpPr>
          <p:cNvPr id="23" name="object 23"/>
          <p:cNvSpPr/>
          <p:nvPr/>
        </p:nvSpPr>
        <p:spPr>
          <a:xfrm>
            <a:off x="4128655" y="1610772"/>
            <a:ext cx="666115" cy="238760"/>
          </a:xfrm>
          <a:custGeom>
            <a:avLst/>
            <a:gdLst/>
            <a:ahLst/>
            <a:cxnLst/>
            <a:rect l="l" t="t" r="r" b="b"/>
            <a:pathLst>
              <a:path w="666114" h="238760">
                <a:moveTo>
                  <a:pt x="665988" y="0"/>
                </a:moveTo>
                <a:lnTo>
                  <a:pt x="166878" y="0"/>
                </a:lnTo>
                <a:lnTo>
                  <a:pt x="163830" y="3810"/>
                </a:lnTo>
                <a:lnTo>
                  <a:pt x="0" y="236220"/>
                </a:lnTo>
                <a:lnTo>
                  <a:pt x="13716" y="238506"/>
                </a:lnTo>
                <a:lnTo>
                  <a:pt x="13716" y="224790"/>
                </a:lnTo>
                <a:lnTo>
                  <a:pt x="29116" y="224790"/>
                </a:lnTo>
                <a:lnTo>
                  <a:pt x="172974" y="21737"/>
                </a:lnTo>
                <a:lnTo>
                  <a:pt x="172974" y="6096"/>
                </a:lnTo>
                <a:lnTo>
                  <a:pt x="181356" y="9906"/>
                </a:lnTo>
                <a:lnTo>
                  <a:pt x="181356" y="13715"/>
                </a:lnTo>
                <a:lnTo>
                  <a:pt x="636143" y="13715"/>
                </a:lnTo>
                <a:lnTo>
                  <a:pt x="643128" y="3809"/>
                </a:lnTo>
                <a:lnTo>
                  <a:pt x="651510" y="6095"/>
                </a:lnTo>
                <a:lnTo>
                  <a:pt x="651510" y="21793"/>
                </a:lnTo>
                <a:lnTo>
                  <a:pt x="659892" y="9905"/>
                </a:lnTo>
                <a:lnTo>
                  <a:pt x="665988" y="0"/>
                </a:lnTo>
                <a:close/>
              </a:path>
              <a:path w="666114" h="238760">
                <a:moveTo>
                  <a:pt x="29116" y="224790"/>
                </a:moveTo>
                <a:lnTo>
                  <a:pt x="13716" y="224790"/>
                </a:lnTo>
                <a:lnTo>
                  <a:pt x="13716" y="230886"/>
                </a:lnTo>
                <a:lnTo>
                  <a:pt x="22098" y="234696"/>
                </a:lnTo>
                <a:lnTo>
                  <a:pt x="29116" y="224790"/>
                </a:lnTo>
                <a:close/>
              </a:path>
              <a:path w="666114" h="238760">
                <a:moveTo>
                  <a:pt x="487318" y="224789"/>
                </a:moveTo>
                <a:lnTo>
                  <a:pt x="29116" y="224790"/>
                </a:lnTo>
                <a:lnTo>
                  <a:pt x="22098" y="234696"/>
                </a:lnTo>
                <a:lnTo>
                  <a:pt x="13716" y="230886"/>
                </a:lnTo>
                <a:lnTo>
                  <a:pt x="13716" y="238506"/>
                </a:lnTo>
                <a:lnTo>
                  <a:pt x="484632" y="238505"/>
                </a:lnTo>
                <a:lnTo>
                  <a:pt x="484632" y="228599"/>
                </a:lnTo>
                <a:lnTo>
                  <a:pt x="487318" y="224789"/>
                </a:lnTo>
                <a:close/>
              </a:path>
              <a:path w="666114" h="238760">
                <a:moveTo>
                  <a:pt x="181356" y="9906"/>
                </a:moveTo>
                <a:lnTo>
                  <a:pt x="172974" y="6096"/>
                </a:lnTo>
                <a:lnTo>
                  <a:pt x="172974" y="13715"/>
                </a:lnTo>
                <a:lnTo>
                  <a:pt x="178656" y="13715"/>
                </a:lnTo>
                <a:lnTo>
                  <a:pt x="181356" y="9906"/>
                </a:lnTo>
                <a:close/>
              </a:path>
              <a:path w="666114" h="238760">
                <a:moveTo>
                  <a:pt x="178656" y="13716"/>
                </a:moveTo>
                <a:lnTo>
                  <a:pt x="172974" y="13715"/>
                </a:lnTo>
                <a:lnTo>
                  <a:pt x="172974" y="21737"/>
                </a:lnTo>
                <a:lnTo>
                  <a:pt x="178656" y="13716"/>
                </a:lnTo>
                <a:close/>
              </a:path>
              <a:path w="666114" h="238760">
                <a:moveTo>
                  <a:pt x="181356" y="13715"/>
                </a:moveTo>
                <a:lnTo>
                  <a:pt x="181356" y="9906"/>
                </a:lnTo>
                <a:lnTo>
                  <a:pt x="178656" y="13716"/>
                </a:lnTo>
                <a:lnTo>
                  <a:pt x="181356" y="13715"/>
                </a:lnTo>
                <a:close/>
              </a:path>
              <a:path w="666114" h="238760">
                <a:moveTo>
                  <a:pt x="493014" y="230885"/>
                </a:moveTo>
                <a:lnTo>
                  <a:pt x="493014" y="224790"/>
                </a:lnTo>
                <a:lnTo>
                  <a:pt x="487318" y="224789"/>
                </a:lnTo>
                <a:lnTo>
                  <a:pt x="484632" y="228599"/>
                </a:lnTo>
                <a:lnTo>
                  <a:pt x="493014" y="230885"/>
                </a:lnTo>
                <a:close/>
              </a:path>
              <a:path w="666114" h="238760">
                <a:moveTo>
                  <a:pt x="493014" y="238505"/>
                </a:moveTo>
                <a:lnTo>
                  <a:pt x="493014" y="230885"/>
                </a:lnTo>
                <a:lnTo>
                  <a:pt x="484632" y="228599"/>
                </a:lnTo>
                <a:lnTo>
                  <a:pt x="484632" y="238505"/>
                </a:lnTo>
                <a:lnTo>
                  <a:pt x="493014" y="238505"/>
                </a:lnTo>
                <a:close/>
              </a:path>
              <a:path w="666114" h="238760">
                <a:moveTo>
                  <a:pt x="651510" y="21793"/>
                </a:moveTo>
                <a:lnTo>
                  <a:pt x="651510" y="13715"/>
                </a:lnTo>
                <a:lnTo>
                  <a:pt x="636143" y="13716"/>
                </a:lnTo>
                <a:lnTo>
                  <a:pt x="487318" y="224789"/>
                </a:lnTo>
                <a:lnTo>
                  <a:pt x="493014" y="224790"/>
                </a:lnTo>
                <a:lnTo>
                  <a:pt x="493014" y="238505"/>
                </a:lnTo>
                <a:lnTo>
                  <a:pt x="498348" y="238505"/>
                </a:lnTo>
                <a:lnTo>
                  <a:pt x="501396" y="234695"/>
                </a:lnTo>
                <a:lnTo>
                  <a:pt x="651510" y="21793"/>
                </a:lnTo>
                <a:close/>
              </a:path>
              <a:path w="666114" h="238760">
                <a:moveTo>
                  <a:pt x="651510" y="13715"/>
                </a:moveTo>
                <a:lnTo>
                  <a:pt x="651510" y="6095"/>
                </a:lnTo>
                <a:lnTo>
                  <a:pt x="643128" y="3809"/>
                </a:lnTo>
                <a:lnTo>
                  <a:pt x="636143" y="13716"/>
                </a:lnTo>
                <a:lnTo>
                  <a:pt x="651510" y="13715"/>
                </a:lnTo>
                <a:close/>
              </a:path>
            </a:pathLst>
          </a:custGeom>
          <a:solidFill>
            <a:srgbClr val="000000"/>
          </a:solidFill>
        </p:spPr>
        <p:txBody>
          <a:bodyPr wrap="square" lIns="0" tIns="0" rIns="0" bIns="0" rtlCol="0"/>
          <a:lstStyle/>
          <a:p>
            <a:endParaRPr>
              <a:solidFill>
                <a:prstClr val="black"/>
              </a:solidFill>
            </a:endParaRPr>
          </a:p>
        </p:txBody>
      </p:sp>
      <p:sp>
        <p:nvSpPr>
          <p:cNvPr id="24" name="object 24"/>
          <p:cNvSpPr/>
          <p:nvPr/>
        </p:nvSpPr>
        <p:spPr>
          <a:xfrm>
            <a:off x="1082179" y="1093755"/>
            <a:ext cx="4208145" cy="0"/>
          </a:xfrm>
          <a:custGeom>
            <a:avLst/>
            <a:gdLst/>
            <a:ahLst/>
            <a:cxnLst/>
            <a:rect l="l" t="t" r="r" b="b"/>
            <a:pathLst>
              <a:path w="4208145">
                <a:moveTo>
                  <a:pt x="0" y="0"/>
                </a:moveTo>
                <a:lnTo>
                  <a:pt x="4207764" y="0"/>
                </a:lnTo>
              </a:path>
            </a:pathLst>
          </a:custGeom>
          <a:ln w="12954">
            <a:solidFill>
              <a:srgbClr val="000000"/>
            </a:solidFill>
          </a:ln>
        </p:spPr>
        <p:txBody>
          <a:bodyPr wrap="square" lIns="0" tIns="0" rIns="0" bIns="0" rtlCol="0"/>
          <a:lstStyle/>
          <a:p>
            <a:endParaRPr>
              <a:solidFill>
                <a:prstClr val="black"/>
              </a:solidFill>
            </a:endParaRPr>
          </a:p>
        </p:txBody>
      </p:sp>
      <p:sp>
        <p:nvSpPr>
          <p:cNvPr id="25" name="object 25"/>
          <p:cNvSpPr/>
          <p:nvPr/>
        </p:nvSpPr>
        <p:spPr>
          <a:xfrm>
            <a:off x="1082179" y="1992153"/>
            <a:ext cx="4208145" cy="0"/>
          </a:xfrm>
          <a:custGeom>
            <a:avLst/>
            <a:gdLst/>
            <a:ahLst/>
            <a:cxnLst/>
            <a:rect l="l" t="t" r="r" b="b"/>
            <a:pathLst>
              <a:path w="4208145">
                <a:moveTo>
                  <a:pt x="0" y="0"/>
                </a:moveTo>
                <a:lnTo>
                  <a:pt x="4207763" y="0"/>
                </a:lnTo>
              </a:path>
            </a:pathLst>
          </a:custGeom>
          <a:ln w="12954">
            <a:solidFill>
              <a:srgbClr val="000000"/>
            </a:solidFill>
          </a:ln>
        </p:spPr>
        <p:txBody>
          <a:bodyPr wrap="square" lIns="0" tIns="0" rIns="0" bIns="0" rtlCol="0"/>
          <a:lstStyle/>
          <a:p>
            <a:endParaRPr>
              <a:solidFill>
                <a:prstClr val="black"/>
              </a:solidFill>
            </a:endParaRPr>
          </a:p>
        </p:txBody>
      </p:sp>
      <p:sp>
        <p:nvSpPr>
          <p:cNvPr id="26" name="object 26"/>
          <p:cNvSpPr/>
          <p:nvPr/>
        </p:nvSpPr>
        <p:spPr>
          <a:xfrm>
            <a:off x="5284609" y="339756"/>
            <a:ext cx="1162050" cy="759460"/>
          </a:xfrm>
          <a:custGeom>
            <a:avLst/>
            <a:gdLst/>
            <a:ahLst/>
            <a:cxnLst/>
            <a:rect l="l" t="t" r="r" b="b"/>
            <a:pathLst>
              <a:path w="1162050" h="759460">
                <a:moveTo>
                  <a:pt x="1162050" y="9906"/>
                </a:moveTo>
                <a:lnTo>
                  <a:pt x="1147572" y="0"/>
                </a:lnTo>
                <a:lnTo>
                  <a:pt x="0" y="749046"/>
                </a:lnTo>
                <a:lnTo>
                  <a:pt x="14478" y="758952"/>
                </a:lnTo>
                <a:lnTo>
                  <a:pt x="1162050" y="9906"/>
                </a:lnTo>
                <a:close/>
              </a:path>
            </a:pathLst>
          </a:custGeom>
          <a:solidFill>
            <a:srgbClr val="000000"/>
          </a:solidFill>
        </p:spPr>
        <p:txBody>
          <a:bodyPr wrap="square" lIns="0" tIns="0" rIns="0" bIns="0" rtlCol="0"/>
          <a:lstStyle/>
          <a:p>
            <a:endParaRPr>
              <a:solidFill>
                <a:prstClr val="black"/>
              </a:solidFill>
            </a:endParaRPr>
          </a:p>
        </p:txBody>
      </p:sp>
      <p:sp>
        <p:nvSpPr>
          <p:cNvPr id="27" name="object 27"/>
          <p:cNvSpPr/>
          <p:nvPr/>
        </p:nvSpPr>
        <p:spPr>
          <a:xfrm>
            <a:off x="5284609" y="1987200"/>
            <a:ext cx="1162050" cy="758190"/>
          </a:xfrm>
          <a:custGeom>
            <a:avLst/>
            <a:gdLst/>
            <a:ahLst/>
            <a:cxnLst/>
            <a:rect l="l" t="t" r="r" b="b"/>
            <a:pathLst>
              <a:path w="1162050" h="758189">
                <a:moveTo>
                  <a:pt x="1162049" y="749045"/>
                </a:moveTo>
                <a:lnTo>
                  <a:pt x="14477" y="0"/>
                </a:lnTo>
                <a:lnTo>
                  <a:pt x="0" y="9906"/>
                </a:lnTo>
                <a:lnTo>
                  <a:pt x="1147571" y="758190"/>
                </a:lnTo>
                <a:lnTo>
                  <a:pt x="1162049" y="749045"/>
                </a:lnTo>
                <a:close/>
              </a:path>
            </a:pathLst>
          </a:custGeom>
          <a:solidFill>
            <a:srgbClr val="000000"/>
          </a:solidFill>
        </p:spPr>
        <p:txBody>
          <a:bodyPr wrap="square" lIns="0" tIns="0" rIns="0" bIns="0" rtlCol="0"/>
          <a:lstStyle/>
          <a:p>
            <a:endParaRPr>
              <a:solidFill>
                <a:prstClr val="black"/>
              </a:solidFill>
            </a:endParaRPr>
          </a:p>
        </p:txBody>
      </p:sp>
      <p:sp>
        <p:nvSpPr>
          <p:cNvPr id="28" name="object 28"/>
          <p:cNvSpPr/>
          <p:nvPr/>
        </p:nvSpPr>
        <p:spPr>
          <a:xfrm>
            <a:off x="6438277" y="315372"/>
            <a:ext cx="425450" cy="1263015"/>
          </a:xfrm>
          <a:custGeom>
            <a:avLst/>
            <a:gdLst/>
            <a:ahLst/>
            <a:cxnLst/>
            <a:rect l="l" t="t" r="r" b="b"/>
            <a:pathLst>
              <a:path w="425450" h="1263015">
                <a:moveTo>
                  <a:pt x="425196" y="1262634"/>
                </a:moveTo>
                <a:lnTo>
                  <a:pt x="422148" y="1136142"/>
                </a:lnTo>
                <a:lnTo>
                  <a:pt x="416052" y="1013460"/>
                </a:lnTo>
                <a:lnTo>
                  <a:pt x="407670" y="896112"/>
                </a:lnTo>
                <a:lnTo>
                  <a:pt x="393954" y="783336"/>
                </a:lnTo>
                <a:lnTo>
                  <a:pt x="379476" y="675894"/>
                </a:lnTo>
                <a:lnTo>
                  <a:pt x="359664" y="573786"/>
                </a:lnTo>
                <a:lnTo>
                  <a:pt x="336804" y="477773"/>
                </a:lnTo>
                <a:lnTo>
                  <a:pt x="313944" y="389382"/>
                </a:lnTo>
                <a:lnTo>
                  <a:pt x="311658" y="377952"/>
                </a:lnTo>
                <a:lnTo>
                  <a:pt x="283464" y="299466"/>
                </a:lnTo>
                <a:lnTo>
                  <a:pt x="268986" y="262890"/>
                </a:lnTo>
                <a:lnTo>
                  <a:pt x="213564" y="149422"/>
                </a:lnTo>
                <a:lnTo>
                  <a:pt x="182430" y="104968"/>
                </a:lnTo>
                <a:lnTo>
                  <a:pt x="145250" y="64899"/>
                </a:lnTo>
                <a:lnTo>
                  <a:pt x="102933" y="31640"/>
                </a:lnTo>
                <a:lnTo>
                  <a:pt x="56388" y="7619"/>
                </a:lnTo>
                <a:lnTo>
                  <a:pt x="0" y="0"/>
                </a:lnTo>
                <a:lnTo>
                  <a:pt x="0" y="57150"/>
                </a:lnTo>
                <a:lnTo>
                  <a:pt x="2286" y="57413"/>
                </a:lnTo>
                <a:lnTo>
                  <a:pt x="2286" y="57150"/>
                </a:lnTo>
                <a:lnTo>
                  <a:pt x="19812" y="30480"/>
                </a:lnTo>
                <a:lnTo>
                  <a:pt x="19812" y="60520"/>
                </a:lnTo>
                <a:lnTo>
                  <a:pt x="22098" y="60960"/>
                </a:lnTo>
                <a:lnTo>
                  <a:pt x="28194" y="63304"/>
                </a:lnTo>
                <a:lnTo>
                  <a:pt x="59436" y="41909"/>
                </a:lnTo>
                <a:lnTo>
                  <a:pt x="59436" y="84027"/>
                </a:lnTo>
                <a:lnTo>
                  <a:pt x="64769" y="88392"/>
                </a:lnTo>
                <a:lnTo>
                  <a:pt x="74260" y="95692"/>
                </a:lnTo>
                <a:lnTo>
                  <a:pt x="112776" y="84581"/>
                </a:lnTo>
                <a:lnTo>
                  <a:pt x="112776" y="141892"/>
                </a:lnTo>
                <a:lnTo>
                  <a:pt x="153424" y="207137"/>
                </a:lnTo>
                <a:lnTo>
                  <a:pt x="177533" y="257596"/>
                </a:lnTo>
                <a:lnTo>
                  <a:pt x="198740" y="309154"/>
                </a:lnTo>
                <a:lnTo>
                  <a:pt x="217932" y="360426"/>
                </a:lnTo>
                <a:lnTo>
                  <a:pt x="229362" y="392309"/>
                </a:lnTo>
                <a:lnTo>
                  <a:pt x="229362" y="389382"/>
                </a:lnTo>
                <a:lnTo>
                  <a:pt x="272034" y="389382"/>
                </a:lnTo>
                <a:lnTo>
                  <a:pt x="272034" y="563648"/>
                </a:lnTo>
                <a:lnTo>
                  <a:pt x="275767" y="580930"/>
                </a:lnTo>
                <a:lnTo>
                  <a:pt x="285540" y="630814"/>
                </a:lnTo>
                <a:lnTo>
                  <a:pt x="294405" y="680988"/>
                </a:lnTo>
                <a:lnTo>
                  <a:pt x="302383" y="731393"/>
                </a:lnTo>
                <a:lnTo>
                  <a:pt x="309495" y="781973"/>
                </a:lnTo>
                <a:lnTo>
                  <a:pt x="315763" y="832671"/>
                </a:lnTo>
                <a:lnTo>
                  <a:pt x="321207" y="883430"/>
                </a:lnTo>
                <a:lnTo>
                  <a:pt x="325848" y="934193"/>
                </a:lnTo>
                <a:lnTo>
                  <a:pt x="329707" y="984902"/>
                </a:lnTo>
                <a:lnTo>
                  <a:pt x="332805" y="1035501"/>
                </a:lnTo>
                <a:lnTo>
                  <a:pt x="335164" y="1085933"/>
                </a:lnTo>
                <a:lnTo>
                  <a:pt x="339852" y="1262634"/>
                </a:lnTo>
                <a:lnTo>
                  <a:pt x="425196" y="1262634"/>
                </a:lnTo>
                <a:close/>
              </a:path>
              <a:path w="425450" h="1263015">
                <a:moveTo>
                  <a:pt x="19812" y="59436"/>
                </a:moveTo>
                <a:lnTo>
                  <a:pt x="19812" y="30480"/>
                </a:lnTo>
                <a:lnTo>
                  <a:pt x="2286" y="57150"/>
                </a:lnTo>
                <a:lnTo>
                  <a:pt x="5714" y="57809"/>
                </a:lnTo>
                <a:lnTo>
                  <a:pt x="19812" y="59436"/>
                </a:lnTo>
                <a:close/>
              </a:path>
              <a:path w="425450" h="1263015">
                <a:moveTo>
                  <a:pt x="5714" y="57809"/>
                </a:moveTo>
                <a:lnTo>
                  <a:pt x="2286" y="57150"/>
                </a:lnTo>
                <a:lnTo>
                  <a:pt x="2286" y="57413"/>
                </a:lnTo>
                <a:lnTo>
                  <a:pt x="5714" y="57809"/>
                </a:lnTo>
                <a:close/>
              </a:path>
              <a:path w="425450" h="1263015">
                <a:moveTo>
                  <a:pt x="19812" y="60520"/>
                </a:moveTo>
                <a:lnTo>
                  <a:pt x="19812" y="59436"/>
                </a:lnTo>
                <a:lnTo>
                  <a:pt x="5714" y="57809"/>
                </a:lnTo>
                <a:lnTo>
                  <a:pt x="19812" y="60520"/>
                </a:lnTo>
                <a:close/>
              </a:path>
              <a:path w="425450" h="1263015">
                <a:moveTo>
                  <a:pt x="59436" y="41909"/>
                </a:moveTo>
                <a:lnTo>
                  <a:pt x="28194" y="63246"/>
                </a:lnTo>
                <a:lnTo>
                  <a:pt x="28498" y="63421"/>
                </a:lnTo>
                <a:lnTo>
                  <a:pt x="41910" y="68580"/>
                </a:lnTo>
                <a:lnTo>
                  <a:pt x="59436" y="41909"/>
                </a:lnTo>
                <a:close/>
              </a:path>
              <a:path w="425450" h="1263015">
                <a:moveTo>
                  <a:pt x="28498" y="63421"/>
                </a:moveTo>
                <a:lnTo>
                  <a:pt x="28194" y="63246"/>
                </a:lnTo>
                <a:lnTo>
                  <a:pt x="28498" y="63421"/>
                </a:lnTo>
                <a:close/>
              </a:path>
              <a:path w="425450" h="1263015">
                <a:moveTo>
                  <a:pt x="59436" y="84027"/>
                </a:moveTo>
                <a:lnTo>
                  <a:pt x="59436" y="41909"/>
                </a:lnTo>
                <a:lnTo>
                  <a:pt x="41910" y="68580"/>
                </a:lnTo>
                <a:lnTo>
                  <a:pt x="28498" y="63421"/>
                </a:lnTo>
                <a:lnTo>
                  <a:pt x="48006" y="74676"/>
                </a:lnTo>
                <a:lnTo>
                  <a:pt x="59436" y="84027"/>
                </a:lnTo>
                <a:close/>
              </a:path>
              <a:path w="425450" h="1263015">
                <a:moveTo>
                  <a:pt x="112776" y="141892"/>
                </a:moveTo>
                <a:lnTo>
                  <a:pt x="112776" y="84581"/>
                </a:lnTo>
                <a:lnTo>
                  <a:pt x="84582" y="103632"/>
                </a:lnTo>
                <a:lnTo>
                  <a:pt x="74260" y="95692"/>
                </a:lnTo>
                <a:lnTo>
                  <a:pt x="73152" y="96012"/>
                </a:lnTo>
                <a:lnTo>
                  <a:pt x="92964" y="115062"/>
                </a:lnTo>
                <a:lnTo>
                  <a:pt x="112776" y="141892"/>
                </a:lnTo>
                <a:close/>
              </a:path>
              <a:path w="425450" h="1263015">
                <a:moveTo>
                  <a:pt x="112776" y="84581"/>
                </a:moveTo>
                <a:lnTo>
                  <a:pt x="74260" y="95692"/>
                </a:lnTo>
                <a:lnTo>
                  <a:pt x="84582" y="103632"/>
                </a:lnTo>
                <a:lnTo>
                  <a:pt x="112776" y="84581"/>
                </a:lnTo>
                <a:close/>
              </a:path>
              <a:path w="425450" h="1263015">
                <a:moveTo>
                  <a:pt x="272034" y="389382"/>
                </a:moveTo>
                <a:lnTo>
                  <a:pt x="229362" y="389382"/>
                </a:lnTo>
                <a:lnTo>
                  <a:pt x="232079" y="399891"/>
                </a:lnTo>
                <a:lnTo>
                  <a:pt x="232410" y="400812"/>
                </a:lnTo>
                <a:lnTo>
                  <a:pt x="272034" y="389382"/>
                </a:lnTo>
                <a:close/>
              </a:path>
              <a:path w="425450" h="1263015">
                <a:moveTo>
                  <a:pt x="232079" y="399891"/>
                </a:moveTo>
                <a:lnTo>
                  <a:pt x="229362" y="389382"/>
                </a:lnTo>
                <a:lnTo>
                  <a:pt x="229362" y="392309"/>
                </a:lnTo>
                <a:lnTo>
                  <a:pt x="232079" y="399891"/>
                </a:lnTo>
                <a:close/>
              </a:path>
              <a:path w="425450" h="1263015">
                <a:moveTo>
                  <a:pt x="272034" y="563648"/>
                </a:moveTo>
                <a:lnTo>
                  <a:pt x="272034" y="389382"/>
                </a:lnTo>
                <a:lnTo>
                  <a:pt x="232410" y="400812"/>
                </a:lnTo>
                <a:lnTo>
                  <a:pt x="232079" y="399891"/>
                </a:lnTo>
                <a:lnTo>
                  <a:pt x="253414" y="482254"/>
                </a:lnTo>
                <a:lnTo>
                  <a:pt x="265065" y="531391"/>
                </a:lnTo>
                <a:lnTo>
                  <a:pt x="272034" y="563648"/>
                </a:lnTo>
                <a:close/>
              </a:path>
            </a:pathLst>
          </a:custGeom>
          <a:solidFill>
            <a:srgbClr val="000000"/>
          </a:solidFill>
        </p:spPr>
        <p:txBody>
          <a:bodyPr wrap="square" lIns="0" tIns="0" rIns="0" bIns="0" rtlCol="0"/>
          <a:lstStyle/>
          <a:p>
            <a:endParaRPr>
              <a:solidFill>
                <a:prstClr val="black"/>
              </a:solidFill>
            </a:endParaRPr>
          </a:p>
        </p:txBody>
      </p:sp>
      <p:sp>
        <p:nvSpPr>
          <p:cNvPr id="29" name="object 29"/>
          <p:cNvSpPr/>
          <p:nvPr/>
        </p:nvSpPr>
        <p:spPr>
          <a:xfrm>
            <a:off x="6438277" y="1578006"/>
            <a:ext cx="425450" cy="1190625"/>
          </a:xfrm>
          <a:custGeom>
            <a:avLst/>
            <a:gdLst/>
            <a:ahLst/>
            <a:cxnLst/>
            <a:rect l="l" t="t" r="r" b="b"/>
            <a:pathLst>
              <a:path w="425450" h="1190625">
                <a:moveTo>
                  <a:pt x="5714" y="1132434"/>
                </a:moveTo>
                <a:lnTo>
                  <a:pt x="0" y="1133093"/>
                </a:lnTo>
                <a:lnTo>
                  <a:pt x="0" y="1190243"/>
                </a:lnTo>
                <a:lnTo>
                  <a:pt x="2286" y="1190068"/>
                </a:lnTo>
                <a:lnTo>
                  <a:pt x="2286" y="1133093"/>
                </a:lnTo>
                <a:lnTo>
                  <a:pt x="5714" y="1132434"/>
                </a:lnTo>
                <a:close/>
              </a:path>
              <a:path w="425450" h="1190625">
                <a:moveTo>
                  <a:pt x="19812" y="1159763"/>
                </a:moveTo>
                <a:lnTo>
                  <a:pt x="19812" y="1130807"/>
                </a:lnTo>
                <a:lnTo>
                  <a:pt x="5714" y="1132434"/>
                </a:lnTo>
                <a:lnTo>
                  <a:pt x="2286" y="1133093"/>
                </a:lnTo>
                <a:lnTo>
                  <a:pt x="19812" y="1159763"/>
                </a:lnTo>
                <a:close/>
              </a:path>
              <a:path w="425450" h="1190625">
                <a:moveTo>
                  <a:pt x="19812" y="1188719"/>
                </a:moveTo>
                <a:lnTo>
                  <a:pt x="19812" y="1159763"/>
                </a:lnTo>
                <a:lnTo>
                  <a:pt x="2286" y="1133093"/>
                </a:lnTo>
                <a:lnTo>
                  <a:pt x="2286" y="1190068"/>
                </a:lnTo>
                <a:lnTo>
                  <a:pt x="19812" y="1188719"/>
                </a:lnTo>
                <a:close/>
              </a:path>
              <a:path w="425450" h="1190625">
                <a:moveTo>
                  <a:pt x="40386" y="1122250"/>
                </a:moveTo>
                <a:lnTo>
                  <a:pt x="22098" y="1129283"/>
                </a:lnTo>
                <a:lnTo>
                  <a:pt x="5714" y="1132434"/>
                </a:lnTo>
                <a:lnTo>
                  <a:pt x="19812" y="1130807"/>
                </a:lnTo>
                <a:lnTo>
                  <a:pt x="19812" y="1188719"/>
                </a:lnTo>
                <a:lnTo>
                  <a:pt x="28194" y="1187576"/>
                </a:lnTo>
                <a:lnTo>
                  <a:pt x="28194" y="1129283"/>
                </a:lnTo>
                <a:lnTo>
                  <a:pt x="40386" y="1122250"/>
                </a:lnTo>
                <a:close/>
              </a:path>
              <a:path w="425450" h="1190625">
                <a:moveTo>
                  <a:pt x="59436" y="1148333"/>
                </a:moveTo>
                <a:lnTo>
                  <a:pt x="41910" y="1121663"/>
                </a:lnTo>
                <a:lnTo>
                  <a:pt x="40386" y="1122250"/>
                </a:lnTo>
                <a:lnTo>
                  <a:pt x="28194" y="1129283"/>
                </a:lnTo>
                <a:lnTo>
                  <a:pt x="59436" y="1148333"/>
                </a:lnTo>
                <a:close/>
              </a:path>
              <a:path w="425450" h="1190625">
                <a:moveTo>
                  <a:pt x="59436" y="1181451"/>
                </a:moveTo>
                <a:lnTo>
                  <a:pt x="59436" y="1148333"/>
                </a:lnTo>
                <a:lnTo>
                  <a:pt x="28194" y="1129283"/>
                </a:lnTo>
                <a:lnTo>
                  <a:pt x="28194" y="1187576"/>
                </a:lnTo>
                <a:lnTo>
                  <a:pt x="36576" y="1186433"/>
                </a:lnTo>
                <a:lnTo>
                  <a:pt x="56388" y="1182623"/>
                </a:lnTo>
                <a:lnTo>
                  <a:pt x="59436" y="1181451"/>
                </a:lnTo>
                <a:close/>
              </a:path>
              <a:path w="425450" h="1190625">
                <a:moveTo>
                  <a:pt x="74980" y="1096283"/>
                </a:moveTo>
                <a:lnTo>
                  <a:pt x="64769" y="1104137"/>
                </a:lnTo>
                <a:lnTo>
                  <a:pt x="48006" y="1117853"/>
                </a:lnTo>
                <a:lnTo>
                  <a:pt x="40386" y="1122250"/>
                </a:lnTo>
                <a:lnTo>
                  <a:pt x="41910" y="1121663"/>
                </a:lnTo>
                <a:lnTo>
                  <a:pt x="59436" y="1148333"/>
                </a:lnTo>
                <a:lnTo>
                  <a:pt x="59436" y="1181451"/>
                </a:lnTo>
                <a:lnTo>
                  <a:pt x="73152" y="1176176"/>
                </a:lnTo>
                <a:lnTo>
                  <a:pt x="73152" y="1098041"/>
                </a:lnTo>
                <a:lnTo>
                  <a:pt x="74980" y="1096283"/>
                </a:lnTo>
                <a:close/>
              </a:path>
              <a:path w="425450" h="1190625">
                <a:moveTo>
                  <a:pt x="112776" y="1110233"/>
                </a:moveTo>
                <a:lnTo>
                  <a:pt x="84582" y="1088897"/>
                </a:lnTo>
                <a:lnTo>
                  <a:pt x="74980" y="1096283"/>
                </a:lnTo>
                <a:lnTo>
                  <a:pt x="73152" y="1098041"/>
                </a:lnTo>
                <a:lnTo>
                  <a:pt x="112776" y="1110233"/>
                </a:lnTo>
                <a:close/>
              </a:path>
              <a:path w="425450" h="1190625">
                <a:moveTo>
                  <a:pt x="112776" y="1153875"/>
                </a:moveTo>
                <a:lnTo>
                  <a:pt x="112776" y="1110233"/>
                </a:lnTo>
                <a:lnTo>
                  <a:pt x="73152" y="1098041"/>
                </a:lnTo>
                <a:lnTo>
                  <a:pt x="73152" y="1176176"/>
                </a:lnTo>
                <a:lnTo>
                  <a:pt x="76200" y="1175003"/>
                </a:lnTo>
                <a:lnTo>
                  <a:pt x="87630" y="1169669"/>
                </a:lnTo>
                <a:lnTo>
                  <a:pt x="107442" y="1158239"/>
                </a:lnTo>
                <a:lnTo>
                  <a:pt x="112776" y="1153875"/>
                </a:lnTo>
                <a:close/>
              </a:path>
              <a:path w="425450" h="1190625">
                <a:moveTo>
                  <a:pt x="232500" y="810794"/>
                </a:moveTo>
                <a:lnTo>
                  <a:pt x="217932" y="848867"/>
                </a:lnTo>
                <a:lnTo>
                  <a:pt x="198995" y="897329"/>
                </a:lnTo>
                <a:lnTo>
                  <a:pt x="177648" y="945924"/>
                </a:lnTo>
                <a:lnTo>
                  <a:pt x="153272" y="993301"/>
                </a:lnTo>
                <a:lnTo>
                  <a:pt x="125250" y="1038107"/>
                </a:lnTo>
                <a:lnTo>
                  <a:pt x="92964" y="1078991"/>
                </a:lnTo>
                <a:lnTo>
                  <a:pt x="74980" y="1096283"/>
                </a:lnTo>
                <a:lnTo>
                  <a:pt x="84582" y="1088897"/>
                </a:lnTo>
                <a:lnTo>
                  <a:pt x="112776" y="1110233"/>
                </a:lnTo>
                <a:lnTo>
                  <a:pt x="112776" y="1153875"/>
                </a:lnTo>
                <a:lnTo>
                  <a:pt x="124205" y="1144523"/>
                </a:lnTo>
                <a:lnTo>
                  <a:pt x="172974" y="1102613"/>
                </a:lnTo>
                <a:lnTo>
                  <a:pt x="206502" y="1058417"/>
                </a:lnTo>
                <a:lnTo>
                  <a:pt x="229361" y="1021079"/>
                </a:lnTo>
                <a:lnTo>
                  <a:pt x="229361" y="822197"/>
                </a:lnTo>
                <a:lnTo>
                  <a:pt x="232500" y="810794"/>
                </a:lnTo>
                <a:close/>
              </a:path>
              <a:path w="425450" h="1190625">
                <a:moveTo>
                  <a:pt x="272034" y="822197"/>
                </a:moveTo>
                <a:lnTo>
                  <a:pt x="232500" y="810794"/>
                </a:lnTo>
                <a:lnTo>
                  <a:pt x="229361" y="822197"/>
                </a:lnTo>
                <a:lnTo>
                  <a:pt x="272034" y="822197"/>
                </a:lnTo>
                <a:close/>
              </a:path>
              <a:path w="425450" h="1190625">
                <a:moveTo>
                  <a:pt x="272034" y="935375"/>
                </a:moveTo>
                <a:lnTo>
                  <a:pt x="272034" y="822197"/>
                </a:lnTo>
                <a:lnTo>
                  <a:pt x="229361" y="822197"/>
                </a:lnTo>
                <a:lnTo>
                  <a:pt x="229361" y="1021079"/>
                </a:lnTo>
                <a:lnTo>
                  <a:pt x="237744" y="1004315"/>
                </a:lnTo>
                <a:lnTo>
                  <a:pt x="254508" y="975359"/>
                </a:lnTo>
                <a:lnTo>
                  <a:pt x="268986" y="942593"/>
                </a:lnTo>
                <a:lnTo>
                  <a:pt x="272034" y="935375"/>
                </a:lnTo>
                <a:close/>
              </a:path>
              <a:path w="425450" h="1190625">
                <a:moveTo>
                  <a:pt x="425195" y="0"/>
                </a:moveTo>
                <a:lnTo>
                  <a:pt x="339851" y="0"/>
                </a:lnTo>
                <a:lnTo>
                  <a:pt x="334994" y="170940"/>
                </a:lnTo>
                <a:lnTo>
                  <a:pt x="332310" y="222697"/>
                </a:lnTo>
                <a:lnTo>
                  <a:pt x="328729" y="274787"/>
                </a:lnTo>
                <a:lnTo>
                  <a:pt x="324228" y="327092"/>
                </a:lnTo>
                <a:lnTo>
                  <a:pt x="318782" y="379495"/>
                </a:lnTo>
                <a:lnTo>
                  <a:pt x="312367" y="431877"/>
                </a:lnTo>
                <a:lnTo>
                  <a:pt x="304961" y="484121"/>
                </a:lnTo>
                <a:lnTo>
                  <a:pt x="296539" y="536109"/>
                </a:lnTo>
                <a:lnTo>
                  <a:pt x="287078" y="587722"/>
                </a:lnTo>
                <a:lnTo>
                  <a:pt x="276553" y="638844"/>
                </a:lnTo>
                <a:lnTo>
                  <a:pt x="264943" y="689356"/>
                </a:lnTo>
                <a:lnTo>
                  <a:pt x="252221" y="739139"/>
                </a:lnTo>
                <a:lnTo>
                  <a:pt x="232500" y="810794"/>
                </a:lnTo>
                <a:lnTo>
                  <a:pt x="272034" y="822197"/>
                </a:lnTo>
                <a:lnTo>
                  <a:pt x="272034" y="935375"/>
                </a:lnTo>
                <a:lnTo>
                  <a:pt x="283464" y="908303"/>
                </a:lnTo>
                <a:lnTo>
                  <a:pt x="311658" y="833627"/>
                </a:lnTo>
                <a:lnTo>
                  <a:pt x="313944" y="822197"/>
                </a:lnTo>
                <a:lnTo>
                  <a:pt x="336803" y="739139"/>
                </a:lnTo>
                <a:lnTo>
                  <a:pt x="359663" y="649223"/>
                </a:lnTo>
                <a:lnTo>
                  <a:pt x="379475" y="553211"/>
                </a:lnTo>
                <a:lnTo>
                  <a:pt x="393953" y="451103"/>
                </a:lnTo>
                <a:lnTo>
                  <a:pt x="407669" y="345947"/>
                </a:lnTo>
                <a:lnTo>
                  <a:pt x="416051" y="234695"/>
                </a:lnTo>
                <a:lnTo>
                  <a:pt x="422147" y="119633"/>
                </a:lnTo>
                <a:lnTo>
                  <a:pt x="425195" y="0"/>
                </a:lnTo>
                <a:close/>
              </a:path>
            </a:pathLst>
          </a:custGeom>
          <a:solidFill>
            <a:srgbClr val="000000"/>
          </a:solidFill>
        </p:spPr>
        <p:txBody>
          <a:bodyPr wrap="square" lIns="0" tIns="0" rIns="0" bIns="0" rtlCol="0"/>
          <a:lstStyle/>
          <a:p>
            <a:endParaRPr>
              <a:solidFill>
                <a:prstClr val="black"/>
              </a:solidFill>
            </a:endParaRPr>
          </a:p>
        </p:txBody>
      </p:sp>
      <p:sp>
        <p:nvSpPr>
          <p:cNvPr id="30" name="object 30"/>
          <p:cNvSpPr/>
          <p:nvPr/>
        </p:nvSpPr>
        <p:spPr>
          <a:xfrm>
            <a:off x="5289943" y="1539906"/>
            <a:ext cx="1504950" cy="618490"/>
          </a:xfrm>
          <a:custGeom>
            <a:avLst/>
            <a:gdLst/>
            <a:ahLst/>
            <a:cxnLst/>
            <a:rect l="l" t="t" r="r" b="b"/>
            <a:pathLst>
              <a:path w="1504950" h="618489">
                <a:moveTo>
                  <a:pt x="1504950" y="616457"/>
                </a:moveTo>
                <a:lnTo>
                  <a:pt x="1482143" y="544992"/>
                </a:lnTo>
                <a:lnTo>
                  <a:pt x="1463867" y="507882"/>
                </a:lnTo>
                <a:lnTo>
                  <a:pt x="1441962" y="472336"/>
                </a:lnTo>
                <a:lnTo>
                  <a:pt x="1416649" y="438331"/>
                </a:lnTo>
                <a:lnTo>
                  <a:pt x="1388148" y="405839"/>
                </a:lnTo>
                <a:lnTo>
                  <a:pt x="1356681" y="374835"/>
                </a:lnTo>
                <a:lnTo>
                  <a:pt x="1322469" y="345295"/>
                </a:lnTo>
                <a:lnTo>
                  <a:pt x="1285733" y="317193"/>
                </a:lnTo>
                <a:lnTo>
                  <a:pt x="1246694" y="290503"/>
                </a:lnTo>
                <a:lnTo>
                  <a:pt x="1205574" y="265201"/>
                </a:lnTo>
                <a:lnTo>
                  <a:pt x="1162593" y="241260"/>
                </a:lnTo>
                <a:lnTo>
                  <a:pt x="1117972" y="218656"/>
                </a:lnTo>
                <a:lnTo>
                  <a:pt x="1071933" y="197363"/>
                </a:lnTo>
                <a:lnTo>
                  <a:pt x="1024696" y="177356"/>
                </a:lnTo>
                <a:lnTo>
                  <a:pt x="976483" y="158610"/>
                </a:lnTo>
                <a:lnTo>
                  <a:pt x="927516" y="141098"/>
                </a:lnTo>
                <a:lnTo>
                  <a:pt x="878014" y="124797"/>
                </a:lnTo>
                <a:lnTo>
                  <a:pt x="828200" y="109679"/>
                </a:lnTo>
                <a:lnTo>
                  <a:pt x="778293" y="95721"/>
                </a:lnTo>
                <a:lnTo>
                  <a:pt x="728517" y="82897"/>
                </a:lnTo>
                <a:lnTo>
                  <a:pt x="679090" y="71181"/>
                </a:lnTo>
                <a:lnTo>
                  <a:pt x="630236" y="60547"/>
                </a:lnTo>
                <a:lnTo>
                  <a:pt x="582174" y="50972"/>
                </a:lnTo>
                <a:lnTo>
                  <a:pt x="535126" y="42429"/>
                </a:lnTo>
                <a:lnTo>
                  <a:pt x="489313" y="34893"/>
                </a:lnTo>
                <a:lnTo>
                  <a:pt x="444956" y="28338"/>
                </a:lnTo>
                <a:lnTo>
                  <a:pt x="402276" y="22740"/>
                </a:lnTo>
                <a:lnTo>
                  <a:pt x="361495" y="18073"/>
                </a:lnTo>
                <a:lnTo>
                  <a:pt x="322833" y="14311"/>
                </a:lnTo>
                <a:lnTo>
                  <a:pt x="144780" y="2285"/>
                </a:lnTo>
                <a:lnTo>
                  <a:pt x="0" y="0"/>
                </a:lnTo>
                <a:lnTo>
                  <a:pt x="0" y="13716"/>
                </a:lnTo>
                <a:lnTo>
                  <a:pt x="144780" y="15239"/>
                </a:lnTo>
                <a:lnTo>
                  <a:pt x="286512" y="25145"/>
                </a:lnTo>
                <a:lnTo>
                  <a:pt x="422909" y="38099"/>
                </a:lnTo>
                <a:lnTo>
                  <a:pt x="555498" y="59435"/>
                </a:lnTo>
                <a:lnTo>
                  <a:pt x="680466" y="84581"/>
                </a:lnTo>
                <a:lnTo>
                  <a:pt x="794004" y="113694"/>
                </a:lnTo>
                <a:lnTo>
                  <a:pt x="794004" y="113537"/>
                </a:lnTo>
                <a:lnTo>
                  <a:pt x="799338" y="107441"/>
                </a:lnTo>
                <a:lnTo>
                  <a:pt x="799338" y="115193"/>
                </a:lnTo>
                <a:lnTo>
                  <a:pt x="904494" y="147827"/>
                </a:lnTo>
                <a:lnTo>
                  <a:pt x="949872" y="163417"/>
                </a:lnTo>
                <a:lnTo>
                  <a:pt x="996426" y="180957"/>
                </a:lnTo>
                <a:lnTo>
                  <a:pt x="1043659" y="200460"/>
                </a:lnTo>
                <a:lnTo>
                  <a:pt x="1091073" y="221939"/>
                </a:lnTo>
                <a:lnTo>
                  <a:pt x="1138174" y="245405"/>
                </a:lnTo>
                <a:lnTo>
                  <a:pt x="1184462" y="270871"/>
                </a:lnTo>
                <a:lnTo>
                  <a:pt x="1229442" y="298349"/>
                </a:lnTo>
                <a:lnTo>
                  <a:pt x="1272616" y="327851"/>
                </a:lnTo>
                <a:lnTo>
                  <a:pt x="1313487" y="359390"/>
                </a:lnTo>
                <a:lnTo>
                  <a:pt x="1351560" y="392976"/>
                </a:lnTo>
                <a:lnTo>
                  <a:pt x="1386336" y="428624"/>
                </a:lnTo>
                <a:lnTo>
                  <a:pt x="1417320" y="466343"/>
                </a:lnTo>
                <a:lnTo>
                  <a:pt x="1434525" y="491489"/>
                </a:lnTo>
                <a:lnTo>
                  <a:pt x="1442466" y="491489"/>
                </a:lnTo>
                <a:lnTo>
                  <a:pt x="1442466" y="506067"/>
                </a:lnTo>
                <a:lnTo>
                  <a:pt x="1451610" y="521969"/>
                </a:lnTo>
                <a:lnTo>
                  <a:pt x="1465326" y="553211"/>
                </a:lnTo>
                <a:lnTo>
                  <a:pt x="1476756" y="583691"/>
                </a:lnTo>
                <a:lnTo>
                  <a:pt x="1485138" y="617981"/>
                </a:lnTo>
                <a:lnTo>
                  <a:pt x="1504950" y="616457"/>
                </a:lnTo>
                <a:close/>
              </a:path>
              <a:path w="1504950" h="618489">
                <a:moveTo>
                  <a:pt x="799338" y="115061"/>
                </a:moveTo>
                <a:lnTo>
                  <a:pt x="799338" y="107441"/>
                </a:lnTo>
                <a:lnTo>
                  <a:pt x="794004" y="113537"/>
                </a:lnTo>
                <a:lnTo>
                  <a:pt x="796902" y="114437"/>
                </a:lnTo>
                <a:lnTo>
                  <a:pt x="799338" y="115061"/>
                </a:lnTo>
                <a:close/>
              </a:path>
              <a:path w="1504950" h="618489">
                <a:moveTo>
                  <a:pt x="796902" y="114437"/>
                </a:moveTo>
                <a:lnTo>
                  <a:pt x="794004" y="113537"/>
                </a:lnTo>
                <a:lnTo>
                  <a:pt x="794004" y="113694"/>
                </a:lnTo>
                <a:lnTo>
                  <a:pt x="796902" y="114437"/>
                </a:lnTo>
                <a:close/>
              </a:path>
              <a:path w="1504950" h="618489">
                <a:moveTo>
                  <a:pt x="799338" y="115193"/>
                </a:moveTo>
                <a:lnTo>
                  <a:pt x="799338" y="115061"/>
                </a:lnTo>
                <a:lnTo>
                  <a:pt x="796902" y="114437"/>
                </a:lnTo>
                <a:lnTo>
                  <a:pt x="799338" y="115193"/>
                </a:lnTo>
                <a:close/>
              </a:path>
              <a:path w="1504950" h="618489">
                <a:moveTo>
                  <a:pt x="1442466" y="506067"/>
                </a:moveTo>
                <a:lnTo>
                  <a:pt x="1442466" y="491489"/>
                </a:lnTo>
                <a:lnTo>
                  <a:pt x="1437132" y="495299"/>
                </a:lnTo>
                <a:lnTo>
                  <a:pt x="1434525" y="491489"/>
                </a:lnTo>
                <a:lnTo>
                  <a:pt x="1434084" y="491489"/>
                </a:lnTo>
                <a:lnTo>
                  <a:pt x="1442466" y="506067"/>
                </a:lnTo>
                <a:close/>
              </a:path>
              <a:path w="1504950" h="618489">
                <a:moveTo>
                  <a:pt x="1442466" y="491489"/>
                </a:moveTo>
                <a:lnTo>
                  <a:pt x="1434525" y="491489"/>
                </a:lnTo>
                <a:lnTo>
                  <a:pt x="1437132" y="495299"/>
                </a:lnTo>
                <a:lnTo>
                  <a:pt x="1442466" y="491489"/>
                </a:lnTo>
                <a:close/>
              </a:path>
            </a:pathLst>
          </a:custGeom>
          <a:solidFill>
            <a:srgbClr val="000000"/>
          </a:solidFill>
        </p:spPr>
        <p:txBody>
          <a:bodyPr wrap="square" lIns="0" tIns="0" rIns="0" bIns="0" rtlCol="0"/>
          <a:lstStyle/>
          <a:p>
            <a:endParaRPr>
              <a:solidFill>
                <a:prstClr val="black"/>
              </a:solidFill>
            </a:endParaRPr>
          </a:p>
        </p:txBody>
      </p:sp>
      <p:sp>
        <p:nvSpPr>
          <p:cNvPr id="31" name="object 31"/>
          <p:cNvSpPr/>
          <p:nvPr/>
        </p:nvSpPr>
        <p:spPr>
          <a:xfrm>
            <a:off x="2103259"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2" name="object 32"/>
          <p:cNvSpPr/>
          <p:nvPr/>
        </p:nvSpPr>
        <p:spPr>
          <a:xfrm>
            <a:off x="2102497" y="1243488"/>
            <a:ext cx="382905" cy="0"/>
          </a:xfrm>
          <a:custGeom>
            <a:avLst/>
            <a:gdLst/>
            <a:ahLst/>
            <a:cxnLst/>
            <a:rect l="l" t="t" r="r" b="b"/>
            <a:pathLst>
              <a:path w="382905">
                <a:moveTo>
                  <a:pt x="0" y="0"/>
                </a:moveTo>
                <a:lnTo>
                  <a:pt x="382524" y="0"/>
                </a:lnTo>
              </a:path>
            </a:pathLst>
          </a:custGeom>
          <a:ln w="13716">
            <a:solidFill>
              <a:srgbClr val="000000"/>
            </a:solidFill>
          </a:ln>
        </p:spPr>
        <p:txBody>
          <a:bodyPr wrap="square" lIns="0" tIns="0" rIns="0" bIns="0" rtlCol="0"/>
          <a:lstStyle/>
          <a:p>
            <a:endParaRPr>
              <a:solidFill>
                <a:prstClr val="black"/>
              </a:solidFill>
            </a:endParaRPr>
          </a:p>
        </p:txBody>
      </p:sp>
      <p:sp>
        <p:nvSpPr>
          <p:cNvPr id="33" name="object 33"/>
          <p:cNvSpPr/>
          <p:nvPr/>
        </p:nvSpPr>
        <p:spPr>
          <a:xfrm>
            <a:off x="2486164" y="1242726"/>
            <a:ext cx="0" cy="149860"/>
          </a:xfrm>
          <a:custGeom>
            <a:avLst/>
            <a:gdLst/>
            <a:ahLst/>
            <a:cxnLst/>
            <a:rect l="l" t="t" r="r" b="b"/>
            <a:pathLst>
              <a:path h="149859">
                <a:moveTo>
                  <a:pt x="0" y="0"/>
                </a:moveTo>
                <a:lnTo>
                  <a:pt x="0" y="149351"/>
                </a:lnTo>
              </a:path>
            </a:pathLst>
          </a:custGeom>
          <a:ln w="20573">
            <a:solidFill>
              <a:srgbClr val="000000"/>
            </a:solidFill>
          </a:ln>
        </p:spPr>
        <p:txBody>
          <a:bodyPr wrap="square" lIns="0" tIns="0" rIns="0" bIns="0" rtlCol="0"/>
          <a:lstStyle/>
          <a:p>
            <a:endParaRPr>
              <a:solidFill>
                <a:prstClr val="black"/>
              </a:solidFill>
            </a:endParaRPr>
          </a:p>
        </p:txBody>
      </p:sp>
      <p:sp>
        <p:nvSpPr>
          <p:cNvPr id="34" name="object 34"/>
          <p:cNvSpPr/>
          <p:nvPr/>
        </p:nvSpPr>
        <p:spPr>
          <a:xfrm>
            <a:off x="2613799"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5" name="object 35"/>
          <p:cNvSpPr/>
          <p:nvPr/>
        </p:nvSpPr>
        <p:spPr>
          <a:xfrm>
            <a:off x="2612275" y="1243488"/>
            <a:ext cx="382905" cy="0"/>
          </a:xfrm>
          <a:custGeom>
            <a:avLst/>
            <a:gdLst/>
            <a:ahLst/>
            <a:cxnLst/>
            <a:rect l="l" t="t" r="r" b="b"/>
            <a:pathLst>
              <a:path w="382905">
                <a:moveTo>
                  <a:pt x="0" y="0"/>
                </a:moveTo>
                <a:lnTo>
                  <a:pt x="382524" y="0"/>
                </a:lnTo>
              </a:path>
            </a:pathLst>
          </a:custGeom>
          <a:ln w="13716">
            <a:solidFill>
              <a:srgbClr val="000000"/>
            </a:solidFill>
          </a:ln>
        </p:spPr>
        <p:txBody>
          <a:bodyPr wrap="square" lIns="0" tIns="0" rIns="0" bIns="0" rtlCol="0"/>
          <a:lstStyle/>
          <a:p>
            <a:endParaRPr>
              <a:solidFill>
                <a:prstClr val="black"/>
              </a:solidFill>
            </a:endParaRPr>
          </a:p>
        </p:txBody>
      </p:sp>
      <p:sp>
        <p:nvSpPr>
          <p:cNvPr id="36" name="object 36"/>
          <p:cNvSpPr/>
          <p:nvPr/>
        </p:nvSpPr>
        <p:spPr>
          <a:xfrm>
            <a:off x="2996323" y="1242726"/>
            <a:ext cx="0" cy="149860"/>
          </a:xfrm>
          <a:custGeom>
            <a:avLst/>
            <a:gdLst/>
            <a:ahLst/>
            <a:cxnLst/>
            <a:rect l="l" t="t" r="r" b="b"/>
            <a:pathLst>
              <a:path h="149859">
                <a:moveTo>
                  <a:pt x="0" y="0"/>
                </a:moveTo>
                <a:lnTo>
                  <a:pt x="0" y="149351"/>
                </a:lnTo>
              </a:path>
            </a:pathLst>
          </a:custGeom>
          <a:ln w="19812">
            <a:solidFill>
              <a:srgbClr val="000000"/>
            </a:solidFill>
          </a:ln>
        </p:spPr>
        <p:txBody>
          <a:bodyPr wrap="square" lIns="0" tIns="0" rIns="0" bIns="0" rtlCol="0"/>
          <a:lstStyle/>
          <a:p>
            <a:endParaRPr>
              <a:solidFill>
                <a:prstClr val="black"/>
              </a:solidFill>
            </a:endParaRPr>
          </a:p>
        </p:txBody>
      </p:sp>
      <p:sp>
        <p:nvSpPr>
          <p:cNvPr id="37" name="object 37"/>
          <p:cNvSpPr txBox="1"/>
          <p:nvPr/>
        </p:nvSpPr>
        <p:spPr>
          <a:xfrm>
            <a:off x="1641735" y="739179"/>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控制</a:t>
            </a:r>
            <a:r>
              <a:rPr sz="900" spc="5" dirty="0">
                <a:solidFill>
                  <a:prstClr val="black"/>
                </a:solidFill>
                <a:latin typeface="SimSun"/>
                <a:cs typeface="SimSun"/>
              </a:rPr>
              <a:t>栅</a:t>
            </a:r>
            <a:r>
              <a:rPr sz="900" spc="-20" dirty="0">
                <a:solidFill>
                  <a:prstClr val="black"/>
                </a:solidFill>
                <a:latin typeface="SimSun"/>
                <a:cs typeface="SimSun"/>
              </a:rPr>
              <a:t> </a:t>
            </a:r>
            <a:endParaRPr sz="900">
              <a:solidFill>
                <a:prstClr val="black"/>
              </a:solidFill>
              <a:latin typeface="SimSun"/>
              <a:cs typeface="SimSun"/>
            </a:endParaRPr>
          </a:p>
        </p:txBody>
      </p:sp>
      <p:sp>
        <p:nvSpPr>
          <p:cNvPr id="38" name="object 38"/>
          <p:cNvSpPr txBox="1"/>
          <p:nvPr/>
        </p:nvSpPr>
        <p:spPr>
          <a:xfrm>
            <a:off x="876700" y="739179"/>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电子</a:t>
            </a:r>
            <a:r>
              <a:rPr sz="900" spc="5" dirty="0">
                <a:solidFill>
                  <a:prstClr val="black"/>
                </a:solidFill>
                <a:latin typeface="SimSun"/>
                <a:cs typeface="SimSun"/>
              </a:rPr>
              <a:t>枪</a:t>
            </a:r>
            <a:r>
              <a:rPr sz="900" spc="-20" dirty="0">
                <a:solidFill>
                  <a:prstClr val="black"/>
                </a:solidFill>
                <a:latin typeface="SimSun"/>
                <a:cs typeface="SimSun"/>
              </a:rPr>
              <a:t> </a:t>
            </a:r>
            <a:endParaRPr sz="900">
              <a:solidFill>
                <a:prstClr val="black"/>
              </a:solidFill>
              <a:latin typeface="SimSun"/>
              <a:cs typeface="SimSun"/>
            </a:endParaRPr>
          </a:p>
        </p:txBody>
      </p:sp>
      <p:sp>
        <p:nvSpPr>
          <p:cNvPr id="39" name="object 39"/>
          <p:cNvSpPr txBox="1"/>
          <p:nvPr/>
        </p:nvSpPr>
        <p:spPr>
          <a:xfrm>
            <a:off x="2576777" y="739179"/>
            <a:ext cx="70612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加</a:t>
            </a:r>
            <a:r>
              <a:rPr sz="900" spc="5" dirty="0">
                <a:solidFill>
                  <a:prstClr val="black"/>
                </a:solidFill>
                <a:latin typeface="SimSun"/>
                <a:cs typeface="SimSun"/>
              </a:rPr>
              <a:t>速</a:t>
            </a:r>
            <a:r>
              <a:rPr sz="900" spc="-60" dirty="0">
                <a:solidFill>
                  <a:prstClr val="black"/>
                </a:solidFill>
                <a:latin typeface="SimSun"/>
                <a:cs typeface="SimSun"/>
              </a:rPr>
              <a:t> </a:t>
            </a:r>
            <a:r>
              <a:rPr sz="900" spc="434" dirty="0">
                <a:solidFill>
                  <a:prstClr val="black"/>
                </a:solidFill>
                <a:latin typeface="SimSun"/>
                <a:cs typeface="SimSun"/>
              </a:rPr>
              <a:t>电</a:t>
            </a:r>
            <a:r>
              <a:rPr sz="900" spc="5" dirty="0">
                <a:solidFill>
                  <a:prstClr val="black"/>
                </a:solidFill>
                <a:latin typeface="SimSun"/>
                <a:cs typeface="SimSun"/>
              </a:rPr>
              <a:t>极</a:t>
            </a:r>
            <a:r>
              <a:rPr sz="900" spc="-20" dirty="0">
                <a:solidFill>
                  <a:prstClr val="black"/>
                </a:solidFill>
                <a:latin typeface="SimSun"/>
                <a:cs typeface="SimSun"/>
              </a:rPr>
              <a:t> </a:t>
            </a:r>
            <a:endParaRPr sz="900">
              <a:solidFill>
                <a:prstClr val="black"/>
              </a:solidFill>
              <a:latin typeface="SimSun"/>
              <a:cs typeface="SimSun"/>
            </a:endParaRPr>
          </a:p>
        </p:txBody>
      </p:sp>
      <p:sp>
        <p:nvSpPr>
          <p:cNvPr id="40" name="object 40"/>
          <p:cNvSpPr txBox="1"/>
          <p:nvPr/>
        </p:nvSpPr>
        <p:spPr>
          <a:xfrm>
            <a:off x="2322226" y="2087147"/>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聚焦系</a:t>
            </a:r>
            <a:r>
              <a:rPr sz="900" spc="5" dirty="0">
                <a:solidFill>
                  <a:prstClr val="black"/>
                </a:solidFill>
                <a:latin typeface="SimSun"/>
                <a:cs typeface="SimSun"/>
              </a:rPr>
              <a:t>统</a:t>
            </a:r>
            <a:r>
              <a:rPr sz="900" spc="-20" dirty="0">
                <a:solidFill>
                  <a:prstClr val="black"/>
                </a:solidFill>
                <a:latin typeface="SimSun"/>
                <a:cs typeface="SimSun"/>
              </a:rPr>
              <a:t> </a:t>
            </a:r>
            <a:endParaRPr sz="900">
              <a:solidFill>
                <a:prstClr val="black"/>
              </a:solidFill>
              <a:latin typeface="SimSun"/>
              <a:cs typeface="SimSun"/>
            </a:endParaRPr>
          </a:p>
        </p:txBody>
      </p:sp>
      <p:sp>
        <p:nvSpPr>
          <p:cNvPr id="41" name="object 41"/>
          <p:cNvSpPr txBox="1"/>
          <p:nvPr/>
        </p:nvSpPr>
        <p:spPr>
          <a:xfrm>
            <a:off x="3597054" y="739179"/>
            <a:ext cx="65151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偏转</a:t>
            </a:r>
            <a:r>
              <a:rPr sz="900" spc="5" dirty="0">
                <a:solidFill>
                  <a:prstClr val="black"/>
                </a:solidFill>
                <a:latin typeface="SimSun"/>
                <a:cs typeface="SimSun"/>
              </a:rPr>
              <a:t>系</a:t>
            </a:r>
            <a:r>
              <a:rPr sz="900" spc="-90" dirty="0">
                <a:solidFill>
                  <a:prstClr val="black"/>
                </a:solidFill>
                <a:latin typeface="SimSun"/>
                <a:cs typeface="SimSun"/>
              </a:rPr>
              <a:t> </a:t>
            </a:r>
            <a:r>
              <a:rPr sz="900" spc="5" dirty="0">
                <a:solidFill>
                  <a:prstClr val="black"/>
                </a:solidFill>
                <a:latin typeface="SimSun"/>
                <a:cs typeface="SimSun"/>
              </a:rPr>
              <a:t>统</a:t>
            </a:r>
            <a:endParaRPr sz="900">
              <a:solidFill>
                <a:prstClr val="black"/>
              </a:solidFill>
              <a:latin typeface="SimSun"/>
              <a:cs typeface="SimSun"/>
            </a:endParaRPr>
          </a:p>
        </p:txBody>
      </p:sp>
      <p:sp>
        <p:nvSpPr>
          <p:cNvPr id="42" name="object 42"/>
          <p:cNvSpPr txBox="1"/>
          <p:nvPr/>
        </p:nvSpPr>
        <p:spPr>
          <a:xfrm>
            <a:off x="5509641" y="1816701"/>
            <a:ext cx="481330" cy="163830"/>
          </a:xfrm>
          <a:prstGeom prst="rect">
            <a:avLst/>
          </a:prstGeom>
        </p:spPr>
        <p:txBody>
          <a:bodyPr vert="horz" wrap="square" lIns="0" tIns="13335" rIns="0" bIns="0" rtlCol="0">
            <a:spAutoFit/>
          </a:bodyPr>
          <a:lstStyle/>
          <a:p>
            <a:pPr marL="12700">
              <a:spcBef>
                <a:spcPts val="105"/>
              </a:spcBef>
            </a:pPr>
            <a:r>
              <a:rPr sz="900" spc="440" dirty="0">
                <a:solidFill>
                  <a:prstClr val="black"/>
                </a:solidFill>
                <a:latin typeface="SimSun"/>
                <a:cs typeface="SimSun"/>
              </a:rPr>
              <a:t>电</a:t>
            </a:r>
            <a:r>
              <a:rPr sz="900" spc="5" dirty="0">
                <a:solidFill>
                  <a:prstClr val="black"/>
                </a:solidFill>
                <a:latin typeface="SimSun"/>
                <a:cs typeface="SimSun"/>
              </a:rPr>
              <a:t>子</a:t>
            </a:r>
            <a:r>
              <a:rPr sz="900" spc="-100" dirty="0">
                <a:solidFill>
                  <a:prstClr val="black"/>
                </a:solidFill>
                <a:latin typeface="SimSun"/>
                <a:cs typeface="SimSun"/>
              </a:rPr>
              <a:t> </a:t>
            </a:r>
            <a:r>
              <a:rPr sz="900" spc="5" dirty="0">
                <a:solidFill>
                  <a:prstClr val="black"/>
                </a:solidFill>
                <a:latin typeface="SimSun"/>
                <a:cs typeface="SimSun"/>
              </a:rPr>
              <a:t>束</a:t>
            </a:r>
            <a:endParaRPr sz="900">
              <a:solidFill>
                <a:prstClr val="black"/>
              </a:solidFill>
              <a:latin typeface="SimSun"/>
              <a:cs typeface="SimSun"/>
            </a:endParaRPr>
          </a:p>
        </p:txBody>
      </p:sp>
      <p:sp>
        <p:nvSpPr>
          <p:cNvPr id="43" name="object 43"/>
          <p:cNvSpPr txBox="1"/>
          <p:nvPr/>
        </p:nvSpPr>
        <p:spPr>
          <a:xfrm>
            <a:off x="1089210" y="2087262"/>
            <a:ext cx="36576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灯</a:t>
            </a:r>
            <a:r>
              <a:rPr sz="900" spc="5" dirty="0">
                <a:solidFill>
                  <a:prstClr val="black"/>
                </a:solidFill>
                <a:latin typeface="SimSun"/>
                <a:cs typeface="SimSun"/>
              </a:rPr>
              <a:t>丝</a:t>
            </a:r>
            <a:r>
              <a:rPr sz="900" spc="-20" dirty="0">
                <a:solidFill>
                  <a:prstClr val="black"/>
                </a:solidFill>
                <a:latin typeface="SimSun"/>
                <a:cs typeface="SimSun"/>
              </a:rPr>
              <a:t> </a:t>
            </a:r>
            <a:endParaRPr sz="900">
              <a:solidFill>
                <a:prstClr val="black"/>
              </a:solidFill>
              <a:latin typeface="SimSun"/>
              <a:cs typeface="SimSun"/>
            </a:endParaRPr>
          </a:p>
        </p:txBody>
      </p:sp>
      <p:sp>
        <p:nvSpPr>
          <p:cNvPr id="44" name="object 44"/>
          <p:cNvSpPr txBox="1"/>
          <p:nvPr/>
        </p:nvSpPr>
        <p:spPr>
          <a:xfrm>
            <a:off x="1641666" y="2087262"/>
            <a:ext cx="36576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阴</a:t>
            </a:r>
            <a:r>
              <a:rPr sz="900" spc="5" dirty="0">
                <a:solidFill>
                  <a:prstClr val="black"/>
                </a:solidFill>
                <a:latin typeface="SimSun"/>
                <a:cs typeface="SimSun"/>
              </a:rPr>
              <a:t>极</a:t>
            </a:r>
            <a:r>
              <a:rPr sz="900" spc="-20" dirty="0">
                <a:solidFill>
                  <a:prstClr val="black"/>
                </a:solidFill>
                <a:latin typeface="SimSun"/>
                <a:cs typeface="SimSun"/>
              </a:rPr>
              <a:t> </a:t>
            </a:r>
            <a:endParaRPr sz="900">
              <a:solidFill>
                <a:prstClr val="black"/>
              </a:solidFill>
              <a:latin typeface="SimSun"/>
              <a:cs typeface="SimSun"/>
            </a:endParaRPr>
          </a:p>
        </p:txBody>
      </p:sp>
      <p:sp>
        <p:nvSpPr>
          <p:cNvPr id="45" name="object 45"/>
          <p:cNvSpPr txBox="1"/>
          <p:nvPr/>
        </p:nvSpPr>
        <p:spPr>
          <a:xfrm>
            <a:off x="3214421" y="208726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水平偏</a:t>
            </a:r>
            <a:r>
              <a:rPr sz="900" spc="5" dirty="0">
                <a:solidFill>
                  <a:prstClr val="black"/>
                </a:solidFill>
                <a:latin typeface="SimSun"/>
                <a:cs typeface="SimSun"/>
              </a:rPr>
              <a:t>转</a:t>
            </a:r>
            <a:r>
              <a:rPr sz="900" spc="-20" dirty="0">
                <a:solidFill>
                  <a:prstClr val="black"/>
                </a:solidFill>
                <a:latin typeface="SimSun"/>
                <a:cs typeface="SimSun"/>
              </a:rPr>
              <a:t> </a:t>
            </a:r>
            <a:endParaRPr sz="900">
              <a:solidFill>
                <a:prstClr val="black"/>
              </a:solidFill>
              <a:latin typeface="SimSun"/>
              <a:cs typeface="SimSun"/>
            </a:endParaRPr>
          </a:p>
        </p:txBody>
      </p:sp>
      <p:sp>
        <p:nvSpPr>
          <p:cNvPr id="46" name="object 46"/>
          <p:cNvSpPr txBox="1"/>
          <p:nvPr/>
        </p:nvSpPr>
        <p:spPr>
          <a:xfrm>
            <a:off x="4107492" y="208726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垂直偏</a:t>
            </a:r>
            <a:r>
              <a:rPr sz="900" spc="5" dirty="0">
                <a:solidFill>
                  <a:prstClr val="black"/>
                </a:solidFill>
                <a:latin typeface="SimSun"/>
                <a:cs typeface="SimSun"/>
              </a:rPr>
              <a:t>转</a:t>
            </a:r>
            <a:r>
              <a:rPr sz="900" spc="-20" dirty="0">
                <a:solidFill>
                  <a:prstClr val="black"/>
                </a:solidFill>
                <a:latin typeface="SimSun"/>
                <a:cs typeface="SimSun"/>
              </a:rPr>
              <a:t> </a:t>
            </a:r>
            <a:endParaRPr sz="900">
              <a:solidFill>
                <a:prstClr val="black"/>
              </a:solidFill>
              <a:latin typeface="SimSun"/>
              <a:cs typeface="SimSun"/>
            </a:endParaRPr>
          </a:p>
        </p:txBody>
      </p:sp>
      <p:sp>
        <p:nvSpPr>
          <p:cNvPr id="47" name="object 47"/>
          <p:cNvSpPr txBox="1"/>
          <p:nvPr/>
        </p:nvSpPr>
        <p:spPr>
          <a:xfrm>
            <a:off x="6804971" y="639432"/>
            <a:ext cx="140970" cy="163830"/>
          </a:xfrm>
          <a:prstGeom prst="rect">
            <a:avLst/>
          </a:prstGeom>
        </p:spPr>
        <p:txBody>
          <a:bodyPr vert="horz" wrap="square" lIns="0" tIns="13335" rIns="0" bIns="0" rtlCol="0">
            <a:spAutoFit/>
          </a:bodyPr>
          <a:lstStyle/>
          <a:p>
            <a:pPr marL="12700">
              <a:spcBef>
                <a:spcPts val="105"/>
              </a:spcBef>
            </a:pPr>
            <a:r>
              <a:rPr sz="900" b="1" dirty="0">
                <a:solidFill>
                  <a:srgbClr val="00FF00"/>
                </a:solidFill>
                <a:latin typeface="NSimSun"/>
                <a:cs typeface="NSimSun"/>
              </a:rPr>
              <a:t>绿</a:t>
            </a:r>
            <a:endParaRPr sz="900">
              <a:solidFill>
                <a:prstClr val="black"/>
              </a:solidFill>
              <a:latin typeface="NSimSun"/>
              <a:cs typeface="NSimSun"/>
            </a:endParaRPr>
          </a:p>
        </p:txBody>
      </p:sp>
      <p:sp>
        <p:nvSpPr>
          <p:cNvPr id="48" name="object 48"/>
          <p:cNvSpPr txBox="1"/>
          <p:nvPr/>
        </p:nvSpPr>
        <p:spPr>
          <a:xfrm>
            <a:off x="6961157" y="415404"/>
            <a:ext cx="53530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玻璃</a:t>
            </a:r>
            <a:r>
              <a:rPr sz="900" spc="5" dirty="0">
                <a:solidFill>
                  <a:prstClr val="black"/>
                </a:solidFill>
                <a:latin typeface="SimSun"/>
                <a:cs typeface="SimSun"/>
              </a:rPr>
              <a:t>屏</a:t>
            </a:r>
            <a:r>
              <a:rPr sz="900" spc="-20" dirty="0">
                <a:solidFill>
                  <a:prstClr val="black"/>
                </a:solidFill>
                <a:latin typeface="SimSun"/>
                <a:cs typeface="SimSun"/>
              </a:rPr>
              <a:t> </a:t>
            </a:r>
            <a:endParaRPr sz="900">
              <a:solidFill>
                <a:prstClr val="black"/>
              </a:solidFill>
              <a:latin typeface="SimSun"/>
              <a:cs typeface="SimSun"/>
            </a:endParaRPr>
          </a:p>
        </p:txBody>
      </p:sp>
      <p:sp>
        <p:nvSpPr>
          <p:cNvPr id="49" name="object 49"/>
          <p:cNvSpPr txBox="1"/>
          <p:nvPr/>
        </p:nvSpPr>
        <p:spPr>
          <a:xfrm>
            <a:off x="6898728" y="1713152"/>
            <a:ext cx="70548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偏转距</a:t>
            </a:r>
            <a:r>
              <a:rPr sz="900" spc="5" dirty="0">
                <a:solidFill>
                  <a:prstClr val="black"/>
                </a:solidFill>
                <a:latin typeface="SimSun"/>
                <a:cs typeface="SimSun"/>
              </a:rPr>
              <a:t>离</a:t>
            </a:r>
            <a:r>
              <a:rPr sz="900" spc="-20" dirty="0">
                <a:solidFill>
                  <a:prstClr val="black"/>
                </a:solidFill>
                <a:latin typeface="SimSun"/>
                <a:cs typeface="SimSun"/>
              </a:rPr>
              <a:t> </a:t>
            </a:r>
            <a:endParaRPr sz="900">
              <a:solidFill>
                <a:prstClr val="black"/>
              </a:solidFill>
              <a:latin typeface="SimSun"/>
              <a:cs typeface="SimSun"/>
            </a:endParaRPr>
          </a:p>
        </p:txBody>
      </p:sp>
      <p:sp>
        <p:nvSpPr>
          <p:cNvPr id="50" name="object 50"/>
          <p:cNvSpPr txBox="1"/>
          <p:nvPr/>
        </p:nvSpPr>
        <p:spPr>
          <a:xfrm>
            <a:off x="4976927" y="515266"/>
            <a:ext cx="70612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荧</a:t>
            </a:r>
            <a:r>
              <a:rPr sz="900" spc="5" dirty="0">
                <a:solidFill>
                  <a:prstClr val="black"/>
                </a:solidFill>
                <a:latin typeface="SimSun"/>
                <a:cs typeface="SimSun"/>
              </a:rPr>
              <a:t>光</a:t>
            </a:r>
            <a:r>
              <a:rPr sz="900" spc="-60" dirty="0">
                <a:solidFill>
                  <a:prstClr val="black"/>
                </a:solidFill>
                <a:latin typeface="SimSun"/>
                <a:cs typeface="SimSun"/>
              </a:rPr>
              <a:t> </a:t>
            </a:r>
            <a:r>
              <a:rPr sz="900" spc="434" dirty="0">
                <a:solidFill>
                  <a:prstClr val="black"/>
                </a:solidFill>
                <a:latin typeface="SimSun"/>
                <a:cs typeface="SimSun"/>
              </a:rPr>
              <a:t>粉</a:t>
            </a:r>
            <a:r>
              <a:rPr sz="900" spc="5" dirty="0">
                <a:solidFill>
                  <a:prstClr val="black"/>
                </a:solidFill>
                <a:latin typeface="SimSun"/>
                <a:cs typeface="SimSun"/>
              </a:rPr>
              <a:t>层</a:t>
            </a:r>
            <a:r>
              <a:rPr sz="900" spc="-20" dirty="0">
                <a:solidFill>
                  <a:prstClr val="black"/>
                </a:solidFill>
                <a:latin typeface="SimSun"/>
                <a:cs typeface="SimSun"/>
              </a:rPr>
              <a:t> </a:t>
            </a:r>
            <a:endParaRPr sz="900">
              <a:solidFill>
                <a:prstClr val="black"/>
              </a:solidFill>
              <a:latin typeface="SimSun"/>
              <a:cs typeface="SimSun"/>
            </a:endParaRPr>
          </a:p>
        </p:txBody>
      </p:sp>
      <p:sp>
        <p:nvSpPr>
          <p:cNvPr id="51" name="object 51"/>
          <p:cNvSpPr/>
          <p:nvPr/>
        </p:nvSpPr>
        <p:spPr>
          <a:xfrm>
            <a:off x="948829" y="1167288"/>
            <a:ext cx="14604" cy="39370"/>
          </a:xfrm>
          <a:custGeom>
            <a:avLst/>
            <a:gdLst/>
            <a:ahLst/>
            <a:cxnLst/>
            <a:rect l="l" t="t" r="r" b="b"/>
            <a:pathLst>
              <a:path w="14605"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2" name="object 52"/>
          <p:cNvSpPr/>
          <p:nvPr/>
        </p:nvSpPr>
        <p:spPr>
          <a:xfrm>
            <a:off x="948829" y="1234344"/>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3" name="object 53"/>
          <p:cNvSpPr/>
          <p:nvPr/>
        </p:nvSpPr>
        <p:spPr>
          <a:xfrm>
            <a:off x="948829" y="1302162"/>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4" name="object 54"/>
          <p:cNvSpPr/>
          <p:nvPr/>
        </p:nvSpPr>
        <p:spPr>
          <a:xfrm>
            <a:off x="948829" y="1369218"/>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5" name="object 55"/>
          <p:cNvSpPr/>
          <p:nvPr/>
        </p:nvSpPr>
        <p:spPr>
          <a:xfrm>
            <a:off x="948829" y="143627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6" name="object 56"/>
          <p:cNvSpPr/>
          <p:nvPr/>
        </p:nvSpPr>
        <p:spPr>
          <a:xfrm>
            <a:off x="948829" y="1503330"/>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7" name="object 57"/>
          <p:cNvSpPr/>
          <p:nvPr/>
        </p:nvSpPr>
        <p:spPr>
          <a:xfrm>
            <a:off x="948829" y="1570386"/>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8" name="object 58"/>
          <p:cNvSpPr/>
          <p:nvPr/>
        </p:nvSpPr>
        <p:spPr>
          <a:xfrm>
            <a:off x="948829" y="163820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9" name="object 59"/>
          <p:cNvSpPr/>
          <p:nvPr/>
        </p:nvSpPr>
        <p:spPr>
          <a:xfrm>
            <a:off x="948829" y="1705260"/>
            <a:ext cx="14604" cy="38100"/>
          </a:xfrm>
          <a:custGeom>
            <a:avLst/>
            <a:gdLst/>
            <a:ahLst/>
            <a:cxnLst/>
            <a:rect l="l" t="t" r="r" b="b"/>
            <a:pathLst>
              <a:path w="14605" h="38100">
                <a:moveTo>
                  <a:pt x="0" y="0"/>
                </a:moveTo>
                <a:lnTo>
                  <a:pt x="0" y="38100"/>
                </a:lnTo>
                <a:lnTo>
                  <a:pt x="14478"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0" name="object 60"/>
          <p:cNvSpPr/>
          <p:nvPr/>
        </p:nvSpPr>
        <p:spPr>
          <a:xfrm>
            <a:off x="948829" y="1772316"/>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1" name="object 61"/>
          <p:cNvSpPr/>
          <p:nvPr/>
        </p:nvSpPr>
        <p:spPr>
          <a:xfrm>
            <a:off x="948829" y="1839372"/>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2" name="object 62"/>
          <p:cNvSpPr/>
          <p:nvPr/>
        </p:nvSpPr>
        <p:spPr>
          <a:xfrm>
            <a:off x="948829" y="1906428"/>
            <a:ext cx="48260" cy="15240"/>
          </a:xfrm>
          <a:custGeom>
            <a:avLst/>
            <a:gdLst/>
            <a:ahLst/>
            <a:cxnLst/>
            <a:rect l="l" t="t" r="r" b="b"/>
            <a:pathLst>
              <a:path w="48259" h="15239">
                <a:moveTo>
                  <a:pt x="14478" y="6096"/>
                </a:moveTo>
                <a:lnTo>
                  <a:pt x="14478" y="0"/>
                </a:lnTo>
                <a:lnTo>
                  <a:pt x="0" y="0"/>
                </a:lnTo>
                <a:lnTo>
                  <a:pt x="0" y="13716"/>
                </a:lnTo>
                <a:lnTo>
                  <a:pt x="5334" y="15240"/>
                </a:lnTo>
                <a:lnTo>
                  <a:pt x="5334" y="6096"/>
                </a:lnTo>
                <a:lnTo>
                  <a:pt x="14478" y="6096"/>
                </a:lnTo>
                <a:close/>
              </a:path>
              <a:path w="48259" h="15239">
                <a:moveTo>
                  <a:pt x="48006" y="15239"/>
                </a:moveTo>
                <a:lnTo>
                  <a:pt x="48006" y="6095"/>
                </a:lnTo>
                <a:lnTo>
                  <a:pt x="5334" y="6096"/>
                </a:lnTo>
                <a:lnTo>
                  <a:pt x="5334" y="9906"/>
                </a:lnTo>
                <a:lnTo>
                  <a:pt x="14478" y="9906"/>
                </a:lnTo>
                <a:lnTo>
                  <a:pt x="14478" y="15240"/>
                </a:lnTo>
                <a:lnTo>
                  <a:pt x="48006" y="15239"/>
                </a:lnTo>
                <a:close/>
              </a:path>
              <a:path w="48259" h="15239">
                <a:moveTo>
                  <a:pt x="14478" y="15240"/>
                </a:moveTo>
                <a:lnTo>
                  <a:pt x="14478" y="9906"/>
                </a:lnTo>
                <a:lnTo>
                  <a:pt x="5334" y="9906"/>
                </a:lnTo>
                <a:lnTo>
                  <a:pt x="5334" y="15240"/>
                </a:lnTo>
                <a:lnTo>
                  <a:pt x="14478" y="15240"/>
                </a:lnTo>
                <a:close/>
              </a:path>
            </a:pathLst>
          </a:custGeom>
          <a:solidFill>
            <a:srgbClr val="000000"/>
          </a:solidFill>
        </p:spPr>
        <p:txBody>
          <a:bodyPr wrap="square" lIns="0" tIns="0" rIns="0" bIns="0" rtlCol="0"/>
          <a:lstStyle/>
          <a:p>
            <a:endParaRPr>
              <a:solidFill>
                <a:prstClr val="black"/>
              </a:solidFill>
            </a:endParaRPr>
          </a:p>
        </p:txBody>
      </p:sp>
      <p:sp>
        <p:nvSpPr>
          <p:cNvPr id="63" name="object 63"/>
          <p:cNvSpPr/>
          <p:nvPr/>
        </p:nvSpPr>
        <p:spPr>
          <a:xfrm>
            <a:off x="1039507"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4" name="object 64"/>
          <p:cNvSpPr/>
          <p:nvPr/>
        </p:nvSpPr>
        <p:spPr>
          <a:xfrm>
            <a:off x="113856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5" name="object 65"/>
          <p:cNvSpPr/>
          <p:nvPr/>
        </p:nvSpPr>
        <p:spPr>
          <a:xfrm>
            <a:off x="123762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6" name="object 66"/>
          <p:cNvSpPr/>
          <p:nvPr/>
        </p:nvSpPr>
        <p:spPr>
          <a:xfrm>
            <a:off x="133668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7" name="object 67"/>
          <p:cNvSpPr/>
          <p:nvPr/>
        </p:nvSpPr>
        <p:spPr>
          <a:xfrm>
            <a:off x="1436509"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8" name="object 68"/>
          <p:cNvSpPr/>
          <p:nvPr/>
        </p:nvSpPr>
        <p:spPr>
          <a:xfrm>
            <a:off x="1535569" y="1912524"/>
            <a:ext cx="56515" cy="9525"/>
          </a:xfrm>
          <a:custGeom>
            <a:avLst/>
            <a:gdLst/>
            <a:ahLst/>
            <a:cxnLst/>
            <a:rect l="l" t="t" r="r" b="b"/>
            <a:pathLst>
              <a:path w="56515"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9" name="object 69"/>
          <p:cNvSpPr/>
          <p:nvPr/>
        </p:nvSpPr>
        <p:spPr>
          <a:xfrm>
            <a:off x="163462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0" name="object 70"/>
          <p:cNvSpPr/>
          <p:nvPr/>
        </p:nvSpPr>
        <p:spPr>
          <a:xfrm>
            <a:off x="173368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1" name="object 71"/>
          <p:cNvSpPr/>
          <p:nvPr/>
        </p:nvSpPr>
        <p:spPr>
          <a:xfrm>
            <a:off x="183274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2" name="object 72"/>
          <p:cNvSpPr/>
          <p:nvPr/>
        </p:nvSpPr>
        <p:spPr>
          <a:xfrm>
            <a:off x="1931809" y="1906428"/>
            <a:ext cx="51435" cy="15240"/>
          </a:xfrm>
          <a:custGeom>
            <a:avLst/>
            <a:gdLst/>
            <a:ahLst/>
            <a:cxnLst/>
            <a:rect l="l" t="t" r="r" b="b"/>
            <a:pathLst>
              <a:path w="51435" h="15239">
                <a:moveTo>
                  <a:pt x="42672" y="9905"/>
                </a:moveTo>
                <a:lnTo>
                  <a:pt x="42672" y="6095"/>
                </a:lnTo>
                <a:lnTo>
                  <a:pt x="0" y="6095"/>
                </a:lnTo>
                <a:lnTo>
                  <a:pt x="0" y="15239"/>
                </a:lnTo>
                <a:lnTo>
                  <a:pt x="37338" y="15239"/>
                </a:lnTo>
                <a:lnTo>
                  <a:pt x="37338" y="9905"/>
                </a:lnTo>
                <a:lnTo>
                  <a:pt x="42672" y="9905"/>
                </a:lnTo>
                <a:close/>
              </a:path>
              <a:path w="51435" h="15239">
                <a:moveTo>
                  <a:pt x="51053" y="9905"/>
                </a:moveTo>
                <a:lnTo>
                  <a:pt x="51053" y="0"/>
                </a:lnTo>
                <a:lnTo>
                  <a:pt x="37338" y="0"/>
                </a:lnTo>
                <a:lnTo>
                  <a:pt x="37338" y="6095"/>
                </a:lnTo>
                <a:lnTo>
                  <a:pt x="42672" y="6095"/>
                </a:lnTo>
                <a:lnTo>
                  <a:pt x="42671" y="15239"/>
                </a:lnTo>
                <a:lnTo>
                  <a:pt x="48768" y="15239"/>
                </a:lnTo>
                <a:lnTo>
                  <a:pt x="51053" y="9905"/>
                </a:lnTo>
                <a:close/>
              </a:path>
              <a:path w="51435" h="15239">
                <a:moveTo>
                  <a:pt x="42671" y="15239"/>
                </a:moveTo>
                <a:lnTo>
                  <a:pt x="42672" y="9905"/>
                </a:lnTo>
                <a:lnTo>
                  <a:pt x="37338" y="9905"/>
                </a:lnTo>
                <a:lnTo>
                  <a:pt x="37338" y="15239"/>
                </a:lnTo>
                <a:lnTo>
                  <a:pt x="42671" y="15239"/>
                </a:lnTo>
                <a:close/>
              </a:path>
            </a:pathLst>
          </a:custGeom>
          <a:solidFill>
            <a:srgbClr val="000000"/>
          </a:solidFill>
        </p:spPr>
        <p:txBody>
          <a:bodyPr wrap="square" lIns="0" tIns="0" rIns="0" bIns="0" rtlCol="0"/>
          <a:lstStyle/>
          <a:p>
            <a:endParaRPr>
              <a:solidFill>
                <a:prstClr val="black"/>
              </a:solidFill>
            </a:endParaRPr>
          </a:p>
        </p:txBody>
      </p:sp>
      <p:sp>
        <p:nvSpPr>
          <p:cNvPr id="73" name="object 73"/>
          <p:cNvSpPr/>
          <p:nvPr/>
        </p:nvSpPr>
        <p:spPr>
          <a:xfrm>
            <a:off x="1969147" y="1839372"/>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4" name="object 74"/>
          <p:cNvSpPr/>
          <p:nvPr/>
        </p:nvSpPr>
        <p:spPr>
          <a:xfrm>
            <a:off x="1969147" y="1772316"/>
            <a:ext cx="13970" cy="38100"/>
          </a:xfrm>
          <a:custGeom>
            <a:avLst/>
            <a:gdLst/>
            <a:ahLst/>
            <a:cxnLst/>
            <a:rect l="l" t="t" r="r" b="b"/>
            <a:pathLst>
              <a:path w="13969" h="38100">
                <a:moveTo>
                  <a:pt x="0" y="0"/>
                </a:moveTo>
                <a:lnTo>
                  <a:pt x="0" y="38099"/>
                </a:lnTo>
                <a:lnTo>
                  <a:pt x="13716" y="38099"/>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5" name="object 75"/>
          <p:cNvSpPr/>
          <p:nvPr/>
        </p:nvSpPr>
        <p:spPr>
          <a:xfrm>
            <a:off x="1969147" y="1705260"/>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6" name="object 76"/>
          <p:cNvSpPr/>
          <p:nvPr/>
        </p:nvSpPr>
        <p:spPr>
          <a:xfrm>
            <a:off x="1969147" y="1638204"/>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7" name="object 77"/>
          <p:cNvSpPr/>
          <p:nvPr/>
        </p:nvSpPr>
        <p:spPr>
          <a:xfrm>
            <a:off x="1969147" y="1570386"/>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8" name="object 78"/>
          <p:cNvSpPr/>
          <p:nvPr/>
        </p:nvSpPr>
        <p:spPr>
          <a:xfrm>
            <a:off x="1969147" y="1503330"/>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9" name="object 79"/>
          <p:cNvSpPr/>
          <p:nvPr/>
        </p:nvSpPr>
        <p:spPr>
          <a:xfrm>
            <a:off x="1969147" y="1436274"/>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0" name="object 80"/>
          <p:cNvSpPr/>
          <p:nvPr/>
        </p:nvSpPr>
        <p:spPr>
          <a:xfrm>
            <a:off x="1969147" y="1369218"/>
            <a:ext cx="13970" cy="38100"/>
          </a:xfrm>
          <a:custGeom>
            <a:avLst/>
            <a:gdLst/>
            <a:ahLst/>
            <a:cxnLst/>
            <a:rect l="l" t="t" r="r" b="b"/>
            <a:pathLst>
              <a:path w="13969" h="38100">
                <a:moveTo>
                  <a:pt x="0" y="0"/>
                </a:moveTo>
                <a:lnTo>
                  <a:pt x="0" y="38100"/>
                </a:lnTo>
                <a:lnTo>
                  <a:pt x="13716" y="38100"/>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1" name="object 81"/>
          <p:cNvSpPr/>
          <p:nvPr/>
        </p:nvSpPr>
        <p:spPr>
          <a:xfrm>
            <a:off x="1969147" y="1302162"/>
            <a:ext cx="13970" cy="38100"/>
          </a:xfrm>
          <a:custGeom>
            <a:avLst/>
            <a:gdLst/>
            <a:ahLst/>
            <a:cxnLst/>
            <a:rect l="l" t="t" r="r" b="b"/>
            <a:pathLst>
              <a:path w="13969" h="38100">
                <a:moveTo>
                  <a:pt x="0" y="0"/>
                </a:moveTo>
                <a:lnTo>
                  <a:pt x="0" y="38099"/>
                </a:lnTo>
                <a:lnTo>
                  <a:pt x="13716" y="38099"/>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2" name="object 82"/>
          <p:cNvSpPr/>
          <p:nvPr/>
        </p:nvSpPr>
        <p:spPr>
          <a:xfrm>
            <a:off x="1969147" y="1234344"/>
            <a:ext cx="13970" cy="39370"/>
          </a:xfrm>
          <a:custGeom>
            <a:avLst/>
            <a:gdLst/>
            <a:ahLst/>
            <a:cxnLst/>
            <a:rect l="l" t="t" r="r" b="b"/>
            <a:pathLst>
              <a:path w="13969" h="39369">
                <a:moveTo>
                  <a:pt x="0" y="0"/>
                </a:moveTo>
                <a:lnTo>
                  <a:pt x="0" y="38862"/>
                </a:lnTo>
                <a:lnTo>
                  <a:pt x="13716" y="38862"/>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3" name="object 83"/>
          <p:cNvSpPr/>
          <p:nvPr/>
        </p:nvSpPr>
        <p:spPr>
          <a:xfrm>
            <a:off x="1969147" y="1167288"/>
            <a:ext cx="13970" cy="39370"/>
          </a:xfrm>
          <a:custGeom>
            <a:avLst/>
            <a:gdLst/>
            <a:ahLst/>
            <a:cxnLst/>
            <a:rect l="l" t="t" r="r" b="b"/>
            <a:pathLst>
              <a:path w="13969" h="39369">
                <a:moveTo>
                  <a:pt x="0" y="0"/>
                </a:moveTo>
                <a:lnTo>
                  <a:pt x="0" y="38861"/>
                </a:lnTo>
                <a:lnTo>
                  <a:pt x="13716" y="38861"/>
                </a:lnTo>
                <a:lnTo>
                  <a:pt x="13716"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4" name="object 84"/>
          <p:cNvSpPr/>
          <p:nvPr/>
        </p:nvSpPr>
        <p:spPr>
          <a:xfrm>
            <a:off x="187542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5" name="object 85"/>
          <p:cNvSpPr/>
          <p:nvPr/>
        </p:nvSpPr>
        <p:spPr>
          <a:xfrm>
            <a:off x="177636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6" name="object 86"/>
          <p:cNvSpPr/>
          <p:nvPr/>
        </p:nvSpPr>
        <p:spPr>
          <a:xfrm>
            <a:off x="167730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7" name="object 87"/>
          <p:cNvSpPr/>
          <p:nvPr/>
        </p:nvSpPr>
        <p:spPr>
          <a:xfrm>
            <a:off x="157824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8" name="object 88"/>
          <p:cNvSpPr/>
          <p:nvPr/>
        </p:nvSpPr>
        <p:spPr>
          <a:xfrm>
            <a:off x="147841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9" name="object 89"/>
          <p:cNvSpPr/>
          <p:nvPr/>
        </p:nvSpPr>
        <p:spPr>
          <a:xfrm>
            <a:off x="137935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0" name="object 90"/>
          <p:cNvSpPr/>
          <p:nvPr/>
        </p:nvSpPr>
        <p:spPr>
          <a:xfrm>
            <a:off x="128029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1" name="object 91"/>
          <p:cNvSpPr/>
          <p:nvPr/>
        </p:nvSpPr>
        <p:spPr>
          <a:xfrm>
            <a:off x="118123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2" name="object 92"/>
          <p:cNvSpPr/>
          <p:nvPr/>
        </p:nvSpPr>
        <p:spPr>
          <a:xfrm>
            <a:off x="108217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3" name="object 93"/>
          <p:cNvSpPr/>
          <p:nvPr/>
        </p:nvSpPr>
        <p:spPr>
          <a:xfrm>
            <a:off x="983119" y="1163478"/>
            <a:ext cx="56515" cy="10160"/>
          </a:xfrm>
          <a:custGeom>
            <a:avLst/>
            <a:gdLst/>
            <a:ahLst/>
            <a:cxnLst/>
            <a:rect l="l" t="t" r="r" b="b"/>
            <a:pathLst>
              <a:path w="56515"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4" name="object 94"/>
          <p:cNvSpPr/>
          <p:nvPr/>
        </p:nvSpPr>
        <p:spPr>
          <a:xfrm>
            <a:off x="3116719" y="1167288"/>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5" name="object 95"/>
          <p:cNvSpPr/>
          <p:nvPr/>
        </p:nvSpPr>
        <p:spPr>
          <a:xfrm>
            <a:off x="3116719" y="1234344"/>
            <a:ext cx="14604" cy="39370"/>
          </a:xfrm>
          <a:custGeom>
            <a:avLst/>
            <a:gdLst/>
            <a:ahLst/>
            <a:cxnLst/>
            <a:rect l="l" t="t" r="r" b="b"/>
            <a:pathLst>
              <a:path w="14605"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6" name="object 96"/>
          <p:cNvSpPr/>
          <p:nvPr/>
        </p:nvSpPr>
        <p:spPr>
          <a:xfrm>
            <a:off x="3116719" y="1302162"/>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7" name="object 97"/>
          <p:cNvSpPr/>
          <p:nvPr/>
        </p:nvSpPr>
        <p:spPr>
          <a:xfrm>
            <a:off x="3116719" y="1369218"/>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8" name="object 98"/>
          <p:cNvSpPr/>
          <p:nvPr/>
        </p:nvSpPr>
        <p:spPr>
          <a:xfrm>
            <a:off x="3116719" y="1436274"/>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99" name="object 99"/>
          <p:cNvSpPr/>
          <p:nvPr/>
        </p:nvSpPr>
        <p:spPr>
          <a:xfrm>
            <a:off x="3116719" y="1503330"/>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0" name="object 100"/>
          <p:cNvSpPr/>
          <p:nvPr/>
        </p:nvSpPr>
        <p:spPr>
          <a:xfrm>
            <a:off x="3116719" y="1570386"/>
            <a:ext cx="14604" cy="39370"/>
          </a:xfrm>
          <a:custGeom>
            <a:avLst/>
            <a:gdLst/>
            <a:ahLst/>
            <a:cxnLst/>
            <a:rect l="l" t="t" r="r" b="b"/>
            <a:pathLst>
              <a:path w="14605"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1" name="object 101"/>
          <p:cNvSpPr/>
          <p:nvPr/>
        </p:nvSpPr>
        <p:spPr>
          <a:xfrm>
            <a:off x="3116719" y="1638204"/>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2" name="object 102"/>
          <p:cNvSpPr/>
          <p:nvPr/>
        </p:nvSpPr>
        <p:spPr>
          <a:xfrm>
            <a:off x="3116719" y="1705260"/>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3" name="object 103"/>
          <p:cNvSpPr/>
          <p:nvPr/>
        </p:nvSpPr>
        <p:spPr>
          <a:xfrm>
            <a:off x="3116719" y="1772316"/>
            <a:ext cx="14604" cy="38100"/>
          </a:xfrm>
          <a:custGeom>
            <a:avLst/>
            <a:gdLst/>
            <a:ahLst/>
            <a:cxnLst/>
            <a:rect l="l" t="t" r="r" b="b"/>
            <a:pathLst>
              <a:path w="14605"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4" name="object 104"/>
          <p:cNvSpPr/>
          <p:nvPr/>
        </p:nvSpPr>
        <p:spPr>
          <a:xfrm>
            <a:off x="3116719" y="1839372"/>
            <a:ext cx="14604" cy="38100"/>
          </a:xfrm>
          <a:custGeom>
            <a:avLst/>
            <a:gdLst/>
            <a:ahLst/>
            <a:cxnLst/>
            <a:rect l="l" t="t" r="r" b="b"/>
            <a:pathLst>
              <a:path w="14605"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5" name="object 105"/>
          <p:cNvSpPr/>
          <p:nvPr/>
        </p:nvSpPr>
        <p:spPr>
          <a:xfrm>
            <a:off x="3116719" y="1906428"/>
            <a:ext cx="48260" cy="15240"/>
          </a:xfrm>
          <a:custGeom>
            <a:avLst/>
            <a:gdLst/>
            <a:ahLst/>
            <a:cxnLst/>
            <a:rect l="l" t="t" r="r" b="b"/>
            <a:pathLst>
              <a:path w="48260" h="15239">
                <a:moveTo>
                  <a:pt x="14477" y="6096"/>
                </a:moveTo>
                <a:lnTo>
                  <a:pt x="14477" y="0"/>
                </a:lnTo>
                <a:lnTo>
                  <a:pt x="0" y="0"/>
                </a:lnTo>
                <a:lnTo>
                  <a:pt x="0" y="13716"/>
                </a:lnTo>
                <a:lnTo>
                  <a:pt x="5333" y="15240"/>
                </a:lnTo>
                <a:lnTo>
                  <a:pt x="5333" y="6096"/>
                </a:lnTo>
                <a:lnTo>
                  <a:pt x="14477" y="6096"/>
                </a:lnTo>
                <a:close/>
              </a:path>
              <a:path w="48260" h="15239">
                <a:moveTo>
                  <a:pt x="48005" y="15239"/>
                </a:moveTo>
                <a:lnTo>
                  <a:pt x="48005" y="6095"/>
                </a:lnTo>
                <a:lnTo>
                  <a:pt x="5333" y="6096"/>
                </a:lnTo>
                <a:lnTo>
                  <a:pt x="5333" y="9906"/>
                </a:lnTo>
                <a:lnTo>
                  <a:pt x="14477" y="9906"/>
                </a:lnTo>
                <a:lnTo>
                  <a:pt x="14477" y="15240"/>
                </a:lnTo>
                <a:lnTo>
                  <a:pt x="48005" y="15239"/>
                </a:lnTo>
                <a:close/>
              </a:path>
              <a:path w="48260" h="15239">
                <a:moveTo>
                  <a:pt x="14477" y="15240"/>
                </a:moveTo>
                <a:lnTo>
                  <a:pt x="14477" y="9906"/>
                </a:lnTo>
                <a:lnTo>
                  <a:pt x="5333" y="9906"/>
                </a:lnTo>
                <a:lnTo>
                  <a:pt x="5333" y="15240"/>
                </a:lnTo>
                <a:lnTo>
                  <a:pt x="14477" y="15240"/>
                </a:lnTo>
                <a:close/>
              </a:path>
            </a:pathLst>
          </a:custGeom>
          <a:solidFill>
            <a:srgbClr val="000000"/>
          </a:solidFill>
        </p:spPr>
        <p:txBody>
          <a:bodyPr wrap="square" lIns="0" tIns="0" rIns="0" bIns="0" rtlCol="0"/>
          <a:lstStyle/>
          <a:p>
            <a:endParaRPr>
              <a:solidFill>
                <a:prstClr val="black"/>
              </a:solidFill>
            </a:endParaRPr>
          </a:p>
        </p:txBody>
      </p:sp>
      <p:sp>
        <p:nvSpPr>
          <p:cNvPr id="106" name="object 106"/>
          <p:cNvSpPr/>
          <p:nvPr/>
        </p:nvSpPr>
        <p:spPr>
          <a:xfrm>
            <a:off x="3207397"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7" name="object 107"/>
          <p:cNvSpPr/>
          <p:nvPr/>
        </p:nvSpPr>
        <p:spPr>
          <a:xfrm>
            <a:off x="330645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8" name="object 108"/>
          <p:cNvSpPr/>
          <p:nvPr/>
        </p:nvSpPr>
        <p:spPr>
          <a:xfrm>
            <a:off x="340551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09" name="object 109"/>
          <p:cNvSpPr/>
          <p:nvPr/>
        </p:nvSpPr>
        <p:spPr>
          <a:xfrm>
            <a:off x="3504577"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0" name="object 110"/>
          <p:cNvSpPr/>
          <p:nvPr/>
        </p:nvSpPr>
        <p:spPr>
          <a:xfrm>
            <a:off x="360439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1" name="object 111"/>
          <p:cNvSpPr/>
          <p:nvPr/>
        </p:nvSpPr>
        <p:spPr>
          <a:xfrm>
            <a:off x="370345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2" name="object 112"/>
          <p:cNvSpPr/>
          <p:nvPr/>
        </p:nvSpPr>
        <p:spPr>
          <a:xfrm>
            <a:off x="3802519"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3" name="object 113"/>
          <p:cNvSpPr/>
          <p:nvPr/>
        </p:nvSpPr>
        <p:spPr>
          <a:xfrm>
            <a:off x="390157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4" name="object 114"/>
          <p:cNvSpPr/>
          <p:nvPr/>
        </p:nvSpPr>
        <p:spPr>
          <a:xfrm>
            <a:off x="400063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5" name="object 115"/>
          <p:cNvSpPr/>
          <p:nvPr/>
        </p:nvSpPr>
        <p:spPr>
          <a:xfrm>
            <a:off x="4099699"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6" name="object 116"/>
          <p:cNvSpPr/>
          <p:nvPr/>
        </p:nvSpPr>
        <p:spPr>
          <a:xfrm>
            <a:off x="419952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7" name="object 117"/>
          <p:cNvSpPr/>
          <p:nvPr/>
        </p:nvSpPr>
        <p:spPr>
          <a:xfrm>
            <a:off x="429858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8" name="object 118"/>
          <p:cNvSpPr/>
          <p:nvPr/>
        </p:nvSpPr>
        <p:spPr>
          <a:xfrm>
            <a:off x="4397641"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19" name="object 119"/>
          <p:cNvSpPr/>
          <p:nvPr/>
        </p:nvSpPr>
        <p:spPr>
          <a:xfrm>
            <a:off x="449670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0" name="object 120"/>
          <p:cNvSpPr/>
          <p:nvPr/>
        </p:nvSpPr>
        <p:spPr>
          <a:xfrm>
            <a:off x="459576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1" name="object 121"/>
          <p:cNvSpPr/>
          <p:nvPr/>
        </p:nvSpPr>
        <p:spPr>
          <a:xfrm>
            <a:off x="4694821" y="1912524"/>
            <a:ext cx="57150" cy="9525"/>
          </a:xfrm>
          <a:custGeom>
            <a:avLst/>
            <a:gdLst/>
            <a:ahLst/>
            <a:cxnLst/>
            <a:rect l="l" t="t" r="r" b="b"/>
            <a:pathLst>
              <a:path w="57150" h="9525">
                <a:moveTo>
                  <a:pt x="0" y="0"/>
                </a:moveTo>
                <a:lnTo>
                  <a:pt x="0" y="9143"/>
                </a:lnTo>
                <a:lnTo>
                  <a:pt x="57150" y="9143"/>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2" name="object 122"/>
          <p:cNvSpPr/>
          <p:nvPr/>
        </p:nvSpPr>
        <p:spPr>
          <a:xfrm>
            <a:off x="4794643"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3" name="object 123"/>
          <p:cNvSpPr/>
          <p:nvPr/>
        </p:nvSpPr>
        <p:spPr>
          <a:xfrm>
            <a:off x="4893703" y="1912524"/>
            <a:ext cx="56515" cy="9525"/>
          </a:xfrm>
          <a:custGeom>
            <a:avLst/>
            <a:gdLst/>
            <a:ahLst/>
            <a:cxnLst/>
            <a:rect l="l" t="t" r="r" b="b"/>
            <a:pathLst>
              <a:path w="56514" h="9525">
                <a:moveTo>
                  <a:pt x="0" y="0"/>
                </a:moveTo>
                <a:lnTo>
                  <a:pt x="0" y="9143"/>
                </a:lnTo>
                <a:lnTo>
                  <a:pt x="56387" y="9143"/>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4" name="object 124"/>
          <p:cNvSpPr/>
          <p:nvPr/>
        </p:nvSpPr>
        <p:spPr>
          <a:xfrm>
            <a:off x="4992763" y="1906428"/>
            <a:ext cx="51435" cy="15240"/>
          </a:xfrm>
          <a:custGeom>
            <a:avLst/>
            <a:gdLst/>
            <a:ahLst/>
            <a:cxnLst/>
            <a:rect l="l" t="t" r="r" b="b"/>
            <a:pathLst>
              <a:path w="51435" h="15239">
                <a:moveTo>
                  <a:pt x="42672" y="9905"/>
                </a:moveTo>
                <a:lnTo>
                  <a:pt x="42672" y="6095"/>
                </a:lnTo>
                <a:lnTo>
                  <a:pt x="0" y="6095"/>
                </a:lnTo>
                <a:lnTo>
                  <a:pt x="0" y="15239"/>
                </a:lnTo>
                <a:lnTo>
                  <a:pt x="36575" y="15239"/>
                </a:lnTo>
                <a:lnTo>
                  <a:pt x="36576" y="9905"/>
                </a:lnTo>
                <a:lnTo>
                  <a:pt x="42672" y="9905"/>
                </a:lnTo>
                <a:close/>
              </a:path>
              <a:path w="51435" h="15239">
                <a:moveTo>
                  <a:pt x="51053" y="9905"/>
                </a:moveTo>
                <a:lnTo>
                  <a:pt x="51053" y="0"/>
                </a:lnTo>
                <a:lnTo>
                  <a:pt x="36576" y="0"/>
                </a:lnTo>
                <a:lnTo>
                  <a:pt x="36576" y="6095"/>
                </a:lnTo>
                <a:lnTo>
                  <a:pt x="42672" y="6095"/>
                </a:lnTo>
                <a:lnTo>
                  <a:pt x="42671" y="15239"/>
                </a:lnTo>
                <a:lnTo>
                  <a:pt x="48006" y="15239"/>
                </a:lnTo>
                <a:lnTo>
                  <a:pt x="51053" y="9905"/>
                </a:lnTo>
                <a:close/>
              </a:path>
              <a:path w="51435" h="15239">
                <a:moveTo>
                  <a:pt x="42671" y="15239"/>
                </a:moveTo>
                <a:lnTo>
                  <a:pt x="42672" y="9905"/>
                </a:lnTo>
                <a:lnTo>
                  <a:pt x="36576" y="9905"/>
                </a:lnTo>
                <a:lnTo>
                  <a:pt x="36575" y="15239"/>
                </a:lnTo>
                <a:lnTo>
                  <a:pt x="42671" y="15239"/>
                </a:lnTo>
                <a:close/>
              </a:path>
            </a:pathLst>
          </a:custGeom>
          <a:solidFill>
            <a:srgbClr val="000000"/>
          </a:solidFill>
        </p:spPr>
        <p:txBody>
          <a:bodyPr wrap="square" lIns="0" tIns="0" rIns="0" bIns="0" rtlCol="0"/>
          <a:lstStyle/>
          <a:p>
            <a:endParaRPr>
              <a:solidFill>
                <a:prstClr val="black"/>
              </a:solidFill>
            </a:endParaRPr>
          </a:p>
        </p:txBody>
      </p:sp>
      <p:sp>
        <p:nvSpPr>
          <p:cNvPr id="125" name="object 125"/>
          <p:cNvSpPr/>
          <p:nvPr/>
        </p:nvSpPr>
        <p:spPr>
          <a:xfrm>
            <a:off x="5029339" y="1839372"/>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6" name="object 126"/>
          <p:cNvSpPr/>
          <p:nvPr/>
        </p:nvSpPr>
        <p:spPr>
          <a:xfrm>
            <a:off x="5029339" y="1772316"/>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7" name="object 127"/>
          <p:cNvSpPr/>
          <p:nvPr/>
        </p:nvSpPr>
        <p:spPr>
          <a:xfrm>
            <a:off x="5029339" y="1705260"/>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8" name="object 128"/>
          <p:cNvSpPr/>
          <p:nvPr/>
        </p:nvSpPr>
        <p:spPr>
          <a:xfrm>
            <a:off x="5029339" y="1638204"/>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29" name="object 129"/>
          <p:cNvSpPr/>
          <p:nvPr/>
        </p:nvSpPr>
        <p:spPr>
          <a:xfrm>
            <a:off x="5029339" y="1570386"/>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0" name="object 130"/>
          <p:cNvSpPr/>
          <p:nvPr/>
        </p:nvSpPr>
        <p:spPr>
          <a:xfrm>
            <a:off x="5029339" y="1503330"/>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1" name="object 131"/>
          <p:cNvSpPr/>
          <p:nvPr/>
        </p:nvSpPr>
        <p:spPr>
          <a:xfrm>
            <a:off x="5029339" y="1436274"/>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2" name="object 132"/>
          <p:cNvSpPr/>
          <p:nvPr/>
        </p:nvSpPr>
        <p:spPr>
          <a:xfrm>
            <a:off x="5029339" y="1369218"/>
            <a:ext cx="14604" cy="38100"/>
          </a:xfrm>
          <a:custGeom>
            <a:avLst/>
            <a:gdLst/>
            <a:ahLst/>
            <a:cxnLst/>
            <a:rect l="l" t="t" r="r" b="b"/>
            <a:pathLst>
              <a:path w="14604" h="38100">
                <a:moveTo>
                  <a:pt x="0" y="0"/>
                </a:moveTo>
                <a:lnTo>
                  <a:pt x="0" y="38099"/>
                </a:lnTo>
                <a:lnTo>
                  <a:pt x="14477" y="38099"/>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3" name="object 133"/>
          <p:cNvSpPr/>
          <p:nvPr/>
        </p:nvSpPr>
        <p:spPr>
          <a:xfrm>
            <a:off x="5029339" y="1302162"/>
            <a:ext cx="14604" cy="38100"/>
          </a:xfrm>
          <a:custGeom>
            <a:avLst/>
            <a:gdLst/>
            <a:ahLst/>
            <a:cxnLst/>
            <a:rect l="l" t="t" r="r" b="b"/>
            <a:pathLst>
              <a:path w="14604" h="38100">
                <a:moveTo>
                  <a:pt x="0" y="0"/>
                </a:moveTo>
                <a:lnTo>
                  <a:pt x="0" y="38100"/>
                </a:lnTo>
                <a:lnTo>
                  <a:pt x="14477" y="38100"/>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4" name="object 134"/>
          <p:cNvSpPr/>
          <p:nvPr/>
        </p:nvSpPr>
        <p:spPr>
          <a:xfrm>
            <a:off x="5029339" y="1234344"/>
            <a:ext cx="14604" cy="39370"/>
          </a:xfrm>
          <a:custGeom>
            <a:avLst/>
            <a:gdLst/>
            <a:ahLst/>
            <a:cxnLst/>
            <a:rect l="l" t="t" r="r" b="b"/>
            <a:pathLst>
              <a:path w="14604" h="39369">
                <a:moveTo>
                  <a:pt x="0" y="0"/>
                </a:moveTo>
                <a:lnTo>
                  <a:pt x="0" y="38861"/>
                </a:lnTo>
                <a:lnTo>
                  <a:pt x="14477" y="38861"/>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5" name="object 135"/>
          <p:cNvSpPr/>
          <p:nvPr/>
        </p:nvSpPr>
        <p:spPr>
          <a:xfrm>
            <a:off x="5029339" y="1167288"/>
            <a:ext cx="14604" cy="39370"/>
          </a:xfrm>
          <a:custGeom>
            <a:avLst/>
            <a:gdLst/>
            <a:ahLst/>
            <a:cxnLst/>
            <a:rect l="l" t="t" r="r" b="b"/>
            <a:pathLst>
              <a:path w="14604" h="39369">
                <a:moveTo>
                  <a:pt x="0" y="0"/>
                </a:moveTo>
                <a:lnTo>
                  <a:pt x="0" y="38862"/>
                </a:lnTo>
                <a:lnTo>
                  <a:pt x="14477" y="38862"/>
                </a:lnTo>
                <a:lnTo>
                  <a:pt x="1447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6" name="object 136"/>
          <p:cNvSpPr/>
          <p:nvPr/>
        </p:nvSpPr>
        <p:spPr>
          <a:xfrm>
            <a:off x="4936375"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7" name="object 137"/>
          <p:cNvSpPr/>
          <p:nvPr/>
        </p:nvSpPr>
        <p:spPr>
          <a:xfrm>
            <a:off x="4836553"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8" name="object 138"/>
          <p:cNvSpPr/>
          <p:nvPr/>
        </p:nvSpPr>
        <p:spPr>
          <a:xfrm>
            <a:off x="4737493"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39" name="object 139"/>
          <p:cNvSpPr/>
          <p:nvPr/>
        </p:nvSpPr>
        <p:spPr>
          <a:xfrm>
            <a:off x="463843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0" name="object 140"/>
          <p:cNvSpPr/>
          <p:nvPr/>
        </p:nvSpPr>
        <p:spPr>
          <a:xfrm>
            <a:off x="453937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1" name="object 141"/>
          <p:cNvSpPr/>
          <p:nvPr/>
        </p:nvSpPr>
        <p:spPr>
          <a:xfrm>
            <a:off x="444031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2" name="object 142"/>
          <p:cNvSpPr/>
          <p:nvPr/>
        </p:nvSpPr>
        <p:spPr>
          <a:xfrm>
            <a:off x="4341253"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3" name="object 143"/>
          <p:cNvSpPr/>
          <p:nvPr/>
        </p:nvSpPr>
        <p:spPr>
          <a:xfrm>
            <a:off x="4241431"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4" name="object 144"/>
          <p:cNvSpPr/>
          <p:nvPr/>
        </p:nvSpPr>
        <p:spPr>
          <a:xfrm>
            <a:off x="4142371"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5" name="object 145"/>
          <p:cNvSpPr/>
          <p:nvPr/>
        </p:nvSpPr>
        <p:spPr>
          <a:xfrm>
            <a:off x="404331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6" name="object 146"/>
          <p:cNvSpPr/>
          <p:nvPr/>
        </p:nvSpPr>
        <p:spPr>
          <a:xfrm>
            <a:off x="394425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7" name="object 147"/>
          <p:cNvSpPr/>
          <p:nvPr/>
        </p:nvSpPr>
        <p:spPr>
          <a:xfrm>
            <a:off x="384519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8" name="object 148"/>
          <p:cNvSpPr/>
          <p:nvPr/>
        </p:nvSpPr>
        <p:spPr>
          <a:xfrm>
            <a:off x="3746131"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49" name="object 149"/>
          <p:cNvSpPr/>
          <p:nvPr/>
        </p:nvSpPr>
        <p:spPr>
          <a:xfrm>
            <a:off x="364630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0" name="object 150"/>
          <p:cNvSpPr/>
          <p:nvPr/>
        </p:nvSpPr>
        <p:spPr>
          <a:xfrm>
            <a:off x="3547249" y="1163478"/>
            <a:ext cx="57150" cy="10160"/>
          </a:xfrm>
          <a:custGeom>
            <a:avLst/>
            <a:gdLst/>
            <a:ahLst/>
            <a:cxnLst/>
            <a:rect l="l" t="t" r="r" b="b"/>
            <a:pathLst>
              <a:path w="57150" h="10159">
                <a:moveTo>
                  <a:pt x="0" y="0"/>
                </a:moveTo>
                <a:lnTo>
                  <a:pt x="0" y="9906"/>
                </a:lnTo>
                <a:lnTo>
                  <a:pt x="57150" y="9906"/>
                </a:lnTo>
                <a:lnTo>
                  <a:pt x="57150"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1" name="object 151"/>
          <p:cNvSpPr/>
          <p:nvPr/>
        </p:nvSpPr>
        <p:spPr>
          <a:xfrm>
            <a:off x="344818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2" name="object 152"/>
          <p:cNvSpPr/>
          <p:nvPr/>
        </p:nvSpPr>
        <p:spPr>
          <a:xfrm>
            <a:off x="334912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3" name="object 153"/>
          <p:cNvSpPr/>
          <p:nvPr/>
        </p:nvSpPr>
        <p:spPr>
          <a:xfrm>
            <a:off x="325006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4" name="object 154"/>
          <p:cNvSpPr/>
          <p:nvPr/>
        </p:nvSpPr>
        <p:spPr>
          <a:xfrm>
            <a:off x="3151009" y="1163478"/>
            <a:ext cx="56515" cy="10160"/>
          </a:xfrm>
          <a:custGeom>
            <a:avLst/>
            <a:gdLst/>
            <a:ahLst/>
            <a:cxnLst/>
            <a:rect l="l" t="t" r="r" b="b"/>
            <a:pathLst>
              <a:path w="56514" h="10159">
                <a:moveTo>
                  <a:pt x="0" y="0"/>
                </a:moveTo>
                <a:lnTo>
                  <a:pt x="0" y="9906"/>
                </a:lnTo>
                <a:lnTo>
                  <a:pt x="56387" y="9906"/>
                </a:lnTo>
                <a:lnTo>
                  <a:pt x="56387" y="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155" name="object 155"/>
          <p:cNvSpPr/>
          <p:nvPr/>
        </p:nvSpPr>
        <p:spPr>
          <a:xfrm>
            <a:off x="1082193" y="895244"/>
            <a:ext cx="221615" cy="192405"/>
          </a:xfrm>
          <a:custGeom>
            <a:avLst/>
            <a:gdLst/>
            <a:ahLst/>
            <a:cxnLst/>
            <a:rect l="l" t="t" r="r" b="b"/>
            <a:pathLst>
              <a:path w="221615" h="192405">
                <a:moveTo>
                  <a:pt x="0" y="0"/>
                </a:moveTo>
                <a:lnTo>
                  <a:pt x="220986" y="192026"/>
                </a:lnTo>
              </a:path>
            </a:pathLst>
          </a:custGeom>
          <a:ln w="9244">
            <a:solidFill>
              <a:srgbClr val="000000"/>
            </a:solidFill>
          </a:ln>
        </p:spPr>
        <p:txBody>
          <a:bodyPr wrap="square" lIns="0" tIns="0" rIns="0" bIns="0" rtlCol="0"/>
          <a:lstStyle/>
          <a:p>
            <a:endParaRPr>
              <a:solidFill>
                <a:prstClr val="black"/>
              </a:solidFill>
            </a:endParaRPr>
          </a:p>
        </p:txBody>
      </p:sp>
      <p:sp>
        <p:nvSpPr>
          <p:cNvPr id="156" name="object 156"/>
          <p:cNvSpPr/>
          <p:nvPr/>
        </p:nvSpPr>
        <p:spPr>
          <a:xfrm>
            <a:off x="1268869" y="1067466"/>
            <a:ext cx="125095" cy="102235"/>
          </a:xfrm>
          <a:custGeom>
            <a:avLst/>
            <a:gdLst/>
            <a:ahLst/>
            <a:cxnLst/>
            <a:rect l="l" t="t" r="r" b="b"/>
            <a:pathLst>
              <a:path w="125094" h="102234">
                <a:moveTo>
                  <a:pt x="124968" y="102107"/>
                </a:moveTo>
                <a:lnTo>
                  <a:pt x="57150" y="0"/>
                </a:lnTo>
                <a:lnTo>
                  <a:pt x="0" y="28955"/>
                </a:lnTo>
                <a:lnTo>
                  <a:pt x="124968" y="102107"/>
                </a:lnTo>
                <a:close/>
              </a:path>
            </a:pathLst>
          </a:custGeom>
          <a:solidFill>
            <a:srgbClr val="000000"/>
          </a:solidFill>
        </p:spPr>
        <p:txBody>
          <a:bodyPr wrap="square" lIns="0" tIns="0" rIns="0" bIns="0" rtlCol="0"/>
          <a:lstStyle/>
          <a:p>
            <a:endParaRPr>
              <a:solidFill>
                <a:prstClr val="black"/>
              </a:solidFill>
            </a:endParaRPr>
          </a:p>
        </p:txBody>
      </p:sp>
      <p:sp>
        <p:nvSpPr>
          <p:cNvPr id="157" name="object 157"/>
          <p:cNvSpPr/>
          <p:nvPr/>
        </p:nvSpPr>
        <p:spPr>
          <a:xfrm>
            <a:off x="1725328" y="895244"/>
            <a:ext cx="184785" cy="255270"/>
          </a:xfrm>
          <a:custGeom>
            <a:avLst/>
            <a:gdLst/>
            <a:ahLst/>
            <a:cxnLst/>
            <a:rect l="l" t="t" r="r" b="b"/>
            <a:pathLst>
              <a:path w="184785" h="255269">
                <a:moveTo>
                  <a:pt x="184407" y="0"/>
                </a:moveTo>
                <a:lnTo>
                  <a:pt x="0" y="255265"/>
                </a:lnTo>
              </a:path>
            </a:pathLst>
          </a:custGeom>
          <a:ln w="10076">
            <a:solidFill>
              <a:srgbClr val="000000"/>
            </a:solidFill>
          </a:ln>
        </p:spPr>
        <p:txBody>
          <a:bodyPr wrap="square" lIns="0" tIns="0" rIns="0" bIns="0" rtlCol="0"/>
          <a:lstStyle/>
          <a:p>
            <a:endParaRPr>
              <a:solidFill>
                <a:prstClr val="black"/>
              </a:solidFill>
            </a:endParaRPr>
          </a:p>
        </p:txBody>
      </p:sp>
      <p:sp>
        <p:nvSpPr>
          <p:cNvPr id="158" name="object 158"/>
          <p:cNvSpPr/>
          <p:nvPr/>
        </p:nvSpPr>
        <p:spPr>
          <a:xfrm>
            <a:off x="1654441" y="1134522"/>
            <a:ext cx="105410" cy="108585"/>
          </a:xfrm>
          <a:custGeom>
            <a:avLst/>
            <a:gdLst/>
            <a:ahLst/>
            <a:cxnLst/>
            <a:rect l="l" t="t" r="r" b="b"/>
            <a:pathLst>
              <a:path w="105410" h="108584">
                <a:moveTo>
                  <a:pt x="105156" y="21335"/>
                </a:moveTo>
                <a:lnTo>
                  <a:pt x="39624" y="0"/>
                </a:lnTo>
                <a:lnTo>
                  <a:pt x="0" y="108204"/>
                </a:lnTo>
                <a:lnTo>
                  <a:pt x="105156" y="21335"/>
                </a:lnTo>
                <a:close/>
              </a:path>
            </a:pathLst>
          </a:custGeom>
          <a:solidFill>
            <a:srgbClr val="000000"/>
          </a:solidFill>
        </p:spPr>
        <p:txBody>
          <a:bodyPr wrap="square" lIns="0" tIns="0" rIns="0" bIns="0" rtlCol="0"/>
          <a:lstStyle/>
          <a:p>
            <a:endParaRPr>
              <a:solidFill>
                <a:prstClr val="black"/>
              </a:solidFill>
            </a:endParaRPr>
          </a:p>
        </p:txBody>
      </p:sp>
      <p:sp>
        <p:nvSpPr>
          <p:cNvPr id="159" name="object 159"/>
          <p:cNvSpPr/>
          <p:nvPr/>
        </p:nvSpPr>
        <p:spPr>
          <a:xfrm>
            <a:off x="1606465" y="1862219"/>
            <a:ext cx="133350" cy="236220"/>
          </a:xfrm>
          <a:custGeom>
            <a:avLst/>
            <a:gdLst/>
            <a:ahLst/>
            <a:cxnLst/>
            <a:rect l="l" t="t" r="r" b="b"/>
            <a:pathLst>
              <a:path w="133350" h="236219">
                <a:moveTo>
                  <a:pt x="133345" y="236223"/>
                </a:moveTo>
                <a:lnTo>
                  <a:pt x="0" y="0"/>
                </a:lnTo>
              </a:path>
            </a:pathLst>
          </a:custGeom>
          <a:ln w="10447">
            <a:solidFill>
              <a:srgbClr val="000000"/>
            </a:solidFill>
          </a:ln>
        </p:spPr>
        <p:txBody>
          <a:bodyPr wrap="square" lIns="0" tIns="0" rIns="0" bIns="0" rtlCol="0"/>
          <a:lstStyle/>
          <a:p>
            <a:endParaRPr>
              <a:solidFill>
                <a:prstClr val="black"/>
              </a:solidFill>
            </a:endParaRPr>
          </a:p>
        </p:txBody>
      </p:sp>
      <p:sp>
        <p:nvSpPr>
          <p:cNvPr id="160" name="object 160"/>
          <p:cNvSpPr/>
          <p:nvPr/>
        </p:nvSpPr>
        <p:spPr>
          <a:xfrm>
            <a:off x="1552333" y="1768506"/>
            <a:ext cx="90805" cy="109220"/>
          </a:xfrm>
          <a:custGeom>
            <a:avLst/>
            <a:gdLst/>
            <a:ahLst/>
            <a:cxnLst/>
            <a:rect l="l" t="t" r="r" b="b"/>
            <a:pathLst>
              <a:path w="90805" h="109219">
                <a:moveTo>
                  <a:pt x="90678" y="92201"/>
                </a:moveTo>
                <a:lnTo>
                  <a:pt x="0" y="0"/>
                </a:lnTo>
                <a:lnTo>
                  <a:pt x="22860" y="108965"/>
                </a:lnTo>
                <a:lnTo>
                  <a:pt x="90678" y="92201"/>
                </a:lnTo>
                <a:close/>
              </a:path>
            </a:pathLst>
          </a:custGeom>
          <a:solidFill>
            <a:srgbClr val="000000"/>
          </a:solidFill>
        </p:spPr>
        <p:txBody>
          <a:bodyPr wrap="square" lIns="0" tIns="0" rIns="0" bIns="0" rtlCol="0"/>
          <a:lstStyle/>
          <a:p>
            <a:endParaRPr>
              <a:solidFill>
                <a:prstClr val="black"/>
              </a:solidFill>
            </a:endParaRPr>
          </a:p>
        </p:txBody>
      </p:sp>
      <p:sp>
        <p:nvSpPr>
          <p:cNvPr id="161" name="object 161"/>
          <p:cNvSpPr/>
          <p:nvPr/>
        </p:nvSpPr>
        <p:spPr>
          <a:xfrm>
            <a:off x="1274985" y="1718201"/>
            <a:ext cx="93345" cy="380365"/>
          </a:xfrm>
          <a:custGeom>
            <a:avLst/>
            <a:gdLst/>
            <a:ahLst/>
            <a:cxnLst/>
            <a:rect l="l" t="t" r="r" b="b"/>
            <a:pathLst>
              <a:path w="93344" h="380364">
                <a:moveTo>
                  <a:pt x="0" y="380240"/>
                </a:moveTo>
                <a:lnTo>
                  <a:pt x="92968" y="0"/>
                </a:lnTo>
              </a:path>
            </a:pathLst>
          </a:custGeom>
          <a:ln w="11126">
            <a:solidFill>
              <a:srgbClr val="000000"/>
            </a:solidFill>
          </a:ln>
        </p:spPr>
        <p:txBody>
          <a:bodyPr wrap="square" lIns="0" tIns="0" rIns="0" bIns="0" rtlCol="0"/>
          <a:lstStyle/>
          <a:p>
            <a:endParaRPr>
              <a:solidFill>
                <a:prstClr val="black"/>
              </a:solidFill>
            </a:endParaRPr>
          </a:p>
        </p:txBody>
      </p:sp>
      <p:sp>
        <p:nvSpPr>
          <p:cNvPr id="162" name="object 162"/>
          <p:cNvSpPr/>
          <p:nvPr/>
        </p:nvSpPr>
        <p:spPr>
          <a:xfrm>
            <a:off x="1334401" y="1618392"/>
            <a:ext cx="71120" cy="111760"/>
          </a:xfrm>
          <a:custGeom>
            <a:avLst/>
            <a:gdLst/>
            <a:ahLst/>
            <a:cxnLst/>
            <a:rect l="l" t="t" r="r" b="b"/>
            <a:pathLst>
              <a:path w="71119" h="111760">
                <a:moveTo>
                  <a:pt x="70865" y="111251"/>
                </a:moveTo>
                <a:lnTo>
                  <a:pt x="59435" y="0"/>
                </a:lnTo>
                <a:lnTo>
                  <a:pt x="0" y="103631"/>
                </a:lnTo>
                <a:lnTo>
                  <a:pt x="70865" y="111251"/>
                </a:lnTo>
                <a:close/>
              </a:path>
            </a:pathLst>
          </a:custGeom>
          <a:solidFill>
            <a:srgbClr val="000000"/>
          </a:solidFill>
        </p:spPr>
        <p:txBody>
          <a:bodyPr wrap="square" lIns="0" tIns="0" rIns="0" bIns="0" rtlCol="0"/>
          <a:lstStyle/>
          <a:p>
            <a:endParaRPr>
              <a:solidFill>
                <a:prstClr val="black"/>
              </a:solidFill>
            </a:endParaRPr>
          </a:p>
        </p:txBody>
      </p:sp>
      <p:sp>
        <p:nvSpPr>
          <p:cNvPr id="163" name="object 163"/>
          <p:cNvSpPr/>
          <p:nvPr/>
        </p:nvSpPr>
        <p:spPr>
          <a:xfrm>
            <a:off x="2320457" y="1923943"/>
            <a:ext cx="198120" cy="174625"/>
          </a:xfrm>
          <a:custGeom>
            <a:avLst/>
            <a:gdLst/>
            <a:ahLst/>
            <a:cxnLst/>
            <a:rect l="l" t="t" r="r" b="b"/>
            <a:pathLst>
              <a:path w="198119" h="174625">
                <a:moveTo>
                  <a:pt x="198119" y="174498"/>
                </a:moveTo>
                <a:lnTo>
                  <a:pt x="0" y="0"/>
                </a:lnTo>
              </a:path>
            </a:pathLst>
          </a:custGeom>
          <a:ln w="9268">
            <a:solidFill>
              <a:srgbClr val="000000"/>
            </a:solidFill>
          </a:ln>
        </p:spPr>
        <p:txBody>
          <a:bodyPr wrap="square" lIns="0" tIns="0" rIns="0" bIns="0" rtlCol="0"/>
          <a:lstStyle/>
          <a:p>
            <a:endParaRPr>
              <a:solidFill>
                <a:prstClr val="black"/>
              </a:solidFill>
            </a:endParaRPr>
          </a:p>
        </p:txBody>
      </p:sp>
      <p:sp>
        <p:nvSpPr>
          <p:cNvPr id="164" name="object 164"/>
          <p:cNvSpPr/>
          <p:nvPr/>
        </p:nvSpPr>
        <p:spPr>
          <a:xfrm>
            <a:off x="2232799" y="1841658"/>
            <a:ext cx="124460" cy="104139"/>
          </a:xfrm>
          <a:custGeom>
            <a:avLst/>
            <a:gdLst/>
            <a:ahLst/>
            <a:cxnLst/>
            <a:rect l="l" t="t" r="r" b="b"/>
            <a:pathLst>
              <a:path w="124460" h="104139">
                <a:moveTo>
                  <a:pt x="124206" y="72390"/>
                </a:moveTo>
                <a:lnTo>
                  <a:pt x="0" y="0"/>
                </a:lnTo>
                <a:lnTo>
                  <a:pt x="67818" y="103632"/>
                </a:lnTo>
                <a:lnTo>
                  <a:pt x="124206" y="72390"/>
                </a:lnTo>
                <a:close/>
              </a:path>
            </a:pathLst>
          </a:custGeom>
          <a:solidFill>
            <a:srgbClr val="000000"/>
          </a:solidFill>
        </p:spPr>
        <p:txBody>
          <a:bodyPr wrap="square" lIns="0" tIns="0" rIns="0" bIns="0" rtlCol="0"/>
          <a:lstStyle/>
          <a:p>
            <a:endParaRPr>
              <a:solidFill>
                <a:prstClr val="black"/>
              </a:solidFill>
            </a:endParaRPr>
          </a:p>
        </p:txBody>
      </p:sp>
      <p:sp>
        <p:nvSpPr>
          <p:cNvPr id="165" name="object 165"/>
          <p:cNvSpPr/>
          <p:nvPr/>
        </p:nvSpPr>
        <p:spPr>
          <a:xfrm>
            <a:off x="2734220" y="895244"/>
            <a:ext cx="105410" cy="247650"/>
          </a:xfrm>
          <a:custGeom>
            <a:avLst/>
            <a:gdLst/>
            <a:ahLst/>
            <a:cxnLst/>
            <a:rect l="l" t="t" r="r" b="b"/>
            <a:pathLst>
              <a:path w="105410" h="247650">
                <a:moveTo>
                  <a:pt x="0" y="0"/>
                </a:moveTo>
                <a:lnTo>
                  <a:pt x="105150" y="247650"/>
                </a:lnTo>
              </a:path>
            </a:pathLst>
          </a:custGeom>
          <a:ln w="10773">
            <a:solidFill>
              <a:srgbClr val="000000"/>
            </a:solidFill>
          </a:ln>
        </p:spPr>
        <p:txBody>
          <a:bodyPr wrap="square" lIns="0" tIns="0" rIns="0" bIns="0" rtlCol="0"/>
          <a:lstStyle/>
          <a:p>
            <a:endParaRPr>
              <a:solidFill>
                <a:prstClr val="black"/>
              </a:solidFill>
            </a:endParaRPr>
          </a:p>
        </p:txBody>
      </p:sp>
      <p:sp>
        <p:nvSpPr>
          <p:cNvPr id="166" name="object 166"/>
          <p:cNvSpPr/>
          <p:nvPr/>
        </p:nvSpPr>
        <p:spPr>
          <a:xfrm>
            <a:off x="2805061" y="1130712"/>
            <a:ext cx="79375" cy="112395"/>
          </a:xfrm>
          <a:custGeom>
            <a:avLst/>
            <a:gdLst/>
            <a:ahLst/>
            <a:cxnLst/>
            <a:rect l="l" t="t" r="r" b="b"/>
            <a:pathLst>
              <a:path w="79375" h="112394">
                <a:moveTo>
                  <a:pt x="79248" y="112013"/>
                </a:moveTo>
                <a:lnTo>
                  <a:pt x="70866" y="0"/>
                </a:lnTo>
                <a:lnTo>
                  <a:pt x="0" y="13715"/>
                </a:lnTo>
                <a:lnTo>
                  <a:pt x="79248" y="112013"/>
                </a:lnTo>
                <a:close/>
              </a:path>
            </a:pathLst>
          </a:custGeom>
          <a:solidFill>
            <a:srgbClr val="000000"/>
          </a:solidFill>
        </p:spPr>
        <p:txBody>
          <a:bodyPr wrap="square" lIns="0" tIns="0" rIns="0" bIns="0" rtlCol="0"/>
          <a:lstStyle/>
          <a:p>
            <a:endParaRPr>
              <a:solidFill>
                <a:prstClr val="black"/>
              </a:solidFill>
            </a:endParaRPr>
          </a:p>
        </p:txBody>
      </p:sp>
      <p:sp>
        <p:nvSpPr>
          <p:cNvPr id="167" name="object 167"/>
          <p:cNvSpPr/>
          <p:nvPr/>
        </p:nvSpPr>
        <p:spPr>
          <a:xfrm>
            <a:off x="3748456" y="895244"/>
            <a:ext cx="69215" cy="172720"/>
          </a:xfrm>
          <a:custGeom>
            <a:avLst/>
            <a:gdLst/>
            <a:ahLst/>
            <a:cxnLst/>
            <a:rect l="l" t="t" r="r" b="b"/>
            <a:pathLst>
              <a:path w="69214" h="172719">
                <a:moveTo>
                  <a:pt x="68587" y="0"/>
                </a:moveTo>
                <a:lnTo>
                  <a:pt x="0" y="172210"/>
                </a:lnTo>
              </a:path>
            </a:pathLst>
          </a:custGeom>
          <a:ln w="10831">
            <a:solidFill>
              <a:srgbClr val="000000"/>
            </a:solidFill>
          </a:ln>
        </p:spPr>
        <p:txBody>
          <a:bodyPr wrap="square" lIns="0" tIns="0" rIns="0" bIns="0" rtlCol="0"/>
          <a:lstStyle/>
          <a:p>
            <a:endParaRPr>
              <a:solidFill>
                <a:prstClr val="black"/>
              </a:solidFill>
            </a:endParaRPr>
          </a:p>
        </p:txBody>
      </p:sp>
      <p:sp>
        <p:nvSpPr>
          <p:cNvPr id="168" name="object 168"/>
          <p:cNvSpPr/>
          <p:nvPr/>
        </p:nvSpPr>
        <p:spPr>
          <a:xfrm>
            <a:off x="3711841" y="1056036"/>
            <a:ext cx="74295" cy="113664"/>
          </a:xfrm>
          <a:custGeom>
            <a:avLst/>
            <a:gdLst/>
            <a:ahLst/>
            <a:cxnLst/>
            <a:rect l="l" t="t" r="r" b="b"/>
            <a:pathLst>
              <a:path w="74295" h="113665">
                <a:moveTo>
                  <a:pt x="73914" y="13715"/>
                </a:moveTo>
                <a:lnTo>
                  <a:pt x="3048" y="0"/>
                </a:lnTo>
                <a:lnTo>
                  <a:pt x="0" y="113538"/>
                </a:lnTo>
                <a:lnTo>
                  <a:pt x="73914" y="13715"/>
                </a:lnTo>
                <a:close/>
              </a:path>
            </a:pathLst>
          </a:custGeom>
          <a:solidFill>
            <a:srgbClr val="000000"/>
          </a:solidFill>
        </p:spPr>
        <p:txBody>
          <a:bodyPr wrap="square" lIns="0" tIns="0" rIns="0" bIns="0" rtlCol="0"/>
          <a:lstStyle/>
          <a:p>
            <a:endParaRPr>
              <a:solidFill>
                <a:prstClr val="black"/>
              </a:solidFill>
            </a:endParaRPr>
          </a:p>
        </p:txBody>
      </p:sp>
      <p:sp>
        <p:nvSpPr>
          <p:cNvPr id="169" name="object 169"/>
          <p:cNvSpPr/>
          <p:nvPr/>
        </p:nvSpPr>
        <p:spPr>
          <a:xfrm>
            <a:off x="3584630" y="1835550"/>
            <a:ext cx="59690" cy="262890"/>
          </a:xfrm>
          <a:custGeom>
            <a:avLst/>
            <a:gdLst/>
            <a:ahLst/>
            <a:cxnLst/>
            <a:rect l="l" t="t" r="r" b="b"/>
            <a:pathLst>
              <a:path w="59689" h="262889">
                <a:moveTo>
                  <a:pt x="0" y="262891"/>
                </a:moveTo>
                <a:lnTo>
                  <a:pt x="59431" y="0"/>
                </a:lnTo>
              </a:path>
            </a:pathLst>
          </a:custGeom>
          <a:ln w="11155">
            <a:solidFill>
              <a:srgbClr val="000000"/>
            </a:solidFill>
          </a:ln>
        </p:spPr>
        <p:txBody>
          <a:bodyPr wrap="square" lIns="0" tIns="0" rIns="0" bIns="0" rtlCol="0"/>
          <a:lstStyle/>
          <a:p>
            <a:endParaRPr>
              <a:solidFill>
                <a:prstClr val="black"/>
              </a:solidFill>
            </a:endParaRPr>
          </a:p>
        </p:txBody>
      </p:sp>
      <p:sp>
        <p:nvSpPr>
          <p:cNvPr id="170" name="object 170"/>
          <p:cNvSpPr/>
          <p:nvPr/>
        </p:nvSpPr>
        <p:spPr>
          <a:xfrm>
            <a:off x="3609733" y="1734216"/>
            <a:ext cx="71120" cy="113030"/>
          </a:xfrm>
          <a:custGeom>
            <a:avLst/>
            <a:gdLst/>
            <a:ahLst/>
            <a:cxnLst/>
            <a:rect l="l" t="t" r="r" b="b"/>
            <a:pathLst>
              <a:path w="71120" h="113030">
                <a:moveTo>
                  <a:pt x="70865" y="112775"/>
                </a:moveTo>
                <a:lnTo>
                  <a:pt x="56387" y="0"/>
                </a:lnTo>
                <a:lnTo>
                  <a:pt x="0" y="105155"/>
                </a:lnTo>
                <a:lnTo>
                  <a:pt x="70865" y="112775"/>
                </a:lnTo>
                <a:close/>
              </a:path>
            </a:pathLst>
          </a:custGeom>
          <a:solidFill>
            <a:srgbClr val="000000"/>
          </a:solidFill>
        </p:spPr>
        <p:txBody>
          <a:bodyPr wrap="square" lIns="0" tIns="0" rIns="0" bIns="0" rtlCol="0"/>
          <a:lstStyle/>
          <a:p>
            <a:endParaRPr>
              <a:solidFill>
                <a:prstClr val="black"/>
              </a:solidFill>
            </a:endParaRPr>
          </a:p>
        </p:txBody>
      </p:sp>
      <p:sp>
        <p:nvSpPr>
          <p:cNvPr id="171" name="object 171"/>
          <p:cNvSpPr/>
          <p:nvPr/>
        </p:nvSpPr>
        <p:spPr>
          <a:xfrm>
            <a:off x="4397689" y="1889650"/>
            <a:ext cx="107950" cy="208915"/>
          </a:xfrm>
          <a:custGeom>
            <a:avLst/>
            <a:gdLst/>
            <a:ahLst/>
            <a:cxnLst/>
            <a:rect l="l" t="t" r="r" b="b"/>
            <a:pathLst>
              <a:path w="107950" h="208914">
                <a:moveTo>
                  <a:pt x="0" y="208792"/>
                </a:moveTo>
                <a:lnTo>
                  <a:pt x="107436" y="0"/>
                </a:lnTo>
              </a:path>
            </a:pathLst>
          </a:custGeom>
          <a:ln w="10565">
            <a:solidFill>
              <a:srgbClr val="000000"/>
            </a:solidFill>
          </a:ln>
        </p:spPr>
        <p:txBody>
          <a:bodyPr wrap="square" lIns="0" tIns="0" rIns="0" bIns="0" rtlCol="0"/>
          <a:lstStyle/>
          <a:p>
            <a:endParaRPr>
              <a:solidFill>
                <a:prstClr val="black"/>
              </a:solidFill>
            </a:endParaRPr>
          </a:p>
        </p:txBody>
      </p:sp>
      <p:sp>
        <p:nvSpPr>
          <p:cNvPr id="172" name="object 172"/>
          <p:cNvSpPr/>
          <p:nvPr/>
        </p:nvSpPr>
        <p:spPr>
          <a:xfrm>
            <a:off x="4471555" y="1791366"/>
            <a:ext cx="90805" cy="111760"/>
          </a:xfrm>
          <a:custGeom>
            <a:avLst/>
            <a:gdLst/>
            <a:ahLst/>
            <a:cxnLst/>
            <a:rect l="l" t="t" r="r" b="b"/>
            <a:pathLst>
              <a:path w="90804" h="111760">
                <a:moveTo>
                  <a:pt x="90677" y="0"/>
                </a:moveTo>
                <a:lnTo>
                  <a:pt x="0" y="96012"/>
                </a:lnTo>
                <a:lnTo>
                  <a:pt x="67817" y="111252"/>
                </a:lnTo>
                <a:lnTo>
                  <a:pt x="90677" y="0"/>
                </a:lnTo>
                <a:close/>
              </a:path>
            </a:pathLst>
          </a:custGeom>
          <a:solidFill>
            <a:srgbClr val="000000"/>
          </a:solidFill>
        </p:spPr>
        <p:txBody>
          <a:bodyPr wrap="square" lIns="0" tIns="0" rIns="0" bIns="0" rtlCol="0"/>
          <a:lstStyle/>
          <a:p>
            <a:endParaRPr>
              <a:solidFill>
                <a:prstClr val="black"/>
              </a:solidFill>
            </a:endParaRPr>
          </a:p>
        </p:txBody>
      </p:sp>
      <p:sp>
        <p:nvSpPr>
          <p:cNvPr id="173" name="object 173"/>
          <p:cNvSpPr/>
          <p:nvPr/>
        </p:nvSpPr>
        <p:spPr>
          <a:xfrm>
            <a:off x="5440876" y="1542188"/>
            <a:ext cx="2235835" cy="0"/>
          </a:xfrm>
          <a:custGeom>
            <a:avLst/>
            <a:gdLst/>
            <a:ahLst/>
            <a:cxnLst/>
            <a:rect l="l" t="t" r="r" b="b"/>
            <a:pathLst>
              <a:path w="2235834">
                <a:moveTo>
                  <a:pt x="0" y="0"/>
                </a:moveTo>
                <a:lnTo>
                  <a:pt x="2235730" y="0"/>
                </a:lnTo>
              </a:path>
            </a:pathLst>
          </a:custGeom>
          <a:ln w="7667">
            <a:solidFill>
              <a:srgbClr val="000000"/>
            </a:solidFill>
          </a:ln>
        </p:spPr>
        <p:txBody>
          <a:bodyPr wrap="square" lIns="0" tIns="0" rIns="0" bIns="0" rtlCol="0"/>
          <a:lstStyle/>
          <a:p>
            <a:endParaRPr>
              <a:solidFill>
                <a:prstClr val="black"/>
              </a:solidFill>
            </a:endParaRPr>
          </a:p>
        </p:txBody>
      </p:sp>
      <p:sp>
        <p:nvSpPr>
          <p:cNvPr id="174" name="object 174"/>
          <p:cNvSpPr/>
          <p:nvPr/>
        </p:nvSpPr>
        <p:spPr>
          <a:xfrm>
            <a:off x="6786575" y="2065683"/>
            <a:ext cx="890269" cy="0"/>
          </a:xfrm>
          <a:custGeom>
            <a:avLst/>
            <a:gdLst/>
            <a:ahLst/>
            <a:cxnLst/>
            <a:rect l="l" t="t" r="r" b="b"/>
            <a:pathLst>
              <a:path w="890270">
                <a:moveTo>
                  <a:pt x="0" y="0"/>
                </a:moveTo>
                <a:lnTo>
                  <a:pt x="890030" y="0"/>
                </a:lnTo>
              </a:path>
            </a:pathLst>
          </a:custGeom>
          <a:ln w="7667">
            <a:solidFill>
              <a:srgbClr val="000000"/>
            </a:solidFill>
          </a:ln>
        </p:spPr>
        <p:txBody>
          <a:bodyPr wrap="square" lIns="0" tIns="0" rIns="0" bIns="0" rtlCol="0"/>
          <a:lstStyle/>
          <a:p>
            <a:endParaRPr>
              <a:solidFill>
                <a:prstClr val="black"/>
              </a:solidFill>
            </a:endParaRPr>
          </a:p>
        </p:txBody>
      </p:sp>
      <p:sp>
        <p:nvSpPr>
          <p:cNvPr id="175" name="object 175"/>
          <p:cNvSpPr/>
          <p:nvPr/>
        </p:nvSpPr>
        <p:spPr>
          <a:xfrm>
            <a:off x="7599634" y="1581820"/>
            <a:ext cx="0" cy="413384"/>
          </a:xfrm>
          <a:custGeom>
            <a:avLst/>
            <a:gdLst/>
            <a:ahLst/>
            <a:cxnLst/>
            <a:rect l="l" t="t" r="r" b="b"/>
            <a:pathLst>
              <a:path h="413385">
                <a:moveTo>
                  <a:pt x="0" y="0"/>
                </a:moveTo>
                <a:lnTo>
                  <a:pt x="0" y="412998"/>
                </a:lnTo>
              </a:path>
            </a:pathLst>
          </a:custGeom>
          <a:ln w="11333">
            <a:solidFill>
              <a:srgbClr val="000000"/>
            </a:solidFill>
          </a:ln>
        </p:spPr>
        <p:txBody>
          <a:bodyPr wrap="square" lIns="0" tIns="0" rIns="0" bIns="0" rtlCol="0"/>
          <a:lstStyle/>
          <a:p>
            <a:endParaRPr>
              <a:solidFill>
                <a:prstClr val="black"/>
              </a:solidFill>
            </a:endParaRPr>
          </a:p>
        </p:txBody>
      </p:sp>
      <p:sp>
        <p:nvSpPr>
          <p:cNvPr id="176" name="object 176"/>
          <p:cNvSpPr/>
          <p:nvPr/>
        </p:nvSpPr>
        <p:spPr>
          <a:xfrm>
            <a:off x="7546225" y="1510950"/>
            <a:ext cx="110489" cy="77470"/>
          </a:xfrm>
          <a:custGeom>
            <a:avLst/>
            <a:gdLst/>
            <a:ahLst/>
            <a:cxnLst/>
            <a:rect l="l" t="t" r="r" b="b"/>
            <a:pathLst>
              <a:path w="110490" h="77469">
                <a:moveTo>
                  <a:pt x="110490" y="76962"/>
                </a:moveTo>
                <a:lnTo>
                  <a:pt x="53340" y="0"/>
                </a:lnTo>
                <a:lnTo>
                  <a:pt x="0" y="76962"/>
                </a:lnTo>
                <a:lnTo>
                  <a:pt x="110490" y="76962"/>
                </a:lnTo>
                <a:close/>
              </a:path>
            </a:pathLst>
          </a:custGeom>
          <a:solidFill>
            <a:srgbClr val="000000"/>
          </a:solidFill>
        </p:spPr>
        <p:txBody>
          <a:bodyPr wrap="square" lIns="0" tIns="0" rIns="0" bIns="0" rtlCol="0"/>
          <a:lstStyle/>
          <a:p>
            <a:endParaRPr>
              <a:solidFill>
                <a:prstClr val="black"/>
              </a:solidFill>
            </a:endParaRPr>
          </a:p>
        </p:txBody>
      </p:sp>
      <p:sp>
        <p:nvSpPr>
          <p:cNvPr id="177" name="object 177"/>
          <p:cNvSpPr/>
          <p:nvPr/>
        </p:nvSpPr>
        <p:spPr>
          <a:xfrm>
            <a:off x="7546213" y="1991010"/>
            <a:ext cx="110489" cy="77470"/>
          </a:xfrm>
          <a:custGeom>
            <a:avLst/>
            <a:gdLst/>
            <a:ahLst/>
            <a:cxnLst/>
            <a:rect l="l" t="t" r="r" b="b"/>
            <a:pathLst>
              <a:path w="110490" h="77469">
                <a:moveTo>
                  <a:pt x="110489" y="0"/>
                </a:moveTo>
                <a:lnTo>
                  <a:pt x="0" y="0"/>
                </a:lnTo>
                <a:lnTo>
                  <a:pt x="53340" y="76962"/>
                </a:lnTo>
                <a:lnTo>
                  <a:pt x="110489" y="0"/>
                </a:lnTo>
                <a:close/>
              </a:path>
            </a:pathLst>
          </a:custGeom>
          <a:solidFill>
            <a:srgbClr val="000000"/>
          </a:solidFill>
        </p:spPr>
        <p:txBody>
          <a:bodyPr wrap="square" lIns="0" tIns="0" rIns="0" bIns="0" rtlCol="0"/>
          <a:lstStyle/>
          <a:p>
            <a:endParaRPr>
              <a:solidFill>
                <a:prstClr val="black"/>
              </a:solidFill>
            </a:endParaRPr>
          </a:p>
        </p:txBody>
      </p:sp>
      <p:sp>
        <p:nvSpPr>
          <p:cNvPr id="178" name="object 178"/>
          <p:cNvSpPr txBox="1"/>
          <p:nvPr/>
        </p:nvSpPr>
        <p:spPr>
          <a:xfrm>
            <a:off x="5382393" y="1117893"/>
            <a:ext cx="651510"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导电</a:t>
            </a:r>
            <a:r>
              <a:rPr sz="900" spc="5" dirty="0">
                <a:solidFill>
                  <a:prstClr val="black"/>
                </a:solidFill>
                <a:latin typeface="SimSun"/>
                <a:cs typeface="SimSun"/>
              </a:rPr>
              <a:t>涂</a:t>
            </a:r>
            <a:r>
              <a:rPr sz="900" spc="-90" dirty="0">
                <a:solidFill>
                  <a:prstClr val="black"/>
                </a:solidFill>
                <a:latin typeface="SimSun"/>
                <a:cs typeface="SimSun"/>
              </a:rPr>
              <a:t> </a:t>
            </a:r>
            <a:r>
              <a:rPr sz="900" spc="5" dirty="0">
                <a:solidFill>
                  <a:prstClr val="black"/>
                </a:solidFill>
                <a:latin typeface="SimSun"/>
                <a:cs typeface="SimSun"/>
              </a:rPr>
              <a:t>层</a:t>
            </a:r>
            <a:endParaRPr sz="900">
              <a:solidFill>
                <a:prstClr val="black"/>
              </a:solidFill>
              <a:latin typeface="SimSun"/>
              <a:cs typeface="SimSun"/>
            </a:endParaRPr>
          </a:p>
        </p:txBody>
      </p:sp>
      <p:sp>
        <p:nvSpPr>
          <p:cNvPr id="179" name="object 179"/>
          <p:cNvSpPr txBox="1"/>
          <p:nvPr/>
        </p:nvSpPr>
        <p:spPr>
          <a:xfrm>
            <a:off x="6470512" y="664539"/>
            <a:ext cx="140970" cy="163830"/>
          </a:xfrm>
          <a:prstGeom prst="rect">
            <a:avLst/>
          </a:prstGeom>
        </p:spPr>
        <p:txBody>
          <a:bodyPr vert="horz" wrap="square" lIns="0" tIns="13335" rIns="0" bIns="0" rtlCol="0">
            <a:spAutoFit/>
          </a:bodyPr>
          <a:lstStyle/>
          <a:p>
            <a:pPr marL="12700">
              <a:spcBef>
                <a:spcPts val="105"/>
              </a:spcBef>
            </a:pPr>
            <a:r>
              <a:rPr sz="900" b="1" dirty="0">
                <a:solidFill>
                  <a:srgbClr val="FF0000"/>
                </a:solidFill>
                <a:latin typeface="NSimSun"/>
                <a:cs typeface="NSimSun"/>
              </a:rPr>
              <a:t>红</a:t>
            </a:r>
            <a:endParaRPr sz="900">
              <a:solidFill>
                <a:prstClr val="black"/>
              </a:solidFill>
              <a:latin typeface="NSimSun"/>
              <a:cs typeface="NSimSun"/>
            </a:endParaRPr>
          </a:p>
        </p:txBody>
      </p:sp>
      <p:sp>
        <p:nvSpPr>
          <p:cNvPr id="180" name="object 180"/>
          <p:cNvSpPr/>
          <p:nvPr/>
        </p:nvSpPr>
        <p:spPr>
          <a:xfrm>
            <a:off x="5638994" y="689512"/>
            <a:ext cx="1003300" cy="262890"/>
          </a:xfrm>
          <a:custGeom>
            <a:avLst/>
            <a:gdLst/>
            <a:ahLst/>
            <a:cxnLst/>
            <a:rect l="l" t="t" r="r" b="b"/>
            <a:pathLst>
              <a:path w="1003300" h="262890">
                <a:moveTo>
                  <a:pt x="0" y="0"/>
                </a:moveTo>
                <a:lnTo>
                  <a:pt x="1002809" y="262891"/>
                </a:lnTo>
              </a:path>
            </a:pathLst>
          </a:custGeom>
          <a:ln w="7903">
            <a:solidFill>
              <a:srgbClr val="000000"/>
            </a:solidFill>
          </a:ln>
        </p:spPr>
        <p:txBody>
          <a:bodyPr wrap="square" lIns="0" tIns="0" rIns="0" bIns="0" rtlCol="0"/>
          <a:lstStyle/>
          <a:p>
            <a:endParaRPr>
              <a:solidFill>
                <a:prstClr val="black"/>
              </a:solidFill>
            </a:endParaRPr>
          </a:p>
        </p:txBody>
      </p:sp>
      <p:sp>
        <p:nvSpPr>
          <p:cNvPr id="181" name="object 181"/>
          <p:cNvSpPr/>
          <p:nvPr/>
        </p:nvSpPr>
        <p:spPr>
          <a:xfrm>
            <a:off x="6621919" y="929544"/>
            <a:ext cx="161925" cy="63500"/>
          </a:xfrm>
          <a:custGeom>
            <a:avLst/>
            <a:gdLst/>
            <a:ahLst/>
            <a:cxnLst/>
            <a:rect l="l" t="t" r="r" b="b"/>
            <a:pathLst>
              <a:path w="161925" h="63500">
                <a:moveTo>
                  <a:pt x="161544" y="63246"/>
                </a:moveTo>
                <a:lnTo>
                  <a:pt x="25908" y="0"/>
                </a:lnTo>
                <a:lnTo>
                  <a:pt x="0" y="45720"/>
                </a:lnTo>
                <a:lnTo>
                  <a:pt x="161544" y="63246"/>
                </a:lnTo>
                <a:close/>
              </a:path>
            </a:pathLst>
          </a:custGeom>
          <a:solidFill>
            <a:srgbClr val="000000"/>
          </a:solidFill>
        </p:spPr>
        <p:txBody>
          <a:bodyPr wrap="square" lIns="0" tIns="0" rIns="0" bIns="0" rtlCol="0"/>
          <a:lstStyle/>
          <a:p>
            <a:endParaRPr>
              <a:solidFill>
                <a:prstClr val="black"/>
              </a:solidFill>
            </a:endParaRPr>
          </a:p>
        </p:txBody>
      </p:sp>
      <p:sp>
        <p:nvSpPr>
          <p:cNvPr id="182" name="object 182"/>
          <p:cNvSpPr/>
          <p:nvPr/>
        </p:nvSpPr>
        <p:spPr>
          <a:xfrm>
            <a:off x="6092394" y="1062127"/>
            <a:ext cx="513080" cy="167005"/>
          </a:xfrm>
          <a:custGeom>
            <a:avLst/>
            <a:gdLst/>
            <a:ahLst/>
            <a:cxnLst/>
            <a:rect l="l" t="t" r="r" b="b"/>
            <a:pathLst>
              <a:path w="513079" h="167005">
                <a:moveTo>
                  <a:pt x="0" y="166872"/>
                </a:moveTo>
                <a:lnTo>
                  <a:pt x="512830" y="0"/>
                </a:lnTo>
              </a:path>
            </a:pathLst>
          </a:custGeom>
          <a:ln w="8018">
            <a:solidFill>
              <a:srgbClr val="000000"/>
            </a:solidFill>
          </a:ln>
        </p:spPr>
        <p:txBody>
          <a:bodyPr wrap="square" lIns="0" tIns="0" rIns="0" bIns="0" rtlCol="0"/>
          <a:lstStyle/>
          <a:p>
            <a:endParaRPr>
              <a:solidFill>
                <a:prstClr val="black"/>
              </a:solidFill>
            </a:endParaRPr>
          </a:p>
        </p:txBody>
      </p:sp>
      <p:sp>
        <p:nvSpPr>
          <p:cNvPr id="183" name="object 183"/>
          <p:cNvSpPr/>
          <p:nvPr/>
        </p:nvSpPr>
        <p:spPr>
          <a:xfrm>
            <a:off x="6582282" y="1015650"/>
            <a:ext cx="161925" cy="69850"/>
          </a:xfrm>
          <a:custGeom>
            <a:avLst/>
            <a:gdLst/>
            <a:ahLst/>
            <a:cxnLst/>
            <a:rect l="l" t="t" r="r" b="b"/>
            <a:pathLst>
              <a:path w="161925" h="69850">
                <a:moveTo>
                  <a:pt x="161544" y="0"/>
                </a:moveTo>
                <a:lnTo>
                  <a:pt x="0" y="25145"/>
                </a:lnTo>
                <a:lnTo>
                  <a:pt x="31242" y="69341"/>
                </a:lnTo>
                <a:lnTo>
                  <a:pt x="161544" y="0"/>
                </a:lnTo>
                <a:close/>
              </a:path>
            </a:pathLst>
          </a:custGeom>
          <a:solidFill>
            <a:srgbClr val="000000"/>
          </a:solidFill>
        </p:spPr>
        <p:txBody>
          <a:bodyPr wrap="square" lIns="0" tIns="0" rIns="0" bIns="0" rtlCol="0"/>
          <a:lstStyle/>
          <a:p>
            <a:endParaRPr>
              <a:solidFill>
                <a:prstClr val="black"/>
              </a:solidFill>
            </a:endParaRPr>
          </a:p>
        </p:txBody>
      </p:sp>
      <p:sp>
        <p:nvSpPr>
          <p:cNvPr id="184" name="object 184"/>
          <p:cNvSpPr/>
          <p:nvPr/>
        </p:nvSpPr>
        <p:spPr>
          <a:xfrm>
            <a:off x="6911552" y="593494"/>
            <a:ext cx="363220" cy="317500"/>
          </a:xfrm>
          <a:custGeom>
            <a:avLst/>
            <a:gdLst/>
            <a:ahLst/>
            <a:cxnLst/>
            <a:rect l="l" t="t" r="r" b="b"/>
            <a:pathLst>
              <a:path w="363220" h="317500">
                <a:moveTo>
                  <a:pt x="362716" y="0"/>
                </a:moveTo>
                <a:lnTo>
                  <a:pt x="0" y="316990"/>
                </a:lnTo>
              </a:path>
            </a:pathLst>
          </a:custGeom>
          <a:ln w="9254">
            <a:solidFill>
              <a:srgbClr val="000000"/>
            </a:solidFill>
          </a:ln>
        </p:spPr>
        <p:txBody>
          <a:bodyPr wrap="square" lIns="0" tIns="0" rIns="0" bIns="0" rtlCol="0"/>
          <a:lstStyle/>
          <a:p>
            <a:endParaRPr>
              <a:solidFill>
                <a:prstClr val="black"/>
              </a:solidFill>
            </a:endParaRPr>
          </a:p>
        </p:txBody>
      </p:sp>
      <p:sp>
        <p:nvSpPr>
          <p:cNvPr id="185" name="object 185"/>
          <p:cNvSpPr/>
          <p:nvPr/>
        </p:nvSpPr>
        <p:spPr>
          <a:xfrm>
            <a:off x="6823087" y="891444"/>
            <a:ext cx="125095" cy="101600"/>
          </a:xfrm>
          <a:custGeom>
            <a:avLst/>
            <a:gdLst/>
            <a:ahLst/>
            <a:cxnLst/>
            <a:rect l="l" t="t" r="r" b="b"/>
            <a:pathLst>
              <a:path w="125095" h="101600">
                <a:moveTo>
                  <a:pt x="124967" y="28194"/>
                </a:moveTo>
                <a:lnTo>
                  <a:pt x="68579" y="0"/>
                </a:lnTo>
                <a:lnTo>
                  <a:pt x="0" y="101346"/>
                </a:lnTo>
                <a:lnTo>
                  <a:pt x="124967" y="28194"/>
                </a:lnTo>
                <a:close/>
              </a:path>
            </a:pathLst>
          </a:custGeom>
          <a:solidFill>
            <a:srgbClr val="000000"/>
          </a:solidFill>
        </p:spPr>
        <p:txBody>
          <a:bodyPr wrap="square" lIns="0" tIns="0" rIns="0" bIns="0" rtlCol="0"/>
          <a:lstStyle/>
          <a:p>
            <a:endParaRPr>
              <a:solidFill>
                <a:prstClr val="black"/>
              </a:solidFill>
            </a:endParaRPr>
          </a:p>
        </p:txBody>
      </p:sp>
      <p:sp>
        <p:nvSpPr>
          <p:cNvPr id="186" name="object 186"/>
          <p:cNvSpPr/>
          <p:nvPr/>
        </p:nvSpPr>
        <p:spPr>
          <a:xfrm>
            <a:off x="5695384" y="1701446"/>
            <a:ext cx="142240" cy="140335"/>
          </a:xfrm>
          <a:custGeom>
            <a:avLst/>
            <a:gdLst/>
            <a:ahLst/>
            <a:cxnLst/>
            <a:rect l="l" t="t" r="r" b="b"/>
            <a:pathLst>
              <a:path w="142239" h="140335">
                <a:moveTo>
                  <a:pt x="0" y="140204"/>
                </a:moveTo>
                <a:lnTo>
                  <a:pt x="141729" y="0"/>
                </a:lnTo>
              </a:path>
            </a:pathLst>
          </a:custGeom>
          <a:ln w="9480">
            <a:solidFill>
              <a:srgbClr val="000000"/>
            </a:solidFill>
          </a:ln>
        </p:spPr>
        <p:txBody>
          <a:bodyPr wrap="square" lIns="0" tIns="0" rIns="0" bIns="0" rtlCol="0"/>
          <a:lstStyle/>
          <a:p>
            <a:endParaRPr>
              <a:solidFill>
                <a:prstClr val="black"/>
              </a:solidFill>
            </a:endParaRPr>
          </a:p>
        </p:txBody>
      </p:sp>
      <p:sp>
        <p:nvSpPr>
          <p:cNvPr id="187" name="object 187"/>
          <p:cNvSpPr/>
          <p:nvPr/>
        </p:nvSpPr>
        <p:spPr>
          <a:xfrm>
            <a:off x="5800483" y="1618392"/>
            <a:ext cx="121920" cy="104139"/>
          </a:xfrm>
          <a:custGeom>
            <a:avLst/>
            <a:gdLst/>
            <a:ahLst/>
            <a:cxnLst/>
            <a:rect l="l" t="t" r="r" b="b"/>
            <a:pathLst>
              <a:path w="121920" h="104139">
                <a:moveTo>
                  <a:pt x="121920" y="0"/>
                </a:moveTo>
                <a:lnTo>
                  <a:pt x="0" y="76962"/>
                </a:lnTo>
                <a:lnTo>
                  <a:pt x="59436" y="103632"/>
                </a:lnTo>
                <a:lnTo>
                  <a:pt x="121920" y="0"/>
                </a:lnTo>
                <a:close/>
              </a:path>
            </a:pathLst>
          </a:custGeom>
          <a:solidFill>
            <a:srgbClr val="000000"/>
          </a:solidFill>
        </p:spPr>
        <p:txBody>
          <a:bodyPr wrap="square" lIns="0" tIns="0" rIns="0" bIns="0" rtlCol="0"/>
          <a:lstStyle/>
          <a:p>
            <a:endParaRPr>
              <a:solidFill>
                <a:prstClr val="black"/>
              </a:solidFill>
            </a:endParaRPr>
          </a:p>
        </p:txBody>
      </p:sp>
      <p:sp>
        <p:nvSpPr>
          <p:cNvPr id="188" name="object 188"/>
          <p:cNvSpPr txBox="1"/>
          <p:nvPr/>
        </p:nvSpPr>
        <p:spPr>
          <a:xfrm>
            <a:off x="2588139" y="2659419"/>
            <a:ext cx="2907665" cy="163830"/>
          </a:xfrm>
          <a:prstGeom prst="rect">
            <a:avLst/>
          </a:prstGeom>
        </p:spPr>
        <p:txBody>
          <a:bodyPr vert="horz" wrap="square" lIns="0" tIns="13335" rIns="0" bIns="0" rtlCol="0">
            <a:spAutoFit/>
          </a:bodyPr>
          <a:lstStyle/>
          <a:p>
            <a:pPr marL="12700">
              <a:spcBef>
                <a:spcPts val="105"/>
              </a:spcBef>
            </a:pPr>
            <a:r>
              <a:rPr sz="900" spc="434" dirty="0">
                <a:solidFill>
                  <a:prstClr val="black"/>
                </a:solidFill>
                <a:latin typeface="SimSun"/>
                <a:cs typeface="SimSun"/>
              </a:rPr>
              <a:t>阴极</a:t>
            </a:r>
            <a:r>
              <a:rPr sz="900" spc="5" dirty="0">
                <a:solidFill>
                  <a:prstClr val="black"/>
                </a:solidFill>
                <a:latin typeface="SimSun"/>
                <a:cs typeface="SimSun"/>
              </a:rPr>
              <a:t>射</a:t>
            </a:r>
            <a:r>
              <a:rPr sz="900" spc="-25" dirty="0">
                <a:solidFill>
                  <a:prstClr val="black"/>
                </a:solidFill>
                <a:latin typeface="SimSun"/>
                <a:cs typeface="SimSun"/>
              </a:rPr>
              <a:t> </a:t>
            </a:r>
            <a:r>
              <a:rPr sz="900" spc="434" dirty="0">
                <a:solidFill>
                  <a:prstClr val="black"/>
                </a:solidFill>
                <a:latin typeface="SimSun"/>
                <a:cs typeface="SimSun"/>
              </a:rPr>
              <a:t>线</a:t>
            </a:r>
            <a:r>
              <a:rPr sz="900" spc="5" dirty="0">
                <a:solidFill>
                  <a:prstClr val="black"/>
                </a:solidFill>
                <a:latin typeface="SimSun"/>
                <a:cs typeface="SimSun"/>
              </a:rPr>
              <a:t>管</a:t>
            </a:r>
            <a:r>
              <a:rPr sz="900" spc="-55" dirty="0">
                <a:solidFill>
                  <a:prstClr val="black"/>
                </a:solidFill>
                <a:latin typeface="SimSun"/>
                <a:cs typeface="SimSun"/>
              </a:rPr>
              <a:t> </a:t>
            </a:r>
            <a:r>
              <a:rPr sz="900" spc="5" dirty="0">
                <a:solidFill>
                  <a:prstClr val="black"/>
                </a:solidFill>
                <a:latin typeface="SimSun"/>
                <a:cs typeface="SimSun"/>
              </a:rPr>
              <a:t>（</a:t>
            </a:r>
            <a:r>
              <a:rPr sz="900" spc="-5" dirty="0">
                <a:solidFill>
                  <a:prstClr val="black"/>
                </a:solidFill>
                <a:latin typeface="SimSun"/>
                <a:cs typeface="SimSun"/>
              </a:rPr>
              <a:t> </a:t>
            </a:r>
            <a:r>
              <a:rPr sz="900" spc="60" dirty="0">
                <a:solidFill>
                  <a:prstClr val="black"/>
                </a:solidFill>
                <a:latin typeface="Times New Roman"/>
                <a:cs typeface="Times New Roman"/>
              </a:rPr>
              <a:t>C</a:t>
            </a:r>
            <a:r>
              <a:rPr sz="900" spc="-5" dirty="0">
                <a:solidFill>
                  <a:prstClr val="black"/>
                </a:solidFill>
                <a:latin typeface="Times New Roman"/>
                <a:cs typeface="Times New Roman"/>
              </a:rPr>
              <a:t> </a:t>
            </a:r>
            <a:r>
              <a:rPr sz="900" dirty="0">
                <a:solidFill>
                  <a:prstClr val="black"/>
                </a:solidFill>
                <a:latin typeface="Times New Roman"/>
                <a:cs typeface="Times New Roman"/>
              </a:rPr>
              <a:t>R</a:t>
            </a:r>
            <a:r>
              <a:rPr sz="900" spc="50" dirty="0">
                <a:solidFill>
                  <a:prstClr val="black"/>
                </a:solidFill>
                <a:latin typeface="Times New Roman"/>
                <a:cs typeface="Times New Roman"/>
              </a:rPr>
              <a:t> </a:t>
            </a:r>
            <a:r>
              <a:rPr sz="900" dirty="0">
                <a:solidFill>
                  <a:prstClr val="black"/>
                </a:solidFill>
                <a:latin typeface="Times New Roman"/>
                <a:cs typeface="Times New Roman"/>
              </a:rPr>
              <a:t>T</a:t>
            </a:r>
            <a:r>
              <a:rPr sz="900" spc="40" dirty="0">
                <a:solidFill>
                  <a:prstClr val="black"/>
                </a:solidFill>
                <a:latin typeface="Times New Roman"/>
                <a:cs typeface="Times New Roman"/>
              </a:rPr>
              <a:t> </a:t>
            </a:r>
            <a:r>
              <a:rPr sz="900" spc="434" dirty="0">
                <a:solidFill>
                  <a:prstClr val="black"/>
                </a:solidFill>
                <a:latin typeface="SimSun"/>
                <a:cs typeface="SimSun"/>
              </a:rPr>
              <a:t>）剖面</a:t>
            </a:r>
            <a:r>
              <a:rPr sz="900" spc="5" dirty="0">
                <a:solidFill>
                  <a:prstClr val="black"/>
                </a:solidFill>
                <a:latin typeface="SimSun"/>
                <a:cs typeface="SimSun"/>
              </a:rPr>
              <a:t>图</a:t>
            </a:r>
            <a:r>
              <a:rPr sz="900" spc="-25" dirty="0">
                <a:solidFill>
                  <a:prstClr val="black"/>
                </a:solidFill>
                <a:latin typeface="SimSun"/>
                <a:cs typeface="SimSun"/>
              </a:rPr>
              <a:t> </a:t>
            </a:r>
            <a:r>
              <a:rPr sz="900" spc="434" dirty="0">
                <a:solidFill>
                  <a:prstClr val="black"/>
                </a:solidFill>
                <a:latin typeface="SimSun"/>
                <a:cs typeface="SimSun"/>
              </a:rPr>
              <a:t>（穿透式</a:t>
            </a:r>
            <a:r>
              <a:rPr sz="900" spc="5" dirty="0">
                <a:solidFill>
                  <a:prstClr val="black"/>
                </a:solidFill>
                <a:latin typeface="SimSun"/>
                <a:cs typeface="SimSun"/>
              </a:rPr>
              <a:t>）</a:t>
            </a:r>
            <a:r>
              <a:rPr sz="900" spc="-20" dirty="0">
                <a:solidFill>
                  <a:prstClr val="black"/>
                </a:solidFill>
                <a:latin typeface="SimSun"/>
                <a:cs typeface="SimSun"/>
              </a:rPr>
              <a:t> </a:t>
            </a:r>
            <a:endParaRPr sz="900">
              <a:solidFill>
                <a:prstClr val="black"/>
              </a:solidFill>
              <a:latin typeface="SimSun"/>
              <a:cs typeface="SimSun"/>
            </a:endParaRPr>
          </a:p>
        </p:txBody>
      </p:sp>
      <p:sp>
        <p:nvSpPr>
          <p:cNvPr id="189" name="object 189"/>
          <p:cNvSpPr/>
          <p:nvPr/>
        </p:nvSpPr>
        <p:spPr>
          <a:xfrm>
            <a:off x="6423786" y="338232"/>
            <a:ext cx="394335" cy="1240155"/>
          </a:xfrm>
          <a:custGeom>
            <a:avLst/>
            <a:gdLst/>
            <a:ahLst/>
            <a:cxnLst/>
            <a:rect l="l" t="t" r="r" b="b"/>
            <a:pathLst>
              <a:path w="394334" h="1240155">
                <a:moveTo>
                  <a:pt x="393954" y="1239774"/>
                </a:moveTo>
                <a:lnTo>
                  <a:pt x="390906" y="1113282"/>
                </a:lnTo>
                <a:lnTo>
                  <a:pt x="385572" y="990600"/>
                </a:lnTo>
                <a:lnTo>
                  <a:pt x="362712" y="760476"/>
                </a:lnTo>
                <a:lnTo>
                  <a:pt x="345948" y="653034"/>
                </a:lnTo>
                <a:lnTo>
                  <a:pt x="328422" y="550926"/>
                </a:lnTo>
                <a:lnTo>
                  <a:pt x="306324" y="454914"/>
                </a:lnTo>
                <a:lnTo>
                  <a:pt x="294894" y="410718"/>
                </a:lnTo>
                <a:lnTo>
                  <a:pt x="280416" y="366522"/>
                </a:lnTo>
                <a:lnTo>
                  <a:pt x="266700" y="326136"/>
                </a:lnTo>
                <a:lnTo>
                  <a:pt x="255270" y="288036"/>
                </a:lnTo>
                <a:lnTo>
                  <a:pt x="237744" y="251460"/>
                </a:lnTo>
                <a:lnTo>
                  <a:pt x="224028" y="217170"/>
                </a:lnTo>
                <a:lnTo>
                  <a:pt x="209550" y="184403"/>
                </a:lnTo>
                <a:lnTo>
                  <a:pt x="185101" y="142114"/>
                </a:lnTo>
                <a:lnTo>
                  <a:pt x="157869" y="100199"/>
                </a:lnTo>
                <a:lnTo>
                  <a:pt x="126478" y="61750"/>
                </a:lnTo>
                <a:lnTo>
                  <a:pt x="89553" y="29859"/>
                </a:lnTo>
                <a:lnTo>
                  <a:pt x="45720" y="7619"/>
                </a:lnTo>
                <a:lnTo>
                  <a:pt x="39624" y="6095"/>
                </a:lnTo>
                <a:lnTo>
                  <a:pt x="19812" y="0"/>
                </a:lnTo>
                <a:lnTo>
                  <a:pt x="0" y="0"/>
                </a:lnTo>
                <a:lnTo>
                  <a:pt x="0" y="13716"/>
                </a:lnTo>
                <a:lnTo>
                  <a:pt x="19812" y="13716"/>
                </a:lnTo>
                <a:lnTo>
                  <a:pt x="31977" y="16991"/>
                </a:lnTo>
                <a:lnTo>
                  <a:pt x="39624" y="11429"/>
                </a:lnTo>
                <a:lnTo>
                  <a:pt x="39624" y="20749"/>
                </a:lnTo>
                <a:lnTo>
                  <a:pt x="51053" y="25145"/>
                </a:lnTo>
                <a:lnTo>
                  <a:pt x="101479" y="60602"/>
                </a:lnTo>
                <a:lnTo>
                  <a:pt x="141732" y="107442"/>
                </a:lnTo>
                <a:lnTo>
                  <a:pt x="156210" y="129159"/>
                </a:lnTo>
                <a:lnTo>
                  <a:pt x="156210" y="126492"/>
                </a:lnTo>
                <a:lnTo>
                  <a:pt x="166878" y="126492"/>
                </a:lnTo>
                <a:lnTo>
                  <a:pt x="166878" y="144918"/>
                </a:lnTo>
                <a:lnTo>
                  <a:pt x="189738" y="184403"/>
                </a:lnTo>
                <a:lnTo>
                  <a:pt x="204215" y="217170"/>
                </a:lnTo>
                <a:lnTo>
                  <a:pt x="217932" y="251460"/>
                </a:lnTo>
                <a:lnTo>
                  <a:pt x="235458" y="288036"/>
                </a:lnTo>
                <a:lnTo>
                  <a:pt x="246888" y="326136"/>
                </a:lnTo>
                <a:lnTo>
                  <a:pt x="260604" y="366522"/>
                </a:lnTo>
                <a:lnTo>
                  <a:pt x="275082" y="410718"/>
                </a:lnTo>
                <a:lnTo>
                  <a:pt x="286512" y="454914"/>
                </a:lnTo>
                <a:lnTo>
                  <a:pt x="298024" y="502873"/>
                </a:lnTo>
                <a:lnTo>
                  <a:pt x="308376" y="551056"/>
                </a:lnTo>
                <a:lnTo>
                  <a:pt x="317668" y="599436"/>
                </a:lnTo>
                <a:lnTo>
                  <a:pt x="325998" y="647990"/>
                </a:lnTo>
                <a:lnTo>
                  <a:pt x="333466" y="696691"/>
                </a:lnTo>
                <a:lnTo>
                  <a:pt x="340172" y="745515"/>
                </a:lnTo>
                <a:lnTo>
                  <a:pt x="346216" y="794437"/>
                </a:lnTo>
                <a:lnTo>
                  <a:pt x="356715" y="892473"/>
                </a:lnTo>
                <a:lnTo>
                  <a:pt x="365760" y="990600"/>
                </a:lnTo>
                <a:lnTo>
                  <a:pt x="371094" y="1113282"/>
                </a:lnTo>
                <a:lnTo>
                  <a:pt x="374142" y="1239774"/>
                </a:lnTo>
                <a:lnTo>
                  <a:pt x="393954" y="1239774"/>
                </a:lnTo>
                <a:close/>
              </a:path>
              <a:path w="394334" h="1240155">
                <a:moveTo>
                  <a:pt x="39624" y="20749"/>
                </a:moveTo>
                <a:lnTo>
                  <a:pt x="39624" y="19049"/>
                </a:lnTo>
                <a:lnTo>
                  <a:pt x="31977" y="16991"/>
                </a:lnTo>
                <a:lnTo>
                  <a:pt x="31242" y="17525"/>
                </a:lnTo>
                <a:lnTo>
                  <a:pt x="39624" y="20749"/>
                </a:lnTo>
                <a:close/>
              </a:path>
              <a:path w="394334" h="1240155">
                <a:moveTo>
                  <a:pt x="39624" y="19049"/>
                </a:moveTo>
                <a:lnTo>
                  <a:pt x="39624" y="11429"/>
                </a:lnTo>
                <a:lnTo>
                  <a:pt x="31977" y="16991"/>
                </a:lnTo>
                <a:lnTo>
                  <a:pt x="39624" y="19049"/>
                </a:lnTo>
                <a:close/>
              </a:path>
              <a:path w="394334" h="1240155">
                <a:moveTo>
                  <a:pt x="166878" y="126492"/>
                </a:moveTo>
                <a:lnTo>
                  <a:pt x="156210" y="126492"/>
                </a:lnTo>
                <a:lnTo>
                  <a:pt x="159370" y="131951"/>
                </a:lnTo>
                <a:lnTo>
                  <a:pt x="166878" y="126492"/>
                </a:lnTo>
                <a:close/>
              </a:path>
              <a:path w="394334" h="1240155">
                <a:moveTo>
                  <a:pt x="159370" y="131951"/>
                </a:moveTo>
                <a:lnTo>
                  <a:pt x="156210" y="126492"/>
                </a:lnTo>
                <a:lnTo>
                  <a:pt x="156210" y="129159"/>
                </a:lnTo>
                <a:lnTo>
                  <a:pt x="158496" y="132588"/>
                </a:lnTo>
                <a:lnTo>
                  <a:pt x="159370" y="131951"/>
                </a:lnTo>
                <a:close/>
              </a:path>
              <a:path w="394334" h="1240155">
                <a:moveTo>
                  <a:pt x="166878" y="144918"/>
                </a:moveTo>
                <a:lnTo>
                  <a:pt x="166878" y="126492"/>
                </a:lnTo>
                <a:lnTo>
                  <a:pt x="159370" y="131951"/>
                </a:lnTo>
                <a:lnTo>
                  <a:pt x="166878" y="144918"/>
                </a:lnTo>
                <a:close/>
              </a:path>
            </a:pathLst>
          </a:custGeom>
          <a:solidFill>
            <a:srgbClr val="FF0000"/>
          </a:solidFill>
        </p:spPr>
        <p:txBody>
          <a:bodyPr wrap="square" lIns="0" tIns="0" rIns="0" bIns="0" rtlCol="0"/>
          <a:lstStyle/>
          <a:p>
            <a:endParaRPr>
              <a:solidFill>
                <a:prstClr val="black"/>
              </a:solidFill>
            </a:endParaRPr>
          </a:p>
        </p:txBody>
      </p:sp>
      <p:sp>
        <p:nvSpPr>
          <p:cNvPr id="190" name="object 190"/>
          <p:cNvSpPr/>
          <p:nvPr/>
        </p:nvSpPr>
        <p:spPr>
          <a:xfrm>
            <a:off x="6423786" y="1578006"/>
            <a:ext cx="394335" cy="1169670"/>
          </a:xfrm>
          <a:custGeom>
            <a:avLst/>
            <a:gdLst/>
            <a:ahLst/>
            <a:cxnLst/>
            <a:rect l="l" t="t" r="r" b="b"/>
            <a:pathLst>
              <a:path w="394334" h="1169670">
                <a:moveTo>
                  <a:pt x="39624" y="1162049"/>
                </a:moveTo>
                <a:lnTo>
                  <a:pt x="39624" y="1155953"/>
                </a:lnTo>
                <a:lnTo>
                  <a:pt x="31552" y="1150817"/>
                </a:lnTo>
                <a:lnTo>
                  <a:pt x="19812" y="1154429"/>
                </a:lnTo>
                <a:lnTo>
                  <a:pt x="0" y="1155953"/>
                </a:lnTo>
                <a:lnTo>
                  <a:pt x="0" y="1169669"/>
                </a:lnTo>
                <a:lnTo>
                  <a:pt x="19812" y="1167383"/>
                </a:lnTo>
                <a:lnTo>
                  <a:pt x="39624" y="1162049"/>
                </a:lnTo>
                <a:close/>
              </a:path>
              <a:path w="394334" h="1169670">
                <a:moveTo>
                  <a:pt x="176360" y="1015992"/>
                </a:moveTo>
                <a:lnTo>
                  <a:pt x="176022" y="1015745"/>
                </a:lnTo>
                <a:lnTo>
                  <a:pt x="158496" y="1042415"/>
                </a:lnTo>
                <a:lnTo>
                  <a:pt x="136530" y="1072973"/>
                </a:lnTo>
                <a:lnTo>
                  <a:pt x="111151" y="1100275"/>
                </a:lnTo>
                <a:lnTo>
                  <a:pt x="82584" y="1124174"/>
                </a:lnTo>
                <a:lnTo>
                  <a:pt x="51053" y="1144523"/>
                </a:lnTo>
                <a:lnTo>
                  <a:pt x="31242" y="1150619"/>
                </a:lnTo>
                <a:lnTo>
                  <a:pt x="31552" y="1150817"/>
                </a:lnTo>
                <a:lnTo>
                  <a:pt x="39624" y="1148333"/>
                </a:lnTo>
                <a:lnTo>
                  <a:pt x="39624" y="1162049"/>
                </a:lnTo>
                <a:lnTo>
                  <a:pt x="87874" y="1140731"/>
                </a:lnTo>
                <a:lnTo>
                  <a:pt x="128697" y="1106976"/>
                </a:lnTo>
                <a:lnTo>
                  <a:pt x="163273" y="1065705"/>
                </a:lnTo>
                <a:lnTo>
                  <a:pt x="172974" y="1051288"/>
                </a:lnTo>
                <a:lnTo>
                  <a:pt x="172974" y="1021841"/>
                </a:lnTo>
                <a:lnTo>
                  <a:pt x="176360" y="1015992"/>
                </a:lnTo>
                <a:close/>
              </a:path>
              <a:path w="394334" h="1169670">
                <a:moveTo>
                  <a:pt x="39624" y="1155953"/>
                </a:moveTo>
                <a:lnTo>
                  <a:pt x="39624" y="1148333"/>
                </a:lnTo>
                <a:lnTo>
                  <a:pt x="31552" y="1150817"/>
                </a:lnTo>
                <a:lnTo>
                  <a:pt x="39624" y="1155953"/>
                </a:lnTo>
                <a:close/>
              </a:path>
              <a:path w="394334" h="1169670">
                <a:moveTo>
                  <a:pt x="184404" y="1021841"/>
                </a:moveTo>
                <a:lnTo>
                  <a:pt x="176360" y="1015992"/>
                </a:lnTo>
                <a:lnTo>
                  <a:pt x="172974" y="1021841"/>
                </a:lnTo>
                <a:lnTo>
                  <a:pt x="184404" y="1021841"/>
                </a:lnTo>
                <a:close/>
              </a:path>
              <a:path w="394334" h="1169670">
                <a:moveTo>
                  <a:pt x="184404" y="1034299"/>
                </a:moveTo>
                <a:lnTo>
                  <a:pt x="184404" y="1021841"/>
                </a:lnTo>
                <a:lnTo>
                  <a:pt x="172974" y="1021841"/>
                </a:lnTo>
                <a:lnTo>
                  <a:pt x="172974" y="1051288"/>
                </a:lnTo>
                <a:lnTo>
                  <a:pt x="184404" y="1034299"/>
                </a:lnTo>
                <a:close/>
              </a:path>
              <a:path w="394334" h="1169670">
                <a:moveTo>
                  <a:pt x="393953" y="0"/>
                </a:moveTo>
                <a:lnTo>
                  <a:pt x="374141" y="0"/>
                </a:lnTo>
                <a:lnTo>
                  <a:pt x="371093" y="119633"/>
                </a:lnTo>
                <a:lnTo>
                  <a:pt x="365759" y="234695"/>
                </a:lnTo>
                <a:lnTo>
                  <a:pt x="342899" y="451103"/>
                </a:lnTo>
                <a:lnTo>
                  <a:pt x="326135" y="553211"/>
                </a:lnTo>
                <a:lnTo>
                  <a:pt x="308609" y="649223"/>
                </a:lnTo>
                <a:lnTo>
                  <a:pt x="286511" y="739139"/>
                </a:lnTo>
                <a:lnTo>
                  <a:pt x="260604" y="822197"/>
                </a:lnTo>
                <a:lnTo>
                  <a:pt x="246888" y="860297"/>
                </a:lnTo>
                <a:lnTo>
                  <a:pt x="235458" y="896873"/>
                </a:lnTo>
                <a:lnTo>
                  <a:pt x="217932" y="931163"/>
                </a:lnTo>
                <a:lnTo>
                  <a:pt x="204215" y="963929"/>
                </a:lnTo>
                <a:lnTo>
                  <a:pt x="189738" y="992885"/>
                </a:lnTo>
                <a:lnTo>
                  <a:pt x="176360" y="1015992"/>
                </a:lnTo>
                <a:lnTo>
                  <a:pt x="184404" y="1021841"/>
                </a:lnTo>
                <a:lnTo>
                  <a:pt x="184404" y="1034299"/>
                </a:lnTo>
                <a:lnTo>
                  <a:pt x="192786" y="1021841"/>
                </a:lnTo>
                <a:lnTo>
                  <a:pt x="209550" y="992885"/>
                </a:lnTo>
                <a:lnTo>
                  <a:pt x="224028" y="963929"/>
                </a:lnTo>
                <a:lnTo>
                  <a:pt x="237744" y="931163"/>
                </a:lnTo>
                <a:lnTo>
                  <a:pt x="255270" y="896873"/>
                </a:lnTo>
                <a:lnTo>
                  <a:pt x="266700" y="860297"/>
                </a:lnTo>
                <a:lnTo>
                  <a:pt x="280416" y="822197"/>
                </a:lnTo>
                <a:lnTo>
                  <a:pt x="306323" y="739139"/>
                </a:lnTo>
                <a:lnTo>
                  <a:pt x="328421" y="649223"/>
                </a:lnTo>
                <a:lnTo>
                  <a:pt x="345947" y="553211"/>
                </a:lnTo>
                <a:lnTo>
                  <a:pt x="362711" y="451103"/>
                </a:lnTo>
                <a:lnTo>
                  <a:pt x="385571" y="234695"/>
                </a:lnTo>
                <a:lnTo>
                  <a:pt x="390905" y="119633"/>
                </a:lnTo>
                <a:lnTo>
                  <a:pt x="393953" y="0"/>
                </a:lnTo>
                <a:close/>
              </a:path>
            </a:pathLst>
          </a:custGeom>
          <a:solidFill>
            <a:srgbClr val="FF0000"/>
          </a:solidFill>
        </p:spPr>
        <p:txBody>
          <a:bodyPr wrap="square" lIns="0" tIns="0" rIns="0" bIns="0" rtlCol="0"/>
          <a:lstStyle/>
          <a:p>
            <a:endParaRPr>
              <a:solidFill>
                <a:prstClr val="black"/>
              </a:solidFill>
            </a:endParaRPr>
          </a:p>
        </p:txBody>
      </p:sp>
      <p:sp>
        <p:nvSpPr>
          <p:cNvPr id="191" name="object 191"/>
          <p:cNvSpPr/>
          <p:nvPr/>
        </p:nvSpPr>
        <p:spPr>
          <a:xfrm>
            <a:off x="6451993" y="338232"/>
            <a:ext cx="394335" cy="1240155"/>
          </a:xfrm>
          <a:custGeom>
            <a:avLst/>
            <a:gdLst/>
            <a:ahLst/>
            <a:cxnLst/>
            <a:rect l="l" t="t" r="r" b="b"/>
            <a:pathLst>
              <a:path w="394334" h="1240155">
                <a:moveTo>
                  <a:pt x="393954" y="1239774"/>
                </a:moveTo>
                <a:lnTo>
                  <a:pt x="390906" y="1113282"/>
                </a:lnTo>
                <a:lnTo>
                  <a:pt x="385572" y="990600"/>
                </a:lnTo>
                <a:lnTo>
                  <a:pt x="362712" y="760476"/>
                </a:lnTo>
                <a:lnTo>
                  <a:pt x="329184" y="550926"/>
                </a:lnTo>
                <a:lnTo>
                  <a:pt x="306324" y="454914"/>
                </a:lnTo>
                <a:lnTo>
                  <a:pt x="294894" y="410718"/>
                </a:lnTo>
                <a:lnTo>
                  <a:pt x="280416" y="366522"/>
                </a:lnTo>
                <a:lnTo>
                  <a:pt x="266700" y="326136"/>
                </a:lnTo>
                <a:lnTo>
                  <a:pt x="255270" y="288036"/>
                </a:lnTo>
                <a:lnTo>
                  <a:pt x="238506" y="251460"/>
                </a:lnTo>
                <a:lnTo>
                  <a:pt x="224028" y="217170"/>
                </a:lnTo>
                <a:lnTo>
                  <a:pt x="209550" y="184403"/>
                </a:lnTo>
                <a:lnTo>
                  <a:pt x="185101" y="142114"/>
                </a:lnTo>
                <a:lnTo>
                  <a:pt x="157869" y="100199"/>
                </a:lnTo>
                <a:lnTo>
                  <a:pt x="126478" y="61750"/>
                </a:lnTo>
                <a:lnTo>
                  <a:pt x="89553" y="29859"/>
                </a:lnTo>
                <a:lnTo>
                  <a:pt x="45720" y="7619"/>
                </a:lnTo>
                <a:lnTo>
                  <a:pt x="39624" y="6095"/>
                </a:lnTo>
                <a:lnTo>
                  <a:pt x="19812" y="0"/>
                </a:lnTo>
                <a:lnTo>
                  <a:pt x="0" y="0"/>
                </a:lnTo>
                <a:lnTo>
                  <a:pt x="0" y="13716"/>
                </a:lnTo>
                <a:lnTo>
                  <a:pt x="19812" y="13716"/>
                </a:lnTo>
                <a:lnTo>
                  <a:pt x="31977" y="16991"/>
                </a:lnTo>
                <a:lnTo>
                  <a:pt x="39624" y="11429"/>
                </a:lnTo>
                <a:lnTo>
                  <a:pt x="39624" y="20749"/>
                </a:lnTo>
                <a:lnTo>
                  <a:pt x="51053" y="25145"/>
                </a:lnTo>
                <a:lnTo>
                  <a:pt x="101903" y="60264"/>
                </a:lnTo>
                <a:lnTo>
                  <a:pt x="141732" y="107442"/>
                </a:lnTo>
                <a:lnTo>
                  <a:pt x="156210" y="128214"/>
                </a:lnTo>
                <a:lnTo>
                  <a:pt x="156210" y="126492"/>
                </a:lnTo>
                <a:lnTo>
                  <a:pt x="167640" y="126492"/>
                </a:lnTo>
                <a:lnTo>
                  <a:pt x="167640" y="146234"/>
                </a:lnTo>
                <a:lnTo>
                  <a:pt x="189738" y="184403"/>
                </a:lnTo>
                <a:lnTo>
                  <a:pt x="209674" y="229140"/>
                </a:lnTo>
                <a:lnTo>
                  <a:pt x="228585" y="274167"/>
                </a:lnTo>
                <a:lnTo>
                  <a:pt x="245789" y="319842"/>
                </a:lnTo>
                <a:lnTo>
                  <a:pt x="260604" y="366522"/>
                </a:lnTo>
                <a:lnTo>
                  <a:pt x="275082" y="410718"/>
                </a:lnTo>
                <a:lnTo>
                  <a:pt x="286512" y="454914"/>
                </a:lnTo>
                <a:lnTo>
                  <a:pt x="298270" y="502806"/>
                </a:lnTo>
                <a:lnTo>
                  <a:pt x="308740" y="550954"/>
                </a:lnTo>
                <a:lnTo>
                  <a:pt x="318048" y="599328"/>
                </a:lnTo>
                <a:lnTo>
                  <a:pt x="326318" y="647895"/>
                </a:lnTo>
                <a:lnTo>
                  <a:pt x="333678" y="696623"/>
                </a:lnTo>
                <a:lnTo>
                  <a:pt x="340253" y="745480"/>
                </a:lnTo>
                <a:lnTo>
                  <a:pt x="346169" y="794436"/>
                </a:lnTo>
                <a:lnTo>
                  <a:pt x="365760" y="990600"/>
                </a:lnTo>
                <a:lnTo>
                  <a:pt x="371094" y="1113282"/>
                </a:lnTo>
                <a:lnTo>
                  <a:pt x="374142" y="1239774"/>
                </a:lnTo>
                <a:lnTo>
                  <a:pt x="393954" y="1239774"/>
                </a:lnTo>
                <a:close/>
              </a:path>
              <a:path w="394334" h="1240155">
                <a:moveTo>
                  <a:pt x="39624" y="20749"/>
                </a:moveTo>
                <a:lnTo>
                  <a:pt x="39624" y="19049"/>
                </a:lnTo>
                <a:lnTo>
                  <a:pt x="31977" y="16991"/>
                </a:lnTo>
                <a:lnTo>
                  <a:pt x="31242" y="17525"/>
                </a:lnTo>
                <a:lnTo>
                  <a:pt x="39624" y="20749"/>
                </a:lnTo>
                <a:close/>
              </a:path>
              <a:path w="394334" h="1240155">
                <a:moveTo>
                  <a:pt x="39624" y="19049"/>
                </a:moveTo>
                <a:lnTo>
                  <a:pt x="39624" y="11429"/>
                </a:lnTo>
                <a:lnTo>
                  <a:pt x="31977" y="16991"/>
                </a:lnTo>
                <a:lnTo>
                  <a:pt x="39624" y="19049"/>
                </a:lnTo>
                <a:close/>
              </a:path>
              <a:path w="394334" h="1240155">
                <a:moveTo>
                  <a:pt x="167640" y="126492"/>
                </a:moveTo>
                <a:lnTo>
                  <a:pt x="156210" y="126492"/>
                </a:lnTo>
                <a:lnTo>
                  <a:pt x="159596" y="132341"/>
                </a:lnTo>
                <a:lnTo>
                  <a:pt x="167640" y="126492"/>
                </a:lnTo>
                <a:close/>
              </a:path>
              <a:path w="394334" h="1240155">
                <a:moveTo>
                  <a:pt x="159596" y="132341"/>
                </a:moveTo>
                <a:lnTo>
                  <a:pt x="156210" y="126492"/>
                </a:lnTo>
                <a:lnTo>
                  <a:pt x="156210" y="128214"/>
                </a:lnTo>
                <a:lnTo>
                  <a:pt x="159258" y="132588"/>
                </a:lnTo>
                <a:lnTo>
                  <a:pt x="159596" y="132341"/>
                </a:lnTo>
                <a:close/>
              </a:path>
              <a:path w="394334" h="1240155">
                <a:moveTo>
                  <a:pt x="167640" y="146234"/>
                </a:moveTo>
                <a:lnTo>
                  <a:pt x="167640" y="126492"/>
                </a:lnTo>
                <a:lnTo>
                  <a:pt x="159596" y="132341"/>
                </a:lnTo>
                <a:lnTo>
                  <a:pt x="167640" y="146234"/>
                </a:lnTo>
                <a:close/>
              </a:path>
            </a:pathLst>
          </a:custGeom>
          <a:solidFill>
            <a:srgbClr val="00FF00"/>
          </a:solidFill>
        </p:spPr>
        <p:txBody>
          <a:bodyPr wrap="square" lIns="0" tIns="0" rIns="0" bIns="0" rtlCol="0"/>
          <a:lstStyle/>
          <a:p>
            <a:endParaRPr>
              <a:solidFill>
                <a:prstClr val="black"/>
              </a:solidFill>
            </a:endParaRPr>
          </a:p>
        </p:txBody>
      </p:sp>
      <p:sp>
        <p:nvSpPr>
          <p:cNvPr id="192" name="object 192"/>
          <p:cNvSpPr/>
          <p:nvPr/>
        </p:nvSpPr>
        <p:spPr>
          <a:xfrm>
            <a:off x="6451993" y="1578006"/>
            <a:ext cx="394335" cy="1169670"/>
          </a:xfrm>
          <a:custGeom>
            <a:avLst/>
            <a:gdLst/>
            <a:ahLst/>
            <a:cxnLst/>
            <a:rect l="l" t="t" r="r" b="b"/>
            <a:pathLst>
              <a:path w="394334" h="1169670">
                <a:moveTo>
                  <a:pt x="39624" y="1162049"/>
                </a:moveTo>
                <a:lnTo>
                  <a:pt x="39624" y="1155953"/>
                </a:lnTo>
                <a:lnTo>
                  <a:pt x="31552" y="1150817"/>
                </a:lnTo>
                <a:lnTo>
                  <a:pt x="19812" y="1154429"/>
                </a:lnTo>
                <a:lnTo>
                  <a:pt x="0" y="1155953"/>
                </a:lnTo>
                <a:lnTo>
                  <a:pt x="0" y="1169669"/>
                </a:lnTo>
                <a:lnTo>
                  <a:pt x="19812" y="1167383"/>
                </a:lnTo>
                <a:lnTo>
                  <a:pt x="39624" y="1162049"/>
                </a:lnTo>
                <a:close/>
              </a:path>
              <a:path w="394334" h="1169670">
                <a:moveTo>
                  <a:pt x="176360" y="1015992"/>
                </a:moveTo>
                <a:lnTo>
                  <a:pt x="176022" y="1015745"/>
                </a:lnTo>
                <a:lnTo>
                  <a:pt x="159258" y="1042415"/>
                </a:lnTo>
                <a:lnTo>
                  <a:pt x="136895" y="1072670"/>
                </a:lnTo>
                <a:lnTo>
                  <a:pt x="111447" y="1100266"/>
                </a:lnTo>
                <a:lnTo>
                  <a:pt x="82853" y="1124463"/>
                </a:lnTo>
                <a:lnTo>
                  <a:pt x="51053" y="1144523"/>
                </a:lnTo>
                <a:lnTo>
                  <a:pt x="31242" y="1150619"/>
                </a:lnTo>
                <a:lnTo>
                  <a:pt x="31552" y="1150817"/>
                </a:lnTo>
                <a:lnTo>
                  <a:pt x="39624" y="1148333"/>
                </a:lnTo>
                <a:lnTo>
                  <a:pt x="39624" y="1162049"/>
                </a:lnTo>
                <a:lnTo>
                  <a:pt x="87874" y="1140731"/>
                </a:lnTo>
                <a:lnTo>
                  <a:pt x="128697" y="1106976"/>
                </a:lnTo>
                <a:lnTo>
                  <a:pt x="163273" y="1065705"/>
                </a:lnTo>
                <a:lnTo>
                  <a:pt x="172974" y="1051288"/>
                </a:lnTo>
                <a:lnTo>
                  <a:pt x="172974" y="1021841"/>
                </a:lnTo>
                <a:lnTo>
                  <a:pt x="176360" y="1015992"/>
                </a:lnTo>
                <a:close/>
              </a:path>
              <a:path w="394334" h="1169670">
                <a:moveTo>
                  <a:pt x="39624" y="1155953"/>
                </a:moveTo>
                <a:lnTo>
                  <a:pt x="39624" y="1148333"/>
                </a:lnTo>
                <a:lnTo>
                  <a:pt x="31552" y="1150817"/>
                </a:lnTo>
                <a:lnTo>
                  <a:pt x="39624" y="1155953"/>
                </a:lnTo>
                <a:close/>
              </a:path>
              <a:path w="394334" h="1169670">
                <a:moveTo>
                  <a:pt x="184404" y="1021841"/>
                </a:moveTo>
                <a:lnTo>
                  <a:pt x="176360" y="1015992"/>
                </a:lnTo>
                <a:lnTo>
                  <a:pt x="172974" y="1021841"/>
                </a:lnTo>
                <a:lnTo>
                  <a:pt x="184404" y="1021841"/>
                </a:lnTo>
                <a:close/>
              </a:path>
              <a:path w="394334" h="1169670">
                <a:moveTo>
                  <a:pt x="184404" y="1034299"/>
                </a:moveTo>
                <a:lnTo>
                  <a:pt x="184404" y="1021841"/>
                </a:lnTo>
                <a:lnTo>
                  <a:pt x="172974" y="1021841"/>
                </a:lnTo>
                <a:lnTo>
                  <a:pt x="172974" y="1051288"/>
                </a:lnTo>
                <a:lnTo>
                  <a:pt x="184404" y="1034299"/>
                </a:lnTo>
                <a:close/>
              </a:path>
              <a:path w="394334" h="1169670">
                <a:moveTo>
                  <a:pt x="393953" y="0"/>
                </a:moveTo>
                <a:lnTo>
                  <a:pt x="374141" y="0"/>
                </a:lnTo>
                <a:lnTo>
                  <a:pt x="371093" y="119633"/>
                </a:lnTo>
                <a:lnTo>
                  <a:pt x="365759" y="234695"/>
                </a:lnTo>
                <a:lnTo>
                  <a:pt x="342899" y="451103"/>
                </a:lnTo>
                <a:lnTo>
                  <a:pt x="326135" y="553211"/>
                </a:lnTo>
                <a:lnTo>
                  <a:pt x="309371" y="649223"/>
                </a:lnTo>
                <a:lnTo>
                  <a:pt x="286511" y="739139"/>
                </a:lnTo>
                <a:lnTo>
                  <a:pt x="260604" y="822197"/>
                </a:lnTo>
                <a:lnTo>
                  <a:pt x="246888" y="860297"/>
                </a:lnTo>
                <a:lnTo>
                  <a:pt x="235458" y="896873"/>
                </a:lnTo>
                <a:lnTo>
                  <a:pt x="218694" y="931163"/>
                </a:lnTo>
                <a:lnTo>
                  <a:pt x="204215" y="963929"/>
                </a:lnTo>
                <a:lnTo>
                  <a:pt x="189738" y="992885"/>
                </a:lnTo>
                <a:lnTo>
                  <a:pt x="176360" y="1015992"/>
                </a:lnTo>
                <a:lnTo>
                  <a:pt x="184404" y="1021841"/>
                </a:lnTo>
                <a:lnTo>
                  <a:pt x="184404" y="1034299"/>
                </a:lnTo>
                <a:lnTo>
                  <a:pt x="192786" y="1021841"/>
                </a:lnTo>
                <a:lnTo>
                  <a:pt x="209550" y="992885"/>
                </a:lnTo>
                <a:lnTo>
                  <a:pt x="224028" y="963929"/>
                </a:lnTo>
                <a:lnTo>
                  <a:pt x="238506" y="931163"/>
                </a:lnTo>
                <a:lnTo>
                  <a:pt x="255270" y="896873"/>
                </a:lnTo>
                <a:lnTo>
                  <a:pt x="266700" y="860297"/>
                </a:lnTo>
                <a:lnTo>
                  <a:pt x="280416" y="822197"/>
                </a:lnTo>
                <a:lnTo>
                  <a:pt x="306323" y="739139"/>
                </a:lnTo>
                <a:lnTo>
                  <a:pt x="329184" y="649223"/>
                </a:lnTo>
                <a:lnTo>
                  <a:pt x="345947" y="553211"/>
                </a:lnTo>
                <a:lnTo>
                  <a:pt x="362711" y="451103"/>
                </a:lnTo>
                <a:lnTo>
                  <a:pt x="385571" y="234695"/>
                </a:lnTo>
                <a:lnTo>
                  <a:pt x="390905" y="119633"/>
                </a:lnTo>
                <a:lnTo>
                  <a:pt x="393953" y="0"/>
                </a:lnTo>
                <a:close/>
              </a:path>
            </a:pathLst>
          </a:custGeom>
          <a:solidFill>
            <a:srgbClr val="00FF00"/>
          </a:solidFill>
        </p:spPr>
        <p:txBody>
          <a:bodyPr wrap="square" lIns="0" tIns="0" rIns="0" bIns="0" rtlCol="0"/>
          <a:lstStyle/>
          <a:p>
            <a:endParaRPr>
              <a:solidFill>
                <a:prstClr val="black"/>
              </a:solidFill>
            </a:endParaRPr>
          </a:p>
        </p:txBody>
      </p:sp>
      <p:sp>
        <p:nvSpPr>
          <p:cNvPr id="193" name="object 193"/>
          <p:cNvSpPr/>
          <p:nvPr/>
        </p:nvSpPr>
        <p:spPr>
          <a:xfrm>
            <a:off x="822337" y="189642"/>
            <a:ext cx="6867525" cy="2745105"/>
          </a:xfrm>
          <a:custGeom>
            <a:avLst/>
            <a:gdLst/>
            <a:ahLst/>
            <a:cxnLst/>
            <a:rect l="l" t="t" r="r" b="b"/>
            <a:pathLst>
              <a:path w="6867525" h="2745105">
                <a:moveTo>
                  <a:pt x="0" y="0"/>
                </a:moveTo>
                <a:lnTo>
                  <a:pt x="6867144" y="0"/>
                </a:lnTo>
                <a:lnTo>
                  <a:pt x="6867144" y="2744724"/>
                </a:lnTo>
                <a:lnTo>
                  <a:pt x="0" y="2744724"/>
                </a:lnTo>
                <a:lnTo>
                  <a:pt x="0" y="0"/>
                </a:lnTo>
                <a:close/>
              </a:path>
            </a:pathLst>
          </a:custGeom>
          <a:ln w="9525">
            <a:solidFill>
              <a:srgbClr val="000000"/>
            </a:solidFill>
            <a:prstDash val="dot"/>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688829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85" y="372776"/>
            <a:ext cx="3530600" cy="391160"/>
          </a:xfrm>
          <a:prstGeom prst="rect">
            <a:avLst/>
          </a:prstGeom>
        </p:spPr>
        <p:txBody>
          <a:bodyPr vert="horz" wrap="square" lIns="0" tIns="12700" rIns="0" bIns="0" rtlCol="0">
            <a:spAutoFit/>
          </a:bodyPr>
          <a:lstStyle/>
          <a:p>
            <a:pPr marL="12700">
              <a:lnSpc>
                <a:spcPct val="100000"/>
              </a:lnSpc>
              <a:spcBef>
                <a:spcPts val="100"/>
              </a:spcBef>
            </a:pPr>
            <a:r>
              <a:rPr b="1" spc="-20" dirty="0">
                <a:solidFill>
                  <a:srgbClr val="0000FF"/>
                </a:solidFill>
                <a:latin typeface="Microsoft JhengHei"/>
                <a:cs typeface="Microsoft JhengHei"/>
              </a:rPr>
              <a:t>3、阴极射线管的工作原理</a:t>
            </a:r>
          </a:p>
        </p:txBody>
      </p:sp>
      <p:sp>
        <p:nvSpPr>
          <p:cNvPr id="3" name="object 3"/>
          <p:cNvSpPr txBox="1"/>
          <p:nvPr/>
        </p:nvSpPr>
        <p:spPr>
          <a:xfrm>
            <a:off x="764063" y="1245114"/>
            <a:ext cx="7645400" cy="2190750"/>
          </a:xfrm>
          <a:prstGeom prst="rect">
            <a:avLst/>
          </a:prstGeom>
        </p:spPr>
        <p:txBody>
          <a:bodyPr vert="horz" wrap="square" lIns="0" tIns="12700" rIns="0" bIns="0" rtlCol="0">
            <a:spAutoFit/>
          </a:bodyPr>
          <a:lstStyle/>
          <a:p>
            <a:pPr marL="12700" marR="5080" algn="just">
              <a:spcBef>
                <a:spcPts val="100"/>
              </a:spcBef>
            </a:pPr>
            <a:r>
              <a:rPr sz="2400" dirty="0">
                <a:solidFill>
                  <a:srgbClr val="323232"/>
                </a:solidFill>
                <a:latin typeface="SimSun"/>
                <a:cs typeface="SimSun"/>
              </a:rPr>
              <a:t>高速的电子束由电子枪发出，经过聚焦系统、加速系统和 磁偏转系统就会到达荧光屏的特定位置。屏幕上的那一点 就会亮了。要保持显示一幅稳定的画面，必须不断地发射 电子束。</a:t>
            </a:r>
            <a:endParaRPr sz="2400">
              <a:solidFill>
                <a:prstClr val="black"/>
              </a:solidFill>
              <a:latin typeface="SimSun"/>
              <a:cs typeface="SimSun"/>
            </a:endParaRPr>
          </a:p>
          <a:p>
            <a:endParaRPr sz="2300">
              <a:solidFill>
                <a:prstClr val="black"/>
              </a:solidFill>
              <a:latin typeface="Times New Roman"/>
              <a:cs typeface="Times New Roman"/>
            </a:endParaRPr>
          </a:p>
          <a:p>
            <a:pPr marL="12700">
              <a:spcBef>
                <a:spcPts val="5"/>
              </a:spcBef>
            </a:pPr>
            <a:r>
              <a:rPr sz="2400" dirty="0">
                <a:solidFill>
                  <a:srgbClr val="323232"/>
                </a:solidFill>
                <a:latin typeface="SimSun"/>
                <a:cs typeface="SimSun"/>
              </a:rPr>
              <a:t>那么电子束是如何发出的，又是如何控制它的强弱的呢？</a:t>
            </a:r>
            <a:endParaRPr sz="2400">
              <a:solidFill>
                <a:prstClr val="black"/>
              </a:solidFill>
              <a:latin typeface="SimSun"/>
              <a:cs typeface="SimSun"/>
            </a:endParaRPr>
          </a:p>
        </p:txBody>
      </p:sp>
    </p:spTree>
    <p:extLst>
      <p:ext uri="{BB962C8B-B14F-4D97-AF65-F5344CB8AC3E}">
        <p14:creationId xmlns:p14="http://schemas.microsoft.com/office/powerpoint/2010/main" val="1279321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13343" y="1348644"/>
            <a:ext cx="4643120" cy="1905"/>
          </a:xfrm>
          <a:custGeom>
            <a:avLst/>
            <a:gdLst/>
            <a:ahLst/>
            <a:cxnLst/>
            <a:rect l="l" t="t" r="r" b="b"/>
            <a:pathLst>
              <a:path w="4643120" h="1905">
                <a:moveTo>
                  <a:pt x="0" y="0"/>
                </a:moveTo>
                <a:lnTo>
                  <a:pt x="4642866" y="1523"/>
                </a:lnTo>
              </a:path>
            </a:pathLst>
          </a:custGeom>
          <a:ln w="23812">
            <a:solidFill>
              <a:srgbClr val="000000"/>
            </a:solidFill>
          </a:ln>
        </p:spPr>
        <p:txBody>
          <a:bodyPr wrap="square" lIns="0" tIns="0" rIns="0" bIns="0" rtlCol="0"/>
          <a:lstStyle/>
          <a:p>
            <a:endParaRPr>
              <a:solidFill>
                <a:prstClr val="black"/>
              </a:solidFill>
            </a:endParaRPr>
          </a:p>
        </p:txBody>
      </p:sp>
      <p:sp>
        <p:nvSpPr>
          <p:cNvPr id="3" name="object 3"/>
          <p:cNvSpPr/>
          <p:nvPr/>
        </p:nvSpPr>
        <p:spPr>
          <a:xfrm>
            <a:off x="2013343" y="2000916"/>
            <a:ext cx="4643120" cy="1905"/>
          </a:xfrm>
          <a:custGeom>
            <a:avLst/>
            <a:gdLst/>
            <a:ahLst/>
            <a:cxnLst/>
            <a:rect l="l" t="t" r="r" b="b"/>
            <a:pathLst>
              <a:path w="4643120" h="1905">
                <a:moveTo>
                  <a:pt x="0" y="0"/>
                </a:moveTo>
                <a:lnTo>
                  <a:pt x="4642866" y="1523"/>
                </a:lnTo>
              </a:path>
            </a:pathLst>
          </a:custGeom>
          <a:ln w="23812">
            <a:solidFill>
              <a:srgbClr val="000000"/>
            </a:solidFill>
          </a:ln>
        </p:spPr>
        <p:txBody>
          <a:bodyPr wrap="square" lIns="0" tIns="0" rIns="0" bIns="0" rtlCol="0"/>
          <a:lstStyle/>
          <a:p>
            <a:endParaRPr>
              <a:solidFill>
                <a:prstClr val="black"/>
              </a:solidFill>
            </a:endParaRPr>
          </a:p>
        </p:txBody>
      </p:sp>
      <p:sp>
        <p:nvSpPr>
          <p:cNvPr id="4" name="object 4"/>
          <p:cNvSpPr/>
          <p:nvPr/>
        </p:nvSpPr>
        <p:spPr>
          <a:xfrm>
            <a:off x="1796064" y="1348644"/>
            <a:ext cx="217804" cy="652780"/>
          </a:xfrm>
          <a:custGeom>
            <a:avLst/>
            <a:gdLst/>
            <a:ahLst/>
            <a:cxnLst/>
            <a:rect l="l" t="t" r="r" b="b"/>
            <a:pathLst>
              <a:path w="217805" h="652780">
                <a:moveTo>
                  <a:pt x="217279" y="0"/>
                </a:moveTo>
                <a:lnTo>
                  <a:pt x="179179" y="3810"/>
                </a:lnTo>
                <a:lnTo>
                  <a:pt x="114928" y="33664"/>
                </a:lnTo>
                <a:lnTo>
                  <a:pt x="64842" y="86636"/>
                </a:lnTo>
                <a:lnTo>
                  <a:pt x="45125" y="119983"/>
                </a:lnTo>
                <a:lnTo>
                  <a:pt x="28964" y="156940"/>
                </a:lnTo>
                <a:lnTo>
                  <a:pt x="16366" y="196784"/>
                </a:lnTo>
                <a:lnTo>
                  <a:pt x="7336" y="238792"/>
                </a:lnTo>
                <a:lnTo>
                  <a:pt x="1879" y="282241"/>
                </a:lnTo>
                <a:lnTo>
                  <a:pt x="0" y="326407"/>
                </a:lnTo>
                <a:lnTo>
                  <a:pt x="1704" y="370568"/>
                </a:lnTo>
                <a:lnTo>
                  <a:pt x="6998" y="414000"/>
                </a:lnTo>
                <a:lnTo>
                  <a:pt x="15885" y="455981"/>
                </a:lnTo>
                <a:lnTo>
                  <a:pt x="28372" y="495787"/>
                </a:lnTo>
                <a:lnTo>
                  <a:pt x="44464" y="532695"/>
                </a:lnTo>
                <a:lnTo>
                  <a:pt x="64166" y="565983"/>
                </a:lnTo>
                <a:lnTo>
                  <a:pt x="114421" y="618802"/>
                </a:lnTo>
                <a:lnTo>
                  <a:pt x="179179" y="648462"/>
                </a:lnTo>
                <a:lnTo>
                  <a:pt x="217279" y="652272"/>
                </a:lnTo>
              </a:path>
            </a:pathLst>
          </a:custGeom>
          <a:ln w="23812">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1897519" y="1610772"/>
            <a:ext cx="407670" cy="1905"/>
          </a:xfrm>
          <a:custGeom>
            <a:avLst/>
            <a:gdLst/>
            <a:ahLst/>
            <a:cxnLst/>
            <a:rect l="l" t="t" r="r" b="b"/>
            <a:pathLst>
              <a:path w="407669" h="1905">
                <a:moveTo>
                  <a:pt x="0" y="0"/>
                </a:moveTo>
                <a:lnTo>
                  <a:pt x="407670" y="1523"/>
                </a:lnTo>
              </a:path>
            </a:pathLst>
          </a:custGeom>
          <a:ln w="14287">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1897519" y="1696116"/>
            <a:ext cx="407670" cy="1905"/>
          </a:xfrm>
          <a:custGeom>
            <a:avLst/>
            <a:gdLst/>
            <a:ahLst/>
            <a:cxnLst/>
            <a:rect l="l" t="t" r="r" b="b"/>
            <a:pathLst>
              <a:path w="407669" h="1905">
                <a:moveTo>
                  <a:pt x="0" y="0"/>
                </a:moveTo>
                <a:lnTo>
                  <a:pt x="407670" y="1523"/>
                </a:lnTo>
              </a:path>
            </a:pathLst>
          </a:custGeom>
          <a:ln w="14287">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2239372" y="1603628"/>
            <a:ext cx="128587" cy="9963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13343" y="1567338"/>
            <a:ext cx="463550" cy="0"/>
          </a:xfrm>
          <a:custGeom>
            <a:avLst/>
            <a:gdLst/>
            <a:ahLst/>
            <a:cxnLst/>
            <a:rect l="l" t="t" r="r" b="b"/>
            <a:pathLst>
              <a:path w="463550">
                <a:moveTo>
                  <a:pt x="0" y="0"/>
                </a:moveTo>
                <a:lnTo>
                  <a:pt x="463295" y="0"/>
                </a:lnTo>
              </a:path>
            </a:pathLst>
          </a:custGeom>
          <a:ln w="44450">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2013343" y="1783746"/>
            <a:ext cx="463550" cy="1905"/>
          </a:xfrm>
          <a:custGeom>
            <a:avLst/>
            <a:gdLst/>
            <a:ahLst/>
            <a:cxnLst/>
            <a:rect l="l" t="t" r="r" b="b"/>
            <a:pathLst>
              <a:path w="463550" h="1905">
                <a:moveTo>
                  <a:pt x="0" y="0"/>
                </a:moveTo>
                <a:lnTo>
                  <a:pt x="463295" y="1523"/>
                </a:lnTo>
              </a:path>
            </a:pathLst>
          </a:custGeom>
          <a:ln w="44450">
            <a:solidFill>
              <a:srgbClr val="000000"/>
            </a:solidFill>
          </a:ln>
        </p:spPr>
        <p:txBody>
          <a:bodyPr wrap="square" lIns="0" tIns="0" rIns="0" bIns="0" rtlCol="0"/>
          <a:lstStyle/>
          <a:p>
            <a:endParaRPr>
              <a:solidFill>
                <a:prstClr val="black"/>
              </a:solidFill>
            </a:endParaRPr>
          </a:p>
        </p:txBody>
      </p:sp>
      <p:sp>
        <p:nvSpPr>
          <p:cNvPr id="10" name="object 10"/>
          <p:cNvSpPr/>
          <p:nvPr/>
        </p:nvSpPr>
        <p:spPr>
          <a:xfrm>
            <a:off x="2476626" y="1567338"/>
            <a:ext cx="1905" cy="216535"/>
          </a:xfrm>
          <a:custGeom>
            <a:avLst/>
            <a:gdLst/>
            <a:ahLst/>
            <a:cxnLst/>
            <a:rect l="l" t="t" r="r" b="b"/>
            <a:pathLst>
              <a:path w="1905" h="216535">
                <a:moveTo>
                  <a:pt x="762" y="-22224"/>
                </a:moveTo>
                <a:lnTo>
                  <a:pt x="762" y="238633"/>
                </a:lnTo>
              </a:path>
            </a:pathLst>
          </a:custGeom>
          <a:ln w="45974">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5670943" y="1653444"/>
            <a:ext cx="985519" cy="0"/>
          </a:xfrm>
          <a:custGeom>
            <a:avLst/>
            <a:gdLst/>
            <a:ahLst/>
            <a:cxnLst/>
            <a:rect l="l" t="t" r="r" b="b"/>
            <a:pathLst>
              <a:path w="985520">
                <a:moveTo>
                  <a:pt x="0" y="0"/>
                </a:moveTo>
                <a:lnTo>
                  <a:pt x="985253" y="0"/>
                </a:lnTo>
              </a:path>
            </a:pathLst>
          </a:custGeom>
          <a:ln w="23812">
            <a:solidFill>
              <a:srgbClr val="000000"/>
            </a:solidFill>
          </a:ln>
        </p:spPr>
        <p:txBody>
          <a:bodyPr wrap="square" lIns="0" tIns="0" rIns="0" bIns="0" rtlCol="0"/>
          <a:lstStyle/>
          <a:p>
            <a:endParaRPr>
              <a:solidFill>
                <a:prstClr val="black"/>
              </a:solidFill>
            </a:endParaRPr>
          </a:p>
        </p:txBody>
      </p:sp>
      <p:sp>
        <p:nvSpPr>
          <p:cNvPr id="12" name="object 12"/>
          <p:cNvSpPr/>
          <p:nvPr/>
        </p:nvSpPr>
        <p:spPr>
          <a:xfrm>
            <a:off x="2476626" y="1653444"/>
            <a:ext cx="2497455" cy="0"/>
          </a:xfrm>
          <a:custGeom>
            <a:avLst/>
            <a:gdLst/>
            <a:ahLst/>
            <a:cxnLst/>
            <a:rect l="l" t="t" r="r" b="b"/>
            <a:pathLst>
              <a:path w="2497454">
                <a:moveTo>
                  <a:pt x="0" y="0"/>
                </a:moveTo>
                <a:lnTo>
                  <a:pt x="2497086" y="0"/>
                </a:lnTo>
              </a:path>
            </a:pathLst>
          </a:custGeom>
          <a:ln w="23812">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2013343" y="1435512"/>
            <a:ext cx="871219" cy="2540"/>
          </a:xfrm>
          <a:custGeom>
            <a:avLst/>
            <a:gdLst/>
            <a:ahLst/>
            <a:cxnLst/>
            <a:rect l="l" t="t" r="r" b="b"/>
            <a:pathLst>
              <a:path w="871219" h="2540">
                <a:moveTo>
                  <a:pt x="0" y="0"/>
                </a:moveTo>
                <a:lnTo>
                  <a:pt x="870966" y="2285"/>
                </a:lnTo>
              </a:path>
            </a:pathLst>
          </a:custGeom>
          <a:ln w="44450">
            <a:solidFill>
              <a:srgbClr val="000000"/>
            </a:solidFill>
          </a:ln>
        </p:spPr>
        <p:txBody>
          <a:bodyPr wrap="square" lIns="0" tIns="0" rIns="0" bIns="0" rtlCol="0"/>
          <a:lstStyle/>
          <a:p>
            <a:endParaRPr>
              <a:solidFill>
                <a:prstClr val="black"/>
              </a:solidFill>
            </a:endParaRPr>
          </a:p>
        </p:txBody>
      </p:sp>
      <p:sp>
        <p:nvSpPr>
          <p:cNvPr id="14" name="object 14"/>
          <p:cNvSpPr/>
          <p:nvPr/>
        </p:nvSpPr>
        <p:spPr>
          <a:xfrm>
            <a:off x="2013343" y="1915572"/>
            <a:ext cx="871219" cy="0"/>
          </a:xfrm>
          <a:custGeom>
            <a:avLst/>
            <a:gdLst/>
            <a:ahLst/>
            <a:cxnLst/>
            <a:rect l="l" t="t" r="r" b="b"/>
            <a:pathLst>
              <a:path w="871219">
                <a:moveTo>
                  <a:pt x="0" y="0"/>
                </a:moveTo>
                <a:lnTo>
                  <a:pt x="870966" y="0"/>
                </a:lnTo>
              </a:path>
            </a:pathLst>
          </a:custGeom>
          <a:ln w="44450">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2884309" y="1435512"/>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16" name="object 16"/>
          <p:cNvSpPr/>
          <p:nvPr/>
        </p:nvSpPr>
        <p:spPr>
          <a:xfrm>
            <a:off x="2884309" y="1783746"/>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3175393" y="1435512"/>
            <a:ext cx="579120" cy="2540"/>
          </a:xfrm>
          <a:custGeom>
            <a:avLst/>
            <a:gdLst/>
            <a:ahLst/>
            <a:cxnLst/>
            <a:rect l="l" t="t" r="r" b="b"/>
            <a:pathLst>
              <a:path w="579120" h="2540">
                <a:moveTo>
                  <a:pt x="0" y="0"/>
                </a:moveTo>
                <a:lnTo>
                  <a:pt x="579120" y="2285"/>
                </a:lnTo>
              </a:path>
            </a:pathLst>
          </a:custGeom>
          <a:ln w="44450">
            <a:solidFill>
              <a:srgbClr val="000000"/>
            </a:solidFill>
          </a:ln>
        </p:spPr>
        <p:txBody>
          <a:bodyPr wrap="square" lIns="0" tIns="0" rIns="0" bIns="0" rtlCol="0"/>
          <a:lstStyle/>
          <a:p>
            <a:endParaRPr>
              <a:solidFill>
                <a:prstClr val="black"/>
              </a:solidFill>
            </a:endParaRPr>
          </a:p>
        </p:txBody>
      </p:sp>
      <p:sp>
        <p:nvSpPr>
          <p:cNvPr id="18" name="object 18"/>
          <p:cNvSpPr/>
          <p:nvPr/>
        </p:nvSpPr>
        <p:spPr>
          <a:xfrm>
            <a:off x="3754513" y="1435512"/>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3175393" y="1915572"/>
            <a:ext cx="579120" cy="0"/>
          </a:xfrm>
          <a:custGeom>
            <a:avLst/>
            <a:gdLst/>
            <a:ahLst/>
            <a:cxnLst/>
            <a:rect l="l" t="t" r="r" b="b"/>
            <a:pathLst>
              <a:path w="579120">
                <a:moveTo>
                  <a:pt x="0" y="0"/>
                </a:moveTo>
                <a:lnTo>
                  <a:pt x="579120" y="0"/>
                </a:lnTo>
              </a:path>
            </a:pathLst>
          </a:custGeom>
          <a:ln w="44450">
            <a:solidFill>
              <a:srgbClr val="000000"/>
            </a:solidFill>
          </a:ln>
        </p:spPr>
        <p:txBody>
          <a:bodyPr wrap="square" lIns="0" tIns="0" rIns="0" bIns="0" rtlCol="0"/>
          <a:lstStyle/>
          <a:p>
            <a:endParaRPr>
              <a:solidFill>
                <a:prstClr val="black"/>
              </a:solidFill>
            </a:endParaRPr>
          </a:p>
        </p:txBody>
      </p:sp>
      <p:sp>
        <p:nvSpPr>
          <p:cNvPr id="20" name="object 20"/>
          <p:cNvSpPr/>
          <p:nvPr/>
        </p:nvSpPr>
        <p:spPr>
          <a:xfrm>
            <a:off x="3754513" y="178374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3175393" y="1435512"/>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2" name="object 22"/>
          <p:cNvSpPr/>
          <p:nvPr/>
        </p:nvSpPr>
        <p:spPr>
          <a:xfrm>
            <a:off x="3175393" y="1783746"/>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3" name="object 23"/>
          <p:cNvSpPr/>
          <p:nvPr/>
        </p:nvSpPr>
        <p:spPr>
          <a:xfrm>
            <a:off x="4044835" y="1435512"/>
            <a:ext cx="580390" cy="2540"/>
          </a:xfrm>
          <a:custGeom>
            <a:avLst/>
            <a:gdLst/>
            <a:ahLst/>
            <a:cxnLst/>
            <a:rect l="l" t="t" r="r" b="b"/>
            <a:pathLst>
              <a:path w="580389" h="2540">
                <a:moveTo>
                  <a:pt x="0" y="0"/>
                </a:moveTo>
                <a:lnTo>
                  <a:pt x="579882" y="2285"/>
                </a:lnTo>
              </a:path>
            </a:pathLst>
          </a:custGeom>
          <a:ln w="44450">
            <a:solidFill>
              <a:srgbClr val="000000"/>
            </a:solidFill>
          </a:ln>
        </p:spPr>
        <p:txBody>
          <a:bodyPr wrap="square" lIns="0" tIns="0" rIns="0" bIns="0" rtlCol="0"/>
          <a:lstStyle/>
          <a:p>
            <a:endParaRPr>
              <a:solidFill>
                <a:prstClr val="black"/>
              </a:solidFill>
            </a:endParaRPr>
          </a:p>
        </p:txBody>
      </p:sp>
      <p:sp>
        <p:nvSpPr>
          <p:cNvPr id="24" name="object 24"/>
          <p:cNvSpPr/>
          <p:nvPr/>
        </p:nvSpPr>
        <p:spPr>
          <a:xfrm>
            <a:off x="4624717" y="1435512"/>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5" name="object 25"/>
          <p:cNvSpPr/>
          <p:nvPr/>
        </p:nvSpPr>
        <p:spPr>
          <a:xfrm>
            <a:off x="4044835" y="1915572"/>
            <a:ext cx="580390" cy="0"/>
          </a:xfrm>
          <a:custGeom>
            <a:avLst/>
            <a:gdLst/>
            <a:ahLst/>
            <a:cxnLst/>
            <a:rect l="l" t="t" r="r" b="b"/>
            <a:pathLst>
              <a:path w="580389">
                <a:moveTo>
                  <a:pt x="0" y="0"/>
                </a:moveTo>
                <a:lnTo>
                  <a:pt x="579882" y="0"/>
                </a:lnTo>
              </a:path>
            </a:pathLst>
          </a:custGeom>
          <a:ln w="44450">
            <a:solidFill>
              <a:srgbClr val="000000"/>
            </a:solidFill>
          </a:ln>
        </p:spPr>
        <p:txBody>
          <a:bodyPr wrap="square" lIns="0" tIns="0" rIns="0" bIns="0" rtlCol="0"/>
          <a:lstStyle/>
          <a:p>
            <a:endParaRPr>
              <a:solidFill>
                <a:prstClr val="black"/>
              </a:solidFill>
            </a:endParaRPr>
          </a:p>
        </p:txBody>
      </p:sp>
      <p:sp>
        <p:nvSpPr>
          <p:cNvPr id="26" name="object 26"/>
          <p:cNvSpPr/>
          <p:nvPr/>
        </p:nvSpPr>
        <p:spPr>
          <a:xfrm>
            <a:off x="4624717" y="178374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7" name="object 27"/>
          <p:cNvSpPr/>
          <p:nvPr/>
        </p:nvSpPr>
        <p:spPr>
          <a:xfrm>
            <a:off x="4044835" y="1435512"/>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8" name="object 28"/>
          <p:cNvSpPr/>
          <p:nvPr/>
        </p:nvSpPr>
        <p:spPr>
          <a:xfrm>
            <a:off x="4044835" y="178374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9" name="object 29"/>
          <p:cNvSpPr/>
          <p:nvPr/>
        </p:nvSpPr>
        <p:spPr>
          <a:xfrm>
            <a:off x="4973713" y="1567338"/>
            <a:ext cx="580390" cy="304800"/>
          </a:xfrm>
          <a:custGeom>
            <a:avLst/>
            <a:gdLst/>
            <a:ahLst/>
            <a:cxnLst/>
            <a:rect l="l" t="t" r="r" b="b"/>
            <a:pathLst>
              <a:path w="580389" h="304800">
                <a:moveTo>
                  <a:pt x="0" y="0"/>
                </a:moveTo>
                <a:lnTo>
                  <a:pt x="0" y="304800"/>
                </a:lnTo>
                <a:lnTo>
                  <a:pt x="579881" y="304800"/>
                </a:lnTo>
                <a:lnTo>
                  <a:pt x="579881" y="0"/>
                </a:lnTo>
                <a:lnTo>
                  <a:pt x="0" y="0"/>
                </a:lnTo>
                <a:close/>
              </a:path>
            </a:pathLst>
          </a:custGeom>
          <a:solidFill>
            <a:srgbClr val="1A1A1A"/>
          </a:solidFill>
        </p:spPr>
        <p:txBody>
          <a:bodyPr wrap="square" lIns="0" tIns="0" rIns="0" bIns="0" rtlCol="0"/>
          <a:lstStyle/>
          <a:p>
            <a:endParaRPr>
              <a:solidFill>
                <a:prstClr val="black"/>
              </a:solidFill>
            </a:endParaRPr>
          </a:p>
        </p:txBody>
      </p:sp>
      <p:sp>
        <p:nvSpPr>
          <p:cNvPr id="30" name="object 30"/>
          <p:cNvSpPr/>
          <p:nvPr/>
        </p:nvSpPr>
        <p:spPr>
          <a:xfrm>
            <a:off x="4973713" y="1567338"/>
            <a:ext cx="579120" cy="304800"/>
          </a:xfrm>
          <a:custGeom>
            <a:avLst/>
            <a:gdLst/>
            <a:ahLst/>
            <a:cxnLst/>
            <a:rect l="l" t="t" r="r" b="b"/>
            <a:pathLst>
              <a:path w="579120" h="304800">
                <a:moveTo>
                  <a:pt x="0" y="0"/>
                </a:moveTo>
                <a:lnTo>
                  <a:pt x="0" y="304800"/>
                </a:lnTo>
                <a:lnTo>
                  <a:pt x="579120" y="304800"/>
                </a:lnTo>
                <a:lnTo>
                  <a:pt x="579120"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31" name="object 31"/>
          <p:cNvSpPr/>
          <p:nvPr/>
        </p:nvSpPr>
        <p:spPr>
          <a:xfrm>
            <a:off x="5089537" y="1480470"/>
            <a:ext cx="581660" cy="303530"/>
          </a:xfrm>
          <a:custGeom>
            <a:avLst/>
            <a:gdLst/>
            <a:ahLst/>
            <a:cxnLst/>
            <a:rect l="l" t="t" r="r" b="b"/>
            <a:pathLst>
              <a:path w="581660" h="303530">
                <a:moveTo>
                  <a:pt x="0" y="0"/>
                </a:moveTo>
                <a:lnTo>
                  <a:pt x="0" y="303275"/>
                </a:lnTo>
                <a:lnTo>
                  <a:pt x="581405" y="303275"/>
                </a:lnTo>
                <a:lnTo>
                  <a:pt x="581405" y="0"/>
                </a:lnTo>
                <a:lnTo>
                  <a:pt x="0" y="0"/>
                </a:lnTo>
                <a:close/>
              </a:path>
            </a:pathLst>
          </a:custGeom>
          <a:solidFill>
            <a:srgbClr val="1A1A1A"/>
          </a:solidFill>
        </p:spPr>
        <p:txBody>
          <a:bodyPr wrap="square" lIns="0" tIns="0" rIns="0" bIns="0" rtlCol="0"/>
          <a:lstStyle/>
          <a:p>
            <a:endParaRPr>
              <a:solidFill>
                <a:prstClr val="black"/>
              </a:solidFill>
            </a:endParaRPr>
          </a:p>
        </p:txBody>
      </p:sp>
      <p:sp>
        <p:nvSpPr>
          <p:cNvPr id="32" name="object 32"/>
          <p:cNvSpPr/>
          <p:nvPr/>
        </p:nvSpPr>
        <p:spPr>
          <a:xfrm>
            <a:off x="5089537" y="1480470"/>
            <a:ext cx="581660" cy="303530"/>
          </a:xfrm>
          <a:custGeom>
            <a:avLst/>
            <a:gdLst/>
            <a:ahLst/>
            <a:cxnLst/>
            <a:rect l="l" t="t" r="r" b="b"/>
            <a:pathLst>
              <a:path w="581660" h="303530">
                <a:moveTo>
                  <a:pt x="0" y="0"/>
                </a:moveTo>
                <a:lnTo>
                  <a:pt x="0" y="303275"/>
                </a:lnTo>
                <a:lnTo>
                  <a:pt x="581405" y="303275"/>
                </a:lnTo>
                <a:lnTo>
                  <a:pt x="581405"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33" name="object 33"/>
          <p:cNvSpPr/>
          <p:nvPr/>
        </p:nvSpPr>
        <p:spPr>
          <a:xfrm>
            <a:off x="5786754" y="1392840"/>
            <a:ext cx="928369" cy="218440"/>
          </a:xfrm>
          <a:custGeom>
            <a:avLst/>
            <a:gdLst/>
            <a:ahLst/>
            <a:cxnLst/>
            <a:rect l="l" t="t" r="r" b="b"/>
            <a:pathLst>
              <a:path w="928370" h="218440">
                <a:moveTo>
                  <a:pt x="928116" y="0"/>
                </a:moveTo>
                <a:lnTo>
                  <a:pt x="348996" y="0"/>
                </a:lnTo>
                <a:lnTo>
                  <a:pt x="0" y="217932"/>
                </a:lnTo>
                <a:lnTo>
                  <a:pt x="639318" y="217932"/>
                </a:lnTo>
                <a:lnTo>
                  <a:pt x="928116" y="0"/>
                </a:lnTo>
                <a:close/>
              </a:path>
            </a:pathLst>
          </a:custGeom>
          <a:solidFill>
            <a:srgbClr val="1A1A1A"/>
          </a:solidFill>
        </p:spPr>
        <p:txBody>
          <a:bodyPr wrap="square" lIns="0" tIns="0" rIns="0" bIns="0" rtlCol="0"/>
          <a:lstStyle/>
          <a:p>
            <a:endParaRPr>
              <a:solidFill>
                <a:prstClr val="black"/>
              </a:solidFill>
            </a:endParaRPr>
          </a:p>
        </p:txBody>
      </p:sp>
      <p:sp>
        <p:nvSpPr>
          <p:cNvPr id="34" name="object 34"/>
          <p:cNvSpPr/>
          <p:nvPr/>
        </p:nvSpPr>
        <p:spPr>
          <a:xfrm>
            <a:off x="5786754" y="1392840"/>
            <a:ext cx="928369" cy="218440"/>
          </a:xfrm>
          <a:custGeom>
            <a:avLst/>
            <a:gdLst/>
            <a:ahLst/>
            <a:cxnLst/>
            <a:rect l="l" t="t" r="r" b="b"/>
            <a:pathLst>
              <a:path w="928370" h="218440">
                <a:moveTo>
                  <a:pt x="639318" y="217932"/>
                </a:moveTo>
                <a:lnTo>
                  <a:pt x="928116" y="0"/>
                </a:lnTo>
                <a:lnTo>
                  <a:pt x="348996" y="0"/>
                </a:lnTo>
                <a:lnTo>
                  <a:pt x="0" y="217932"/>
                </a:lnTo>
                <a:lnTo>
                  <a:pt x="639318" y="217932"/>
                </a:lnTo>
                <a:close/>
              </a:path>
            </a:pathLst>
          </a:custGeom>
          <a:ln w="14287">
            <a:solidFill>
              <a:srgbClr val="000000"/>
            </a:solidFill>
          </a:ln>
        </p:spPr>
        <p:txBody>
          <a:bodyPr wrap="square" lIns="0" tIns="0" rIns="0" bIns="0" rtlCol="0"/>
          <a:lstStyle/>
          <a:p>
            <a:endParaRPr>
              <a:solidFill>
                <a:prstClr val="black"/>
              </a:solidFill>
            </a:endParaRPr>
          </a:p>
        </p:txBody>
      </p:sp>
      <p:sp>
        <p:nvSpPr>
          <p:cNvPr id="35" name="object 35"/>
          <p:cNvSpPr/>
          <p:nvPr/>
        </p:nvSpPr>
        <p:spPr>
          <a:xfrm>
            <a:off x="5786754" y="1675542"/>
            <a:ext cx="928369" cy="215900"/>
          </a:xfrm>
          <a:custGeom>
            <a:avLst/>
            <a:gdLst/>
            <a:ahLst/>
            <a:cxnLst/>
            <a:rect l="l" t="t" r="r" b="b"/>
            <a:pathLst>
              <a:path w="928370" h="215900">
                <a:moveTo>
                  <a:pt x="928116" y="0"/>
                </a:moveTo>
                <a:lnTo>
                  <a:pt x="348996" y="0"/>
                </a:lnTo>
                <a:lnTo>
                  <a:pt x="0" y="215646"/>
                </a:lnTo>
                <a:lnTo>
                  <a:pt x="639318" y="215646"/>
                </a:lnTo>
                <a:lnTo>
                  <a:pt x="928116" y="0"/>
                </a:lnTo>
                <a:close/>
              </a:path>
            </a:pathLst>
          </a:custGeom>
          <a:solidFill>
            <a:srgbClr val="1A1A1A"/>
          </a:solidFill>
        </p:spPr>
        <p:txBody>
          <a:bodyPr wrap="square" lIns="0" tIns="0" rIns="0" bIns="0" rtlCol="0"/>
          <a:lstStyle/>
          <a:p>
            <a:endParaRPr>
              <a:solidFill>
                <a:prstClr val="black"/>
              </a:solidFill>
            </a:endParaRPr>
          </a:p>
        </p:txBody>
      </p:sp>
      <p:sp>
        <p:nvSpPr>
          <p:cNvPr id="36" name="object 36"/>
          <p:cNvSpPr/>
          <p:nvPr/>
        </p:nvSpPr>
        <p:spPr>
          <a:xfrm>
            <a:off x="5786754" y="1675542"/>
            <a:ext cx="928369" cy="215900"/>
          </a:xfrm>
          <a:custGeom>
            <a:avLst/>
            <a:gdLst/>
            <a:ahLst/>
            <a:cxnLst/>
            <a:rect l="l" t="t" r="r" b="b"/>
            <a:pathLst>
              <a:path w="928370" h="215900">
                <a:moveTo>
                  <a:pt x="639318" y="215646"/>
                </a:moveTo>
                <a:lnTo>
                  <a:pt x="928116" y="0"/>
                </a:lnTo>
                <a:lnTo>
                  <a:pt x="348996" y="0"/>
                </a:lnTo>
                <a:lnTo>
                  <a:pt x="0" y="215646"/>
                </a:lnTo>
                <a:lnTo>
                  <a:pt x="639318" y="215646"/>
                </a:lnTo>
                <a:close/>
              </a:path>
            </a:pathLst>
          </a:custGeom>
          <a:ln w="14287">
            <a:solidFill>
              <a:srgbClr val="000000"/>
            </a:solidFill>
          </a:ln>
        </p:spPr>
        <p:txBody>
          <a:bodyPr wrap="square" lIns="0" tIns="0" rIns="0" bIns="0" rtlCol="0"/>
          <a:lstStyle/>
          <a:p>
            <a:endParaRPr>
              <a:solidFill>
                <a:prstClr val="black"/>
              </a:solidFill>
            </a:endParaRPr>
          </a:p>
        </p:txBody>
      </p:sp>
      <p:sp>
        <p:nvSpPr>
          <p:cNvPr id="37" name="object 37"/>
          <p:cNvSpPr/>
          <p:nvPr/>
        </p:nvSpPr>
        <p:spPr>
          <a:xfrm>
            <a:off x="6656196" y="697896"/>
            <a:ext cx="1162050" cy="650875"/>
          </a:xfrm>
          <a:custGeom>
            <a:avLst/>
            <a:gdLst/>
            <a:ahLst/>
            <a:cxnLst/>
            <a:rect l="l" t="t" r="r" b="b"/>
            <a:pathLst>
              <a:path w="1162050" h="650875">
                <a:moveTo>
                  <a:pt x="0" y="650748"/>
                </a:moveTo>
                <a:lnTo>
                  <a:pt x="1162050" y="0"/>
                </a:lnTo>
              </a:path>
            </a:pathLst>
          </a:custGeom>
          <a:ln w="23812">
            <a:solidFill>
              <a:srgbClr val="000000"/>
            </a:solidFill>
          </a:ln>
        </p:spPr>
        <p:txBody>
          <a:bodyPr wrap="square" lIns="0" tIns="0" rIns="0" bIns="0" rtlCol="0"/>
          <a:lstStyle/>
          <a:p>
            <a:endParaRPr>
              <a:solidFill>
                <a:prstClr val="black"/>
              </a:solidFill>
            </a:endParaRPr>
          </a:p>
        </p:txBody>
      </p:sp>
      <p:sp>
        <p:nvSpPr>
          <p:cNvPr id="38" name="object 38"/>
          <p:cNvSpPr/>
          <p:nvPr/>
        </p:nvSpPr>
        <p:spPr>
          <a:xfrm>
            <a:off x="6656196" y="2000916"/>
            <a:ext cx="1162050" cy="654050"/>
          </a:xfrm>
          <a:custGeom>
            <a:avLst/>
            <a:gdLst/>
            <a:ahLst/>
            <a:cxnLst/>
            <a:rect l="l" t="t" r="r" b="b"/>
            <a:pathLst>
              <a:path w="1162050" h="654050">
                <a:moveTo>
                  <a:pt x="0" y="0"/>
                </a:moveTo>
                <a:lnTo>
                  <a:pt x="1162050" y="653795"/>
                </a:lnTo>
              </a:path>
            </a:pathLst>
          </a:custGeom>
          <a:ln w="23812">
            <a:solidFill>
              <a:srgbClr val="000000"/>
            </a:solidFill>
          </a:ln>
        </p:spPr>
        <p:txBody>
          <a:bodyPr wrap="square" lIns="0" tIns="0" rIns="0" bIns="0" rtlCol="0"/>
          <a:lstStyle/>
          <a:p>
            <a:endParaRPr>
              <a:solidFill>
                <a:prstClr val="black"/>
              </a:solidFill>
            </a:endParaRPr>
          </a:p>
        </p:txBody>
      </p:sp>
      <p:sp>
        <p:nvSpPr>
          <p:cNvPr id="39" name="object 39"/>
          <p:cNvSpPr/>
          <p:nvPr/>
        </p:nvSpPr>
        <p:spPr>
          <a:xfrm>
            <a:off x="7818246" y="697896"/>
            <a:ext cx="581660" cy="1085850"/>
          </a:xfrm>
          <a:custGeom>
            <a:avLst/>
            <a:gdLst/>
            <a:ahLst/>
            <a:cxnLst/>
            <a:rect l="l" t="t" r="r" b="b"/>
            <a:pathLst>
              <a:path w="581659" h="1085850">
                <a:moveTo>
                  <a:pt x="0" y="0"/>
                </a:moveTo>
                <a:lnTo>
                  <a:pt x="44958" y="3047"/>
                </a:lnTo>
                <a:lnTo>
                  <a:pt x="92202" y="11429"/>
                </a:lnTo>
                <a:lnTo>
                  <a:pt x="137178" y="29129"/>
                </a:lnTo>
                <a:lnTo>
                  <a:pt x="179356" y="51859"/>
                </a:lnTo>
                <a:lnTo>
                  <a:pt x="218787" y="78997"/>
                </a:lnTo>
                <a:lnTo>
                  <a:pt x="255517" y="109923"/>
                </a:lnTo>
                <a:lnTo>
                  <a:pt x="289597" y="144015"/>
                </a:lnTo>
                <a:lnTo>
                  <a:pt x="321077" y="180652"/>
                </a:lnTo>
                <a:lnTo>
                  <a:pt x="350004" y="219214"/>
                </a:lnTo>
                <a:lnTo>
                  <a:pt x="376428" y="259079"/>
                </a:lnTo>
                <a:lnTo>
                  <a:pt x="411480" y="317753"/>
                </a:lnTo>
                <a:lnTo>
                  <a:pt x="439673" y="380999"/>
                </a:lnTo>
                <a:lnTo>
                  <a:pt x="470154" y="446531"/>
                </a:lnTo>
                <a:lnTo>
                  <a:pt x="493776" y="518922"/>
                </a:lnTo>
                <a:lnTo>
                  <a:pt x="515873" y="592836"/>
                </a:lnTo>
                <a:lnTo>
                  <a:pt x="537210" y="669798"/>
                </a:lnTo>
                <a:lnTo>
                  <a:pt x="550926" y="751332"/>
                </a:lnTo>
                <a:lnTo>
                  <a:pt x="563880" y="832104"/>
                </a:lnTo>
                <a:lnTo>
                  <a:pt x="573024" y="916686"/>
                </a:lnTo>
                <a:lnTo>
                  <a:pt x="578358" y="1001268"/>
                </a:lnTo>
                <a:lnTo>
                  <a:pt x="581406" y="1085850"/>
                </a:lnTo>
              </a:path>
            </a:pathLst>
          </a:custGeom>
          <a:ln w="23812">
            <a:solidFill>
              <a:srgbClr val="000000"/>
            </a:solidFill>
          </a:ln>
        </p:spPr>
        <p:txBody>
          <a:bodyPr wrap="square" lIns="0" tIns="0" rIns="0" bIns="0" rtlCol="0"/>
          <a:lstStyle/>
          <a:p>
            <a:endParaRPr>
              <a:solidFill>
                <a:prstClr val="black"/>
              </a:solidFill>
            </a:endParaRPr>
          </a:p>
        </p:txBody>
      </p:sp>
      <p:sp>
        <p:nvSpPr>
          <p:cNvPr id="40" name="object 40"/>
          <p:cNvSpPr/>
          <p:nvPr/>
        </p:nvSpPr>
        <p:spPr>
          <a:xfrm>
            <a:off x="7818246" y="1783746"/>
            <a:ext cx="581660" cy="871219"/>
          </a:xfrm>
          <a:custGeom>
            <a:avLst/>
            <a:gdLst/>
            <a:ahLst/>
            <a:cxnLst/>
            <a:rect l="l" t="t" r="r" b="b"/>
            <a:pathLst>
              <a:path w="581659" h="871219">
                <a:moveTo>
                  <a:pt x="0" y="870965"/>
                </a:moveTo>
                <a:lnTo>
                  <a:pt x="49530" y="867917"/>
                </a:lnTo>
                <a:lnTo>
                  <a:pt x="102107" y="858011"/>
                </a:lnTo>
                <a:lnTo>
                  <a:pt x="147862" y="842097"/>
                </a:lnTo>
                <a:lnTo>
                  <a:pt x="191458" y="821535"/>
                </a:lnTo>
                <a:lnTo>
                  <a:pt x="232833" y="796833"/>
                </a:lnTo>
                <a:lnTo>
                  <a:pt x="271927" y="768497"/>
                </a:lnTo>
                <a:lnTo>
                  <a:pt x="308677" y="737033"/>
                </a:lnTo>
                <a:lnTo>
                  <a:pt x="343023" y="702949"/>
                </a:lnTo>
                <a:lnTo>
                  <a:pt x="374904" y="666749"/>
                </a:lnTo>
                <a:lnTo>
                  <a:pt x="411480" y="615695"/>
                </a:lnTo>
                <a:lnTo>
                  <a:pt x="445008" y="559307"/>
                </a:lnTo>
                <a:lnTo>
                  <a:pt x="466455" y="516654"/>
                </a:lnTo>
                <a:lnTo>
                  <a:pt x="486364" y="473193"/>
                </a:lnTo>
                <a:lnTo>
                  <a:pt x="504585" y="428977"/>
                </a:lnTo>
                <a:lnTo>
                  <a:pt x="520965" y="384062"/>
                </a:lnTo>
                <a:lnTo>
                  <a:pt x="535354" y="338501"/>
                </a:lnTo>
                <a:lnTo>
                  <a:pt x="547601" y="292348"/>
                </a:lnTo>
                <a:lnTo>
                  <a:pt x="557554" y="245657"/>
                </a:lnTo>
                <a:lnTo>
                  <a:pt x="565063" y="198481"/>
                </a:lnTo>
                <a:lnTo>
                  <a:pt x="569976" y="150875"/>
                </a:lnTo>
                <a:lnTo>
                  <a:pt x="578357" y="76199"/>
                </a:lnTo>
                <a:lnTo>
                  <a:pt x="581405" y="0"/>
                </a:lnTo>
              </a:path>
            </a:pathLst>
          </a:custGeom>
          <a:ln w="23812">
            <a:solidFill>
              <a:srgbClr val="000000"/>
            </a:solidFill>
          </a:ln>
        </p:spPr>
        <p:txBody>
          <a:bodyPr wrap="square" lIns="0" tIns="0" rIns="0" bIns="0" rtlCol="0"/>
          <a:lstStyle/>
          <a:p>
            <a:endParaRPr>
              <a:solidFill>
                <a:prstClr val="black"/>
              </a:solidFill>
            </a:endParaRPr>
          </a:p>
        </p:txBody>
      </p:sp>
      <p:sp>
        <p:nvSpPr>
          <p:cNvPr id="41" name="object 41"/>
          <p:cNvSpPr/>
          <p:nvPr/>
        </p:nvSpPr>
        <p:spPr>
          <a:xfrm>
            <a:off x="6656196" y="1645062"/>
            <a:ext cx="49530" cy="8890"/>
          </a:xfrm>
          <a:custGeom>
            <a:avLst/>
            <a:gdLst/>
            <a:ahLst/>
            <a:cxnLst/>
            <a:rect l="l" t="t" r="r" b="b"/>
            <a:pathLst>
              <a:path w="49529" h="8889">
                <a:moveTo>
                  <a:pt x="0" y="8382"/>
                </a:moveTo>
                <a:lnTo>
                  <a:pt x="49530" y="0"/>
                </a:lnTo>
              </a:path>
            </a:pathLst>
          </a:custGeom>
          <a:ln w="23812">
            <a:solidFill>
              <a:srgbClr val="000000"/>
            </a:solidFill>
          </a:ln>
        </p:spPr>
        <p:txBody>
          <a:bodyPr wrap="square" lIns="0" tIns="0" rIns="0" bIns="0" rtlCol="0"/>
          <a:lstStyle/>
          <a:p>
            <a:endParaRPr>
              <a:solidFill>
                <a:prstClr val="black"/>
              </a:solidFill>
            </a:endParaRPr>
          </a:p>
        </p:txBody>
      </p:sp>
      <p:sp>
        <p:nvSpPr>
          <p:cNvPr id="42" name="object 42"/>
          <p:cNvSpPr/>
          <p:nvPr/>
        </p:nvSpPr>
        <p:spPr>
          <a:xfrm>
            <a:off x="6751446" y="1629822"/>
            <a:ext cx="49530" cy="6350"/>
          </a:xfrm>
          <a:custGeom>
            <a:avLst/>
            <a:gdLst/>
            <a:ahLst/>
            <a:cxnLst/>
            <a:rect l="l" t="t" r="r" b="b"/>
            <a:pathLst>
              <a:path w="49529" h="6350">
                <a:moveTo>
                  <a:pt x="-11906" y="3048"/>
                </a:moveTo>
                <a:lnTo>
                  <a:pt x="61436" y="3048"/>
                </a:lnTo>
              </a:path>
            </a:pathLst>
          </a:custGeom>
          <a:ln w="29908">
            <a:solidFill>
              <a:srgbClr val="000000"/>
            </a:solidFill>
          </a:ln>
        </p:spPr>
        <p:txBody>
          <a:bodyPr wrap="square" lIns="0" tIns="0" rIns="0" bIns="0" rtlCol="0"/>
          <a:lstStyle/>
          <a:p>
            <a:endParaRPr>
              <a:solidFill>
                <a:prstClr val="black"/>
              </a:solidFill>
            </a:endParaRPr>
          </a:p>
        </p:txBody>
      </p:sp>
      <p:sp>
        <p:nvSpPr>
          <p:cNvPr id="43" name="object 43"/>
          <p:cNvSpPr/>
          <p:nvPr/>
        </p:nvSpPr>
        <p:spPr>
          <a:xfrm>
            <a:off x="6848220" y="1609248"/>
            <a:ext cx="46990" cy="10795"/>
          </a:xfrm>
          <a:custGeom>
            <a:avLst/>
            <a:gdLst/>
            <a:ahLst/>
            <a:cxnLst/>
            <a:rect l="l" t="t" r="r" b="b"/>
            <a:pathLst>
              <a:path w="46990" h="10794">
                <a:moveTo>
                  <a:pt x="0" y="10667"/>
                </a:moveTo>
                <a:lnTo>
                  <a:pt x="46482" y="0"/>
                </a:lnTo>
              </a:path>
            </a:pathLst>
          </a:custGeom>
          <a:ln w="23812">
            <a:solidFill>
              <a:srgbClr val="000000"/>
            </a:solidFill>
          </a:ln>
        </p:spPr>
        <p:txBody>
          <a:bodyPr wrap="square" lIns="0" tIns="0" rIns="0" bIns="0" rtlCol="0"/>
          <a:lstStyle/>
          <a:p>
            <a:endParaRPr>
              <a:solidFill>
                <a:prstClr val="black"/>
              </a:solidFill>
            </a:endParaRPr>
          </a:p>
        </p:txBody>
      </p:sp>
      <p:sp>
        <p:nvSpPr>
          <p:cNvPr id="44" name="object 44"/>
          <p:cNvSpPr/>
          <p:nvPr/>
        </p:nvSpPr>
        <p:spPr>
          <a:xfrm>
            <a:off x="6941946" y="1586388"/>
            <a:ext cx="46990" cy="11430"/>
          </a:xfrm>
          <a:custGeom>
            <a:avLst/>
            <a:gdLst/>
            <a:ahLst/>
            <a:cxnLst/>
            <a:rect l="l" t="t" r="r" b="b"/>
            <a:pathLst>
              <a:path w="46990" h="11430">
                <a:moveTo>
                  <a:pt x="0" y="11429"/>
                </a:moveTo>
                <a:lnTo>
                  <a:pt x="46482" y="0"/>
                </a:lnTo>
              </a:path>
            </a:pathLst>
          </a:custGeom>
          <a:ln w="23812">
            <a:solidFill>
              <a:srgbClr val="000000"/>
            </a:solidFill>
          </a:ln>
        </p:spPr>
        <p:txBody>
          <a:bodyPr wrap="square" lIns="0" tIns="0" rIns="0" bIns="0" rtlCol="0"/>
          <a:lstStyle/>
          <a:p>
            <a:endParaRPr>
              <a:solidFill>
                <a:prstClr val="black"/>
              </a:solidFill>
            </a:endParaRPr>
          </a:p>
        </p:txBody>
      </p:sp>
      <p:sp>
        <p:nvSpPr>
          <p:cNvPr id="45" name="object 45"/>
          <p:cNvSpPr/>
          <p:nvPr/>
        </p:nvSpPr>
        <p:spPr>
          <a:xfrm>
            <a:off x="7034148" y="1561242"/>
            <a:ext cx="48260" cy="13335"/>
          </a:xfrm>
          <a:custGeom>
            <a:avLst/>
            <a:gdLst/>
            <a:ahLst/>
            <a:cxnLst/>
            <a:rect l="l" t="t" r="r" b="b"/>
            <a:pathLst>
              <a:path w="48259" h="13334">
                <a:moveTo>
                  <a:pt x="0" y="12953"/>
                </a:moveTo>
                <a:lnTo>
                  <a:pt x="48006" y="0"/>
                </a:lnTo>
              </a:path>
            </a:pathLst>
          </a:custGeom>
          <a:ln w="23812">
            <a:solidFill>
              <a:srgbClr val="000000"/>
            </a:solidFill>
          </a:ln>
        </p:spPr>
        <p:txBody>
          <a:bodyPr wrap="square" lIns="0" tIns="0" rIns="0" bIns="0" rtlCol="0"/>
          <a:lstStyle/>
          <a:p>
            <a:endParaRPr>
              <a:solidFill>
                <a:prstClr val="black"/>
              </a:solidFill>
            </a:endParaRPr>
          </a:p>
        </p:txBody>
      </p:sp>
      <p:sp>
        <p:nvSpPr>
          <p:cNvPr id="46" name="object 46"/>
          <p:cNvSpPr/>
          <p:nvPr/>
        </p:nvSpPr>
        <p:spPr>
          <a:xfrm>
            <a:off x="7127875" y="1534572"/>
            <a:ext cx="44450" cy="15240"/>
          </a:xfrm>
          <a:custGeom>
            <a:avLst/>
            <a:gdLst/>
            <a:ahLst/>
            <a:cxnLst/>
            <a:rect l="l" t="t" r="r" b="b"/>
            <a:pathLst>
              <a:path w="44450" h="15240">
                <a:moveTo>
                  <a:pt x="0" y="15239"/>
                </a:move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47" name="object 47"/>
          <p:cNvSpPr/>
          <p:nvPr/>
        </p:nvSpPr>
        <p:spPr>
          <a:xfrm>
            <a:off x="7220077" y="1507140"/>
            <a:ext cx="43180" cy="14604"/>
          </a:xfrm>
          <a:custGeom>
            <a:avLst/>
            <a:gdLst/>
            <a:ahLst/>
            <a:cxnLst/>
            <a:rect l="l" t="t" r="r" b="b"/>
            <a:pathLst>
              <a:path w="43179" h="14605">
                <a:moveTo>
                  <a:pt x="0" y="14477"/>
                </a:moveTo>
                <a:lnTo>
                  <a:pt x="4572" y="12953"/>
                </a:lnTo>
                <a:lnTo>
                  <a:pt x="42672" y="0"/>
                </a:lnTo>
              </a:path>
            </a:pathLst>
          </a:custGeom>
          <a:ln w="23812">
            <a:solidFill>
              <a:srgbClr val="000000"/>
            </a:solidFill>
          </a:ln>
        </p:spPr>
        <p:txBody>
          <a:bodyPr wrap="square" lIns="0" tIns="0" rIns="0" bIns="0" rtlCol="0"/>
          <a:lstStyle/>
          <a:p>
            <a:endParaRPr>
              <a:solidFill>
                <a:prstClr val="black"/>
              </a:solidFill>
            </a:endParaRPr>
          </a:p>
        </p:txBody>
      </p:sp>
      <p:sp>
        <p:nvSpPr>
          <p:cNvPr id="48" name="object 48"/>
          <p:cNvSpPr/>
          <p:nvPr/>
        </p:nvSpPr>
        <p:spPr>
          <a:xfrm>
            <a:off x="7310767" y="1480470"/>
            <a:ext cx="44450" cy="14604"/>
          </a:xfrm>
          <a:custGeom>
            <a:avLst/>
            <a:gdLst/>
            <a:ahLst/>
            <a:cxnLst/>
            <a:rect l="l" t="t" r="r" b="b"/>
            <a:pathLst>
              <a:path w="44450" h="14605">
                <a:moveTo>
                  <a:pt x="0" y="14477"/>
                </a:moveTo>
                <a:lnTo>
                  <a:pt x="9906" y="10667"/>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49" name="object 49"/>
          <p:cNvSpPr/>
          <p:nvPr/>
        </p:nvSpPr>
        <p:spPr>
          <a:xfrm>
            <a:off x="7399146" y="1448466"/>
            <a:ext cx="43815" cy="17780"/>
          </a:xfrm>
          <a:custGeom>
            <a:avLst/>
            <a:gdLst/>
            <a:ahLst/>
            <a:cxnLst/>
            <a:rect l="l" t="t" r="r" b="b"/>
            <a:pathLst>
              <a:path w="43815" h="17780">
                <a:moveTo>
                  <a:pt x="0" y="17525"/>
                </a:moveTo>
                <a:lnTo>
                  <a:pt x="19050" y="9905"/>
                </a:lnTo>
                <a:lnTo>
                  <a:pt x="43434" y="0"/>
                </a:lnTo>
              </a:path>
            </a:pathLst>
          </a:custGeom>
          <a:ln w="23812">
            <a:solidFill>
              <a:srgbClr val="000000"/>
            </a:solidFill>
          </a:ln>
        </p:spPr>
        <p:txBody>
          <a:bodyPr wrap="square" lIns="0" tIns="0" rIns="0" bIns="0" rtlCol="0"/>
          <a:lstStyle/>
          <a:p>
            <a:endParaRPr>
              <a:solidFill>
                <a:prstClr val="black"/>
              </a:solidFill>
            </a:endParaRPr>
          </a:p>
        </p:txBody>
      </p:sp>
      <p:sp>
        <p:nvSpPr>
          <p:cNvPr id="50" name="object 50"/>
          <p:cNvSpPr/>
          <p:nvPr/>
        </p:nvSpPr>
        <p:spPr>
          <a:xfrm>
            <a:off x="7486777" y="1416462"/>
            <a:ext cx="44450" cy="17780"/>
          </a:xfrm>
          <a:custGeom>
            <a:avLst/>
            <a:gdLst/>
            <a:ahLst/>
            <a:cxnLst/>
            <a:rect l="l" t="t" r="r" b="b"/>
            <a:pathLst>
              <a:path w="44450" h="17780">
                <a:moveTo>
                  <a:pt x="0" y="17525"/>
                </a:moveTo>
                <a:lnTo>
                  <a:pt x="24384" y="8381"/>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1" name="object 51"/>
          <p:cNvSpPr/>
          <p:nvPr/>
        </p:nvSpPr>
        <p:spPr>
          <a:xfrm>
            <a:off x="7575943" y="1383696"/>
            <a:ext cx="44450" cy="17780"/>
          </a:xfrm>
          <a:custGeom>
            <a:avLst/>
            <a:gdLst/>
            <a:ahLst/>
            <a:cxnLst/>
            <a:rect l="l" t="t" r="r" b="b"/>
            <a:pathLst>
              <a:path w="44450" h="17780">
                <a:moveTo>
                  <a:pt x="0" y="17525"/>
                </a:moveTo>
                <a:lnTo>
                  <a:pt x="26670" y="5333"/>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2" name="object 52"/>
          <p:cNvSpPr/>
          <p:nvPr/>
        </p:nvSpPr>
        <p:spPr>
          <a:xfrm>
            <a:off x="7661275" y="1348644"/>
            <a:ext cx="44450" cy="17780"/>
          </a:xfrm>
          <a:custGeom>
            <a:avLst/>
            <a:gdLst/>
            <a:ahLst/>
            <a:cxnLst/>
            <a:rect l="l" t="t" r="r" b="b"/>
            <a:pathLst>
              <a:path w="44450" h="17780">
                <a:moveTo>
                  <a:pt x="0" y="17525"/>
                </a:moveTo>
                <a:lnTo>
                  <a:pt x="29718" y="6095"/>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3" name="object 53"/>
          <p:cNvSpPr/>
          <p:nvPr/>
        </p:nvSpPr>
        <p:spPr>
          <a:xfrm>
            <a:off x="7747393" y="1315116"/>
            <a:ext cx="44450" cy="16510"/>
          </a:xfrm>
          <a:custGeom>
            <a:avLst/>
            <a:gdLst/>
            <a:ahLst/>
            <a:cxnLst/>
            <a:rect l="l" t="t" r="r" b="b"/>
            <a:pathLst>
              <a:path w="44450" h="16509">
                <a:moveTo>
                  <a:pt x="0" y="16001"/>
                </a:moveTo>
                <a:lnTo>
                  <a:pt x="29718" y="5333"/>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4" name="object 54"/>
          <p:cNvSpPr/>
          <p:nvPr/>
        </p:nvSpPr>
        <p:spPr>
          <a:xfrm>
            <a:off x="7834248" y="1273968"/>
            <a:ext cx="41275" cy="20955"/>
          </a:xfrm>
          <a:custGeom>
            <a:avLst/>
            <a:gdLst/>
            <a:ahLst/>
            <a:cxnLst/>
            <a:rect l="l" t="t" r="r" b="b"/>
            <a:pathLst>
              <a:path w="41275" h="20955">
                <a:moveTo>
                  <a:pt x="0" y="20574"/>
                </a:moveTo>
                <a:lnTo>
                  <a:pt x="22098" y="9144"/>
                </a:lnTo>
                <a:lnTo>
                  <a:pt x="41148" y="0"/>
                </a:lnTo>
              </a:path>
            </a:pathLst>
          </a:custGeom>
          <a:ln w="23812">
            <a:solidFill>
              <a:srgbClr val="000000"/>
            </a:solidFill>
          </a:ln>
        </p:spPr>
        <p:txBody>
          <a:bodyPr wrap="square" lIns="0" tIns="0" rIns="0" bIns="0" rtlCol="0"/>
          <a:lstStyle/>
          <a:p>
            <a:endParaRPr>
              <a:solidFill>
                <a:prstClr val="black"/>
              </a:solidFill>
            </a:endParaRPr>
          </a:p>
        </p:txBody>
      </p:sp>
      <p:sp>
        <p:nvSpPr>
          <p:cNvPr id="55" name="object 55"/>
          <p:cNvSpPr/>
          <p:nvPr/>
        </p:nvSpPr>
        <p:spPr>
          <a:xfrm>
            <a:off x="7917319" y="1234344"/>
            <a:ext cx="40005" cy="19050"/>
          </a:xfrm>
          <a:custGeom>
            <a:avLst/>
            <a:gdLst/>
            <a:ahLst/>
            <a:cxnLst/>
            <a:rect l="l" t="t" r="r" b="b"/>
            <a:pathLst>
              <a:path w="40004" h="19050">
                <a:moveTo>
                  <a:pt x="0" y="19050"/>
                </a:moveTo>
                <a:lnTo>
                  <a:pt x="14478" y="12191"/>
                </a:lnTo>
                <a:lnTo>
                  <a:pt x="39624" y="0"/>
                </a:lnTo>
              </a:path>
            </a:pathLst>
          </a:custGeom>
          <a:ln w="23812">
            <a:solidFill>
              <a:srgbClr val="000000"/>
            </a:solidFill>
          </a:ln>
        </p:spPr>
        <p:txBody>
          <a:bodyPr wrap="square" lIns="0" tIns="0" rIns="0" bIns="0" rtlCol="0"/>
          <a:lstStyle/>
          <a:p>
            <a:endParaRPr>
              <a:solidFill>
                <a:prstClr val="black"/>
              </a:solidFill>
            </a:endParaRPr>
          </a:p>
        </p:txBody>
      </p:sp>
      <p:sp>
        <p:nvSpPr>
          <p:cNvPr id="56" name="object 56"/>
          <p:cNvSpPr/>
          <p:nvPr/>
        </p:nvSpPr>
        <p:spPr>
          <a:xfrm>
            <a:off x="7996567" y="1191672"/>
            <a:ext cx="38100" cy="19050"/>
          </a:xfrm>
          <a:custGeom>
            <a:avLst/>
            <a:gdLst/>
            <a:ahLst/>
            <a:cxnLst/>
            <a:rect l="l" t="t" r="r" b="b"/>
            <a:pathLst>
              <a:path w="38100" h="19050">
                <a:moveTo>
                  <a:pt x="0" y="19050"/>
                </a:moveTo>
                <a:lnTo>
                  <a:pt x="2286" y="19050"/>
                </a:lnTo>
                <a:lnTo>
                  <a:pt x="38100" y="0"/>
                </a:lnTo>
              </a:path>
            </a:pathLst>
          </a:custGeom>
          <a:ln w="23812">
            <a:solidFill>
              <a:srgbClr val="000000"/>
            </a:solidFill>
          </a:ln>
        </p:spPr>
        <p:txBody>
          <a:bodyPr wrap="square" lIns="0" tIns="0" rIns="0" bIns="0" rtlCol="0"/>
          <a:lstStyle/>
          <a:p>
            <a:endParaRPr>
              <a:solidFill>
                <a:prstClr val="black"/>
              </a:solidFill>
            </a:endParaRPr>
          </a:p>
        </p:txBody>
      </p:sp>
      <p:sp>
        <p:nvSpPr>
          <p:cNvPr id="57" name="object 57"/>
          <p:cNvSpPr/>
          <p:nvPr/>
        </p:nvSpPr>
        <p:spPr>
          <a:xfrm>
            <a:off x="8072767" y="1143666"/>
            <a:ext cx="36830" cy="24130"/>
          </a:xfrm>
          <a:custGeom>
            <a:avLst/>
            <a:gdLst/>
            <a:ahLst/>
            <a:cxnLst/>
            <a:rect l="l" t="t" r="r" b="b"/>
            <a:pathLst>
              <a:path w="36829" h="24130">
                <a:moveTo>
                  <a:pt x="0" y="23622"/>
                </a:moveTo>
                <a:lnTo>
                  <a:pt x="36576" y="0"/>
                </a:lnTo>
              </a:path>
            </a:pathLst>
          </a:custGeom>
          <a:ln w="23812">
            <a:solidFill>
              <a:srgbClr val="000000"/>
            </a:solidFill>
          </a:ln>
        </p:spPr>
        <p:txBody>
          <a:bodyPr wrap="square" lIns="0" tIns="0" rIns="0" bIns="0" rtlCol="0"/>
          <a:lstStyle/>
          <a:p>
            <a:endParaRPr>
              <a:solidFill>
                <a:prstClr val="black"/>
              </a:solidFill>
            </a:endParaRPr>
          </a:p>
        </p:txBody>
      </p:sp>
      <p:sp>
        <p:nvSpPr>
          <p:cNvPr id="58" name="object 58"/>
          <p:cNvSpPr/>
          <p:nvPr/>
        </p:nvSpPr>
        <p:spPr>
          <a:xfrm>
            <a:off x="8145919" y="1091088"/>
            <a:ext cx="31750" cy="29209"/>
          </a:xfrm>
          <a:custGeom>
            <a:avLst/>
            <a:gdLst/>
            <a:ahLst/>
            <a:cxnLst/>
            <a:rect l="l" t="t" r="r" b="b"/>
            <a:pathLst>
              <a:path w="31750" h="29209">
                <a:moveTo>
                  <a:pt x="0" y="28955"/>
                </a:moveTo>
                <a:lnTo>
                  <a:pt x="14478" y="17525"/>
                </a:lnTo>
                <a:lnTo>
                  <a:pt x="31242" y="0"/>
                </a:lnTo>
              </a:path>
            </a:pathLst>
          </a:custGeom>
          <a:ln w="23812">
            <a:solidFill>
              <a:srgbClr val="000000"/>
            </a:solidFill>
          </a:ln>
        </p:spPr>
        <p:txBody>
          <a:bodyPr wrap="square" lIns="0" tIns="0" rIns="0" bIns="0" rtlCol="0"/>
          <a:lstStyle/>
          <a:p>
            <a:endParaRPr>
              <a:solidFill>
                <a:prstClr val="black"/>
              </a:solidFill>
            </a:endParaRPr>
          </a:p>
        </p:txBody>
      </p:sp>
      <p:sp>
        <p:nvSpPr>
          <p:cNvPr id="59" name="object 59"/>
          <p:cNvSpPr/>
          <p:nvPr/>
        </p:nvSpPr>
        <p:spPr>
          <a:xfrm>
            <a:off x="8209165" y="1045368"/>
            <a:ext cx="16510" cy="17780"/>
          </a:xfrm>
          <a:custGeom>
            <a:avLst/>
            <a:gdLst/>
            <a:ahLst/>
            <a:cxnLst/>
            <a:rect l="l" t="t" r="r" b="b"/>
            <a:pathLst>
              <a:path w="16509" h="17780">
                <a:moveTo>
                  <a:pt x="0" y="17525"/>
                </a:moveTo>
                <a:lnTo>
                  <a:pt x="16002" y="0"/>
                </a:lnTo>
              </a:path>
            </a:pathLst>
          </a:custGeom>
          <a:ln w="23812">
            <a:solidFill>
              <a:srgbClr val="000000"/>
            </a:solidFill>
          </a:ln>
        </p:spPr>
        <p:txBody>
          <a:bodyPr wrap="square" lIns="0" tIns="0" rIns="0" bIns="0" rtlCol="0"/>
          <a:lstStyle/>
          <a:p>
            <a:endParaRPr>
              <a:solidFill>
                <a:prstClr val="black"/>
              </a:solidFill>
            </a:endParaRPr>
          </a:p>
        </p:txBody>
      </p:sp>
      <p:sp>
        <p:nvSpPr>
          <p:cNvPr id="60" name="object 60"/>
          <p:cNvSpPr/>
          <p:nvPr/>
        </p:nvSpPr>
        <p:spPr>
          <a:xfrm>
            <a:off x="2013343" y="1132998"/>
            <a:ext cx="871219" cy="85725"/>
          </a:xfrm>
          <a:custGeom>
            <a:avLst/>
            <a:gdLst/>
            <a:ahLst/>
            <a:cxnLst/>
            <a:rect l="l" t="t" r="r" b="b"/>
            <a:pathLst>
              <a:path w="871219" h="85725">
                <a:moveTo>
                  <a:pt x="0" y="0"/>
                </a:moveTo>
                <a:lnTo>
                  <a:pt x="0" y="85343"/>
                </a:lnTo>
                <a:lnTo>
                  <a:pt x="870965" y="85343"/>
                </a:lnTo>
                <a:lnTo>
                  <a:pt x="870965"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1" name="object 61"/>
          <p:cNvSpPr/>
          <p:nvPr/>
        </p:nvSpPr>
        <p:spPr>
          <a:xfrm>
            <a:off x="2476626" y="1045368"/>
            <a:ext cx="1905" cy="87630"/>
          </a:xfrm>
          <a:custGeom>
            <a:avLst/>
            <a:gdLst/>
            <a:ahLst/>
            <a:cxnLst/>
            <a:rect l="l" t="t" r="r" b="b"/>
            <a:pathLst>
              <a:path w="1905" h="87630">
                <a:moveTo>
                  <a:pt x="762" y="-7143"/>
                </a:moveTo>
                <a:lnTo>
                  <a:pt x="762" y="94773"/>
                </a:lnTo>
              </a:path>
            </a:pathLst>
          </a:custGeom>
          <a:ln w="15811">
            <a:solidFill>
              <a:srgbClr val="000000"/>
            </a:solidFill>
          </a:ln>
        </p:spPr>
        <p:txBody>
          <a:bodyPr wrap="square" lIns="0" tIns="0" rIns="0" bIns="0" rtlCol="0"/>
          <a:lstStyle/>
          <a:p>
            <a:endParaRPr>
              <a:solidFill>
                <a:prstClr val="black"/>
              </a:solidFill>
            </a:endParaRPr>
          </a:p>
        </p:txBody>
      </p:sp>
      <p:sp>
        <p:nvSpPr>
          <p:cNvPr id="62" name="object 62"/>
          <p:cNvSpPr/>
          <p:nvPr/>
        </p:nvSpPr>
        <p:spPr>
          <a:xfrm>
            <a:off x="3175393" y="1132998"/>
            <a:ext cx="579120" cy="85725"/>
          </a:xfrm>
          <a:custGeom>
            <a:avLst/>
            <a:gdLst/>
            <a:ahLst/>
            <a:cxnLst/>
            <a:rect l="l" t="t" r="r" b="b"/>
            <a:pathLst>
              <a:path w="579120" h="85725">
                <a:moveTo>
                  <a:pt x="0" y="0"/>
                </a:moveTo>
                <a:lnTo>
                  <a:pt x="0" y="85343"/>
                </a:lnTo>
                <a:lnTo>
                  <a:pt x="579120" y="85343"/>
                </a:lnTo>
                <a:lnTo>
                  <a:pt x="579120"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3" name="object 63"/>
          <p:cNvSpPr/>
          <p:nvPr/>
        </p:nvSpPr>
        <p:spPr>
          <a:xfrm>
            <a:off x="3464191" y="1045368"/>
            <a:ext cx="1905" cy="87630"/>
          </a:xfrm>
          <a:custGeom>
            <a:avLst/>
            <a:gdLst/>
            <a:ahLst/>
            <a:cxnLst/>
            <a:rect l="l" t="t" r="r" b="b"/>
            <a:pathLst>
              <a:path w="1904" h="87630">
                <a:moveTo>
                  <a:pt x="762" y="-7143"/>
                </a:moveTo>
                <a:lnTo>
                  <a:pt x="762" y="94773"/>
                </a:lnTo>
              </a:path>
            </a:pathLst>
          </a:custGeom>
          <a:ln w="15811">
            <a:solidFill>
              <a:srgbClr val="000000"/>
            </a:solidFill>
          </a:ln>
        </p:spPr>
        <p:txBody>
          <a:bodyPr wrap="square" lIns="0" tIns="0" rIns="0" bIns="0" rtlCol="0"/>
          <a:lstStyle/>
          <a:p>
            <a:endParaRPr>
              <a:solidFill>
                <a:prstClr val="black"/>
              </a:solidFill>
            </a:endParaRPr>
          </a:p>
        </p:txBody>
      </p:sp>
      <p:sp>
        <p:nvSpPr>
          <p:cNvPr id="64" name="object 64"/>
          <p:cNvSpPr/>
          <p:nvPr/>
        </p:nvSpPr>
        <p:spPr>
          <a:xfrm>
            <a:off x="4044835" y="1132998"/>
            <a:ext cx="580390" cy="85725"/>
          </a:xfrm>
          <a:custGeom>
            <a:avLst/>
            <a:gdLst/>
            <a:ahLst/>
            <a:cxnLst/>
            <a:rect l="l" t="t" r="r" b="b"/>
            <a:pathLst>
              <a:path w="580389" h="85725">
                <a:moveTo>
                  <a:pt x="0" y="0"/>
                </a:moveTo>
                <a:lnTo>
                  <a:pt x="0" y="85343"/>
                </a:lnTo>
                <a:lnTo>
                  <a:pt x="579881" y="85343"/>
                </a:lnTo>
                <a:lnTo>
                  <a:pt x="579881"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5" name="object 65"/>
          <p:cNvSpPr/>
          <p:nvPr/>
        </p:nvSpPr>
        <p:spPr>
          <a:xfrm>
            <a:off x="4364113" y="1045368"/>
            <a:ext cx="1905" cy="87630"/>
          </a:xfrm>
          <a:custGeom>
            <a:avLst/>
            <a:gdLst/>
            <a:ahLst/>
            <a:cxnLst/>
            <a:rect l="l" t="t" r="r" b="b"/>
            <a:pathLst>
              <a:path w="1904" h="87630">
                <a:moveTo>
                  <a:pt x="762" y="-7143"/>
                </a:moveTo>
                <a:lnTo>
                  <a:pt x="762" y="94773"/>
                </a:lnTo>
              </a:path>
            </a:pathLst>
          </a:custGeom>
          <a:ln w="15811">
            <a:solidFill>
              <a:srgbClr val="000000"/>
            </a:solidFill>
          </a:ln>
        </p:spPr>
        <p:txBody>
          <a:bodyPr wrap="square" lIns="0" tIns="0" rIns="0" bIns="0" rtlCol="0"/>
          <a:lstStyle/>
          <a:p>
            <a:endParaRPr>
              <a:solidFill>
                <a:prstClr val="black"/>
              </a:solidFill>
            </a:endParaRPr>
          </a:p>
        </p:txBody>
      </p:sp>
      <p:sp>
        <p:nvSpPr>
          <p:cNvPr id="66" name="object 66"/>
          <p:cNvSpPr/>
          <p:nvPr/>
        </p:nvSpPr>
        <p:spPr>
          <a:xfrm>
            <a:off x="4916563" y="1132998"/>
            <a:ext cx="1739900" cy="85725"/>
          </a:xfrm>
          <a:custGeom>
            <a:avLst/>
            <a:gdLst/>
            <a:ahLst/>
            <a:cxnLst/>
            <a:rect l="l" t="t" r="r" b="b"/>
            <a:pathLst>
              <a:path w="1739900" h="85725">
                <a:moveTo>
                  <a:pt x="0" y="0"/>
                </a:moveTo>
                <a:lnTo>
                  <a:pt x="0" y="85343"/>
                </a:lnTo>
                <a:lnTo>
                  <a:pt x="1739646" y="85343"/>
                </a:lnTo>
                <a:lnTo>
                  <a:pt x="1739646"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7" name="object 67"/>
          <p:cNvSpPr/>
          <p:nvPr/>
        </p:nvSpPr>
        <p:spPr>
          <a:xfrm>
            <a:off x="5786767" y="1045368"/>
            <a:ext cx="1905" cy="87630"/>
          </a:xfrm>
          <a:custGeom>
            <a:avLst/>
            <a:gdLst/>
            <a:ahLst/>
            <a:cxnLst/>
            <a:rect l="l" t="t" r="r" b="b"/>
            <a:pathLst>
              <a:path w="1904" h="87630">
                <a:moveTo>
                  <a:pt x="762" y="-7143"/>
                </a:moveTo>
                <a:lnTo>
                  <a:pt x="762" y="94773"/>
                </a:lnTo>
              </a:path>
            </a:pathLst>
          </a:custGeom>
          <a:ln w="15811">
            <a:solidFill>
              <a:srgbClr val="000000"/>
            </a:solidFill>
          </a:ln>
        </p:spPr>
        <p:txBody>
          <a:bodyPr wrap="square" lIns="0" tIns="0" rIns="0" bIns="0" rtlCol="0"/>
          <a:lstStyle/>
          <a:p>
            <a:endParaRPr>
              <a:solidFill>
                <a:prstClr val="black"/>
              </a:solidFill>
            </a:endParaRPr>
          </a:p>
        </p:txBody>
      </p:sp>
      <p:sp>
        <p:nvSpPr>
          <p:cNvPr id="68" name="object 68"/>
          <p:cNvSpPr txBox="1">
            <a:spLocks noGrp="1"/>
          </p:cNvSpPr>
          <p:nvPr>
            <p:ph type="title"/>
          </p:nvPr>
        </p:nvSpPr>
        <p:spPr>
          <a:xfrm>
            <a:off x="2189613" y="823118"/>
            <a:ext cx="1692275" cy="269875"/>
          </a:xfrm>
          <a:prstGeom prst="rect">
            <a:avLst/>
          </a:prstGeom>
        </p:spPr>
        <p:txBody>
          <a:bodyPr vert="horz" wrap="square" lIns="0" tIns="12700" rIns="0" bIns="0" rtlCol="0">
            <a:spAutoFit/>
          </a:bodyPr>
          <a:lstStyle/>
          <a:p>
            <a:pPr marL="12700">
              <a:lnSpc>
                <a:spcPct val="100000"/>
              </a:lnSpc>
              <a:spcBef>
                <a:spcPts val="100"/>
              </a:spcBef>
              <a:tabLst>
                <a:tab pos="865505" algn="l"/>
              </a:tabLst>
            </a:pPr>
            <a:r>
              <a:rPr sz="1600" dirty="0"/>
              <a:t>电子枪	</a:t>
            </a:r>
            <a:r>
              <a:rPr sz="1600" spc="-5" dirty="0"/>
              <a:t>聚焦系统</a:t>
            </a:r>
            <a:endParaRPr sz="1600"/>
          </a:p>
        </p:txBody>
      </p:sp>
      <p:sp>
        <p:nvSpPr>
          <p:cNvPr id="69" name="object 69"/>
          <p:cNvSpPr txBox="1"/>
          <p:nvPr/>
        </p:nvSpPr>
        <p:spPr>
          <a:xfrm>
            <a:off x="4002388" y="823118"/>
            <a:ext cx="8388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加速系统</a:t>
            </a:r>
            <a:endParaRPr sz="1600">
              <a:solidFill>
                <a:prstClr val="black"/>
              </a:solidFill>
              <a:latin typeface="SimSun"/>
              <a:cs typeface="SimSun"/>
            </a:endParaRPr>
          </a:p>
        </p:txBody>
      </p:sp>
      <p:sp>
        <p:nvSpPr>
          <p:cNvPr id="70" name="object 70"/>
          <p:cNvSpPr txBox="1"/>
          <p:nvPr/>
        </p:nvSpPr>
        <p:spPr>
          <a:xfrm>
            <a:off x="5262786" y="823118"/>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磁偏转系统</a:t>
            </a:r>
            <a:endParaRPr sz="1600">
              <a:solidFill>
                <a:prstClr val="black"/>
              </a:solidFill>
              <a:latin typeface="SimSun"/>
              <a:cs typeface="SimSun"/>
            </a:endParaRPr>
          </a:p>
        </p:txBody>
      </p:sp>
      <p:sp>
        <p:nvSpPr>
          <p:cNvPr id="71" name="object 71"/>
          <p:cNvSpPr/>
          <p:nvPr/>
        </p:nvSpPr>
        <p:spPr>
          <a:xfrm>
            <a:off x="1780933" y="1696116"/>
            <a:ext cx="232410" cy="394335"/>
          </a:xfrm>
          <a:custGeom>
            <a:avLst/>
            <a:gdLst/>
            <a:ahLst/>
            <a:cxnLst/>
            <a:rect l="l" t="t" r="r" b="b"/>
            <a:pathLst>
              <a:path w="232410" h="394335">
                <a:moveTo>
                  <a:pt x="232410" y="0"/>
                </a:moveTo>
                <a:lnTo>
                  <a:pt x="0" y="393954"/>
                </a:lnTo>
              </a:path>
            </a:pathLst>
          </a:custGeom>
          <a:ln w="14287">
            <a:solidFill>
              <a:srgbClr val="000000"/>
            </a:solidFill>
          </a:ln>
        </p:spPr>
        <p:txBody>
          <a:bodyPr wrap="square" lIns="0" tIns="0" rIns="0" bIns="0" rtlCol="0"/>
          <a:lstStyle/>
          <a:p>
            <a:endParaRPr>
              <a:solidFill>
                <a:prstClr val="black"/>
              </a:solidFill>
            </a:endParaRPr>
          </a:p>
        </p:txBody>
      </p:sp>
      <p:sp>
        <p:nvSpPr>
          <p:cNvPr id="72" name="object 72"/>
          <p:cNvSpPr/>
          <p:nvPr/>
        </p:nvSpPr>
        <p:spPr>
          <a:xfrm>
            <a:off x="1925713" y="1696116"/>
            <a:ext cx="120650" cy="67310"/>
          </a:xfrm>
          <a:custGeom>
            <a:avLst/>
            <a:gdLst/>
            <a:ahLst/>
            <a:cxnLst/>
            <a:rect l="l" t="t" r="r" b="b"/>
            <a:pathLst>
              <a:path w="120650" h="67310">
                <a:moveTo>
                  <a:pt x="120395" y="67055"/>
                </a:moveTo>
                <a:lnTo>
                  <a:pt x="87629" y="0"/>
                </a:lnTo>
                <a:lnTo>
                  <a:pt x="0" y="26669"/>
                </a:lnTo>
              </a:path>
            </a:pathLst>
          </a:custGeom>
          <a:ln w="14287">
            <a:solidFill>
              <a:srgbClr val="000000"/>
            </a:solidFill>
          </a:ln>
        </p:spPr>
        <p:txBody>
          <a:bodyPr wrap="square" lIns="0" tIns="0" rIns="0" bIns="0" rtlCol="0"/>
          <a:lstStyle/>
          <a:p>
            <a:endParaRPr>
              <a:solidFill>
                <a:prstClr val="black"/>
              </a:solidFill>
            </a:endParaRPr>
          </a:p>
        </p:txBody>
      </p:sp>
      <p:sp>
        <p:nvSpPr>
          <p:cNvPr id="73" name="object 73"/>
          <p:cNvSpPr txBox="1"/>
          <p:nvPr/>
        </p:nvSpPr>
        <p:spPr>
          <a:xfrm>
            <a:off x="1391037" y="2040032"/>
            <a:ext cx="8388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加热灯丝</a:t>
            </a:r>
            <a:endParaRPr sz="1600">
              <a:solidFill>
                <a:prstClr val="black"/>
              </a:solidFill>
              <a:latin typeface="SimSun"/>
              <a:cs typeface="SimSun"/>
            </a:endParaRPr>
          </a:p>
        </p:txBody>
      </p:sp>
      <p:sp>
        <p:nvSpPr>
          <p:cNvPr id="74" name="object 74"/>
          <p:cNvSpPr/>
          <p:nvPr/>
        </p:nvSpPr>
        <p:spPr>
          <a:xfrm>
            <a:off x="2305189" y="1783746"/>
            <a:ext cx="1905" cy="609600"/>
          </a:xfrm>
          <a:custGeom>
            <a:avLst/>
            <a:gdLst/>
            <a:ahLst/>
            <a:cxnLst/>
            <a:rect l="l" t="t" r="r" b="b"/>
            <a:pathLst>
              <a:path w="1905" h="609600">
                <a:moveTo>
                  <a:pt x="0" y="0"/>
                </a:moveTo>
                <a:lnTo>
                  <a:pt x="1524" y="609600"/>
                </a:lnTo>
              </a:path>
            </a:pathLst>
          </a:custGeom>
          <a:ln w="14287">
            <a:solidFill>
              <a:srgbClr val="000000"/>
            </a:solidFill>
          </a:ln>
        </p:spPr>
        <p:txBody>
          <a:bodyPr wrap="square" lIns="0" tIns="0" rIns="0" bIns="0" rtlCol="0"/>
          <a:lstStyle/>
          <a:p>
            <a:endParaRPr>
              <a:solidFill>
                <a:prstClr val="black"/>
              </a:solidFill>
            </a:endParaRPr>
          </a:p>
        </p:txBody>
      </p:sp>
      <p:sp>
        <p:nvSpPr>
          <p:cNvPr id="75" name="object 75"/>
          <p:cNvSpPr/>
          <p:nvPr/>
        </p:nvSpPr>
        <p:spPr>
          <a:xfrm>
            <a:off x="2238133" y="1783746"/>
            <a:ext cx="133350" cy="50800"/>
          </a:xfrm>
          <a:custGeom>
            <a:avLst/>
            <a:gdLst/>
            <a:ahLst/>
            <a:cxnLst/>
            <a:rect l="l" t="t" r="r" b="b"/>
            <a:pathLst>
              <a:path w="133350" h="50800">
                <a:moveTo>
                  <a:pt x="133350" y="50291"/>
                </a:moveTo>
                <a:lnTo>
                  <a:pt x="67056" y="0"/>
                </a:lnTo>
                <a:lnTo>
                  <a:pt x="0" y="50291"/>
                </a:lnTo>
              </a:path>
            </a:pathLst>
          </a:custGeom>
          <a:ln w="14287">
            <a:solidFill>
              <a:srgbClr val="000000"/>
            </a:solidFill>
          </a:ln>
        </p:spPr>
        <p:txBody>
          <a:bodyPr wrap="square" lIns="0" tIns="0" rIns="0" bIns="0" rtlCol="0"/>
          <a:lstStyle/>
          <a:p>
            <a:endParaRPr>
              <a:solidFill>
                <a:prstClr val="black"/>
              </a:solidFill>
            </a:endParaRPr>
          </a:p>
        </p:txBody>
      </p:sp>
      <p:sp>
        <p:nvSpPr>
          <p:cNvPr id="76" name="object 76"/>
          <p:cNvSpPr/>
          <p:nvPr/>
        </p:nvSpPr>
        <p:spPr>
          <a:xfrm>
            <a:off x="2593987" y="1915572"/>
            <a:ext cx="290830" cy="521970"/>
          </a:xfrm>
          <a:custGeom>
            <a:avLst/>
            <a:gdLst/>
            <a:ahLst/>
            <a:cxnLst/>
            <a:rect l="l" t="t" r="r" b="b"/>
            <a:pathLst>
              <a:path w="290830" h="521969">
                <a:moveTo>
                  <a:pt x="0" y="0"/>
                </a:moveTo>
                <a:lnTo>
                  <a:pt x="290322" y="521970"/>
                </a:lnTo>
              </a:path>
            </a:pathLst>
          </a:custGeom>
          <a:ln w="14287">
            <a:solidFill>
              <a:srgbClr val="000000"/>
            </a:solidFill>
          </a:ln>
        </p:spPr>
        <p:txBody>
          <a:bodyPr wrap="square" lIns="0" tIns="0" rIns="0" bIns="0" rtlCol="0"/>
          <a:lstStyle/>
          <a:p>
            <a:endParaRPr>
              <a:solidFill>
                <a:prstClr val="black"/>
              </a:solidFill>
            </a:endParaRPr>
          </a:p>
        </p:txBody>
      </p:sp>
      <p:sp>
        <p:nvSpPr>
          <p:cNvPr id="77" name="object 77"/>
          <p:cNvSpPr/>
          <p:nvPr/>
        </p:nvSpPr>
        <p:spPr>
          <a:xfrm>
            <a:off x="2557411" y="1915572"/>
            <a:ext cx="124460" cy="63500"/>
          </a:xfrm>
          <a:custGeom>
            <a:avLst/>
            <a:gdLst/>
            <a:ahLst/>
            <a:cxnLst/>
            <a:rect l="l" t="t" r="r" b="b"/>
            <a:pathLst>
              <a:path w="124460" h="63500">
                <a:moveTo>
                  <a:pt x="124206" y="26669"/>
                </a:moveTo>
                <a:lnTo>
                  <a:pt x="36576" y="0"/>
                </a:lnTo>
                <a:lnTo>
                  <a:pt x="0" y="63245"/>
                </a:lnTo>
              </a:path>
            </a:pathLst>
          </a:custGeom>
          <a:ln w="14287">
            <a:solidFill>
              <a:srgbClr val="000000"/>
            </a:solidFill>
          </a:ln>
        </p:spPr>
        <p:txBody>
          <a:bodyPr wrap="square" lIns="0" tIns="0" rIns="0" bIns="0" rtlCol="0"/>
          <a:lstStyle/>
          <a:p>
            <a:endParaRPr>
              <a:solidFill>
                <a:prstClr val="black"/>
              </a:solidFill>
            </a:endParaRPr>
          </a:p>
        </p:txBody>
      </p:sp>
      <p:sp>
        <p:nvSpPr>
          <p:cNvPr id="78" name="object 78"/>
          <p:cNvSpPr txBox="1"/>
          <p:nvPr/>
        </p:nvSpPr>
        <p:spPr>
          <a:xfrm>
            <a:off x="1881003" y="2432462"/>
            <a:ext cx="152209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金属阴</a:t>
            </a:r>
            <a:r>
              <a:rPr sz="1600" dirty="0">
                <a:solidFill>
                  <a:srgbClr val="323232"/>
                </a:solidFill>
                <a:latin typeface="SimSun"/>
                <a:cs typeface="SimSun"/>
              </a:rPr>
              <a:t>极</a:t>
            </a:r>
            <a:r>
              <a:rPr sz="1600" spc="-300" dirty="0">
                <a:solidFill>
                  <a:srgbClr val="323232"/>
                </a:solidFill>
                <a:latin typeface="SimSun"/>
                <a:cs typeface="SimSun"/>
              </a:rPr>
              <a:t> </a:t>
            </a:r>
            <a:r>
              <a:rPr sz="1600" dirty="0">
                <a:solidFill>
                  <a:srgbClr val="323232"/>
                </a:solidFill>
                <a:latin typeface="SimSun"/>
                <a:cs typeface="SimSun"/>
              </a:rPr>
              <a:t>控制栅</a:t>
            </a:r>
            <a:endParaRPr sz="1600">
              <a:solidFill>
                <a:prstClr val="black"/>
              </a:solidFill>
              <a:latin typeface="SimSun"/>
              <a:cs typeface="SimSun"/>
            </a:endParaRPr>
          </a:p>
        </p:txBody>
      </p:sp>
      <p:sp>
        <p:nvSpPr>
          <p:cNvPr id="79" name="object 79"/>
          <p:cNvSpPr/>
          <p:nvPr/>
        </p:nvSpPr>
        <p:spPr>
          <a:xfrm>
            <a:off x="5206885" y="1872138"/>
            <a:ext cx="1905" cy="565785"/>
          </a:xfrm>
          <a:custGeom>
            <a:avLst/>
            <a:gdLst/>
            <a:ahLst/>
            <a:cxnLst/>
            <a:rect l="l" t="t" r="r" b="b"/>
            <a:pathLst>
              <a:path w="1904" h="565785">
                <a:moveTo>
                  <a:pt x="0" y="0"/>
                </a:moveTo>
                <a:lnTo>
                  <a:pt x="1524" y="565404"/>
                </a:lnTo>
              </a:path>
            </a:pathLst>
          </a:custGeom>
          <a:ln w="14287">
            <a:solidFill>
              <a:srgbClr val="000000"/>
            </a:solidFill>
          </a:ln>
        </p:spPr>
        <p:txBody>
          <a:bodyPr wrap="square" lIns="0" tIns="0" rIns="0" bIns="0" rtlCol="0"/>
          <a:lstStyle/>
          <a:p>
            <a:endParaRPr>
              <a:solidFill>
                <a:prstClr val="black"/>
              </a:solidFill>
            </a:endParaRPr>
          </a:p>
        </p:txBody>
      </p:sp>
      <p:sp>
        <p:nvSpPr>
          <p:cNvPr id="80" name="object 80"/>
          <p:cNvSpPr/>
          <p:nvPr/>
        </p:nvSpPr>
        <p:spPr>
          <a:xfrm>
            <a:off x="5140591" y="1872138"/>
            <a:ext cx="133350" cy="49530"/>
          </a:xfrm>
          <a:custGeom>
            <a:avLst/>
            <a:gdLst/>
            <a:ahLst/>
            <a:cxnLst/>
            <a:rect l="l" t="t" r="r" b="b"/>
            <a:pathLst>
              <a:path w="133350" h="49530">
                <a:moveTo>
                  <a:pt x="133350" y="49530"/>
                </a:moveTo>
                <a:lnTo>
                  <a:pt x="66294" y="0"/>
                </a:lnTo>
                <a:lnTo>
                  <a:pt x="0" y="49530"/>
                </a:lnTo>
              </a:path>
            </a:pathLst>
          </a:custGeom>
          <a:ln w="14287">
            <a:solidFill>
              <a:srgbClr val="000000"/>
            </a:solidFill>
          </a:ln>
        </p:spPr>
        <p:txBody>
          <a:bodyPr wrap="square" lIns="0" tIns="0" rIns="0" bIns="0" rtlCol="0"/>
          <a:lstStyle/>
          <a:p>
            <a:endParaRPr>
              <a:solidFill>
                <a:prstClr val="black"/>
              </a:solidFill>
            </a:endParaRPr>
          </a:p>
        </p:txBody>
      </p:sp>
      <p:sp>
        <p:nvSpPr>
          <p:cNvPr id="81" name="object 81"/>
          <p:cNvSpPr/>
          <p:nvPr/>
        </p:nvSpPr>
        <p:spPr>
          <a:xfrm>
            <a:off x="6077077" y="1915572"/>
            <a:ext cx="1905" cy="521970"/>
          </a:xfrm>
          <a:custGeom>
            <a:avLst/>
            <a:gdLst/>
            <a:ahLst/>
            <a:cxnLst/>
            <a:rect l="l" t="t" r="r" b="b"/>
            <a:pathLst>
              <a:path w="1904" h="521969">
                <a:moveTo>
                  <a:pt x="0" y="0"/>
                </a:moveTo>
                <a:lnTo>
                  <a:pt x="1524" y="521970"/>
                </a:lnTo>
              </a:path>
            </a:pathLst>
          </a:custGeom>
          <a:ln w="14287">
            <a:solidFill>
              <a:srgbClr val="000000"/>
            </a:solidFill>
          </a:ln>
        </p:spPr>
        <p:txBody>
          <a:bodyPr wrap="square" lIns="0" tIns="0" rIns="0" bIns="0" rtlCol="0"/>
          <a:lstStyle/>
          <a:p>
            <a:endParaRPr>
              <a:solidFill>
                <a:prstClr val="black"/>
              </a:solidFill>
            </a:endParaRPr>
          </a:p>
        </p:txBody>
      </p:sp>
      <p:sp>
        <p:nvSpPr>
          <p:cNvPr id="82" name="object 82"/>
          <p:cNvSpPr/>
          <p:nvPr/>
        </p:nvSpPr>
        <p:spPr>
          <a:xfrm>
            <a:off x="6010021" y="1915572"/>
            <a:ext cx="133350" cy="48895"/>
          </a:xfrm>
          <a:custGeom>
            <a:avLst/>
            <a:gdLst/>
            <a:ahLst/>
            <a:cxnLst/>
            <a:rect l="l" t="t" r="r" b="b"/>
            <a:pathLst>
              <a:path w="133350" h="48894">
                <a:moveTo>
                  <a:pt x="133350" y="48768"/>
                </a:moveTo>
                <a:lnTo>
                  <a:pt x="67056" y="0"/>
                </a:lnTo>
                <a:lnTo>
                  <a:pt x="0" y="48768"/>
                </a:lnTo>
              </a:path>
            </a:pathLst>
          </a:custGeom>
          <a:ln w="14287">
            <a:solidFill>
              <a:srgbClr val="000000"/>
            </a:solidFill>
          </a:ln>
        </p:spPr>
        <p:txBody>
          <a:bodyPr wrap="square" lIns="0" tIns="0" rIns="0" bIns="0" rtlCol="0"/>
          <a:lstStyle/>
          <a:p>
            <a:endParaRPr>
              <a:solidFill>
                <a:prstClr val="black"/>
              </a:solidFill>
            </a:endParaRPr>
          </a:p>
        </p:txBody>
      </p:sp>
      <p:sp>
        <p:nvSpPr>
          <p:cNvPr id="83" name="object 83"/>
          <p:cNvSpPr txBox="1"/>
          <p:nvPr/>
        </p:nvSpPr>
        <p:spPr>
          <a:xfrm>
            <a:off x="4538859" y="2432462"/>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水平偏转板</a:t>
            </a:r>
            <a:endParaRPr sz="1600">
              <a:solidFill>
                <a:prstClr val="black"/>
              </a:solidFill>
              <a:latin typeface="SimSun"/>
              <a:cs typeface="SimSun"/>
            </a:endParaRPr>
          </a:p>
        </p:txBody>
      </p:sp>
      <p:sp>
        <p:nvSpPr>
          <p:cNvPr id="84" name="object 84"/>
          <p:cNvSpPr txBox="1"/>
          <p:nvPr/>
        </p:nvSpPr>
        <p:spPr>
          <a:xfrm>
            <a:off x="5756531" y="2432462"/>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垂直偏转板</a:t>
            </a:r>
            <a:endParaRPr sz="1600">
              <a:solidFill>
                <a:prstClr val="black"/>
              </a:solidFill>
              <a:latin typeface="SimSun"/>
              <a:cs typeface="SimSun"/>
            </a:endParaRPr>
          </a:p>
        </p:txBody>
      </p:sp>
      <p:sp>
        <p:nvSpPr>
          <p:cNvPr id="85" name="object 85"/>
          <p:cNvSpPr/>
          <p:nvPr/>
        </p:nvSpPr>
        <p:spPr>
          <a:xfrm>
            <a:off x="7236091" y="1524666"/>
            <a:ext cx="1905" cy="259079"/>
          </a:xfrm>
          <a:custGeom>
            <a:avLst/>
            <a:gdLst/>
            <a:ahLst/>
            <a:cxnLst/>
            <a:rect l="l" t="t" r="r" b="b"/>
            <a:pathLst>
              <a:path w="1904" h="259080">
                <a:moveTo>
                  <a:pt x="0" y="0"/>
                </a:moveTo>
                <a:lnTo>
                  <a:pt x="1524" y="259079"/>
                </a:lnTo>
              </a:path>
            </a:pathLst>
          </a:custGeom>
          <a:ln w="14287">
            <a:solidFill>
              <a:srgbClr val="000000"/>
            </a:solidFill>
          </a:ln>
        </p:spPr>
        <p:txBody>
          <a:bodyPr wrap="square" lIns="0" tIns="0" rIns="0" bIns="0" rtlCol="0"/>
          <a:lstStyle/>
          <a:p>
            <a:endParaRPr>
              <a:solidFill>
                <a:prstClr val="black"/>
              </a:solidFill>
            </a:endParaRPr>
          </a:p>
        </p:txBody>
      </p:sp>
      <p:sp>
        <p:nvSpPr>
          <p:cNvPr id="86" name="object 86"/>
          <p:cNvSpPr/>
          <p:nvPr/>
        </p:nvSpPr>
        <p:spPr>
          <a:xfrm>
            <a:off x="7170546" y="1524666"/>
            <a:ext cx="132080" cy="49530"/>
          </a:xfrm>
          <a:custGeom>
            <a:avLst/>
            <a:gdLst/>
            <a:ahLst/>
            <a:cxnLst/>
            <a:rect l="l" t="t" r="r" b="b"/>
            <a:pathLst>
              <a:path w="132079" h="49530">
                <a:moveTo>
                  <a:pt x="131825" y="49529"/>
                </a:moveTo>
                <a:lnTo>
                  <a:pt x="65531" y="0"/>
                </a:lnTo>
                <a:lnTo>
                  <a:pt x="0" y="49529"/>
                </a:lnTo>
              </a:path>
            </a:pathLst>
          </a:custGeom>
          <a:ln w="14287">
            <a:solidFill>
              <a:srgbClr val="000000"/>
            </a:solidFill>
          </a:ln>
        </p:spPr>
        <p:txBody>
          <a:bodyPr wrap="square" lIns="0" tIns="0" rIns="0" bIns="0" rtlCol="0"/>
          <a:lstStyle/>
          <a:p>
            <a:endParaRPr>
              <a:solidFill>
                <a:prstClr val="black"/>
              </a:solidFill>
            </a:endParaRPr>
          </a:p>
        </p:txBody>
      </p:sp>
      <p:sp>
        <p:nvSpPr>
          <p:cNvPr id="87" name="object 87"/>
          <p:cNvSpPr/>
          <p:nvPr/>
        </p:nvSpPr>
        <p:spPr>
          <a:xfrm>
            <a:off x="8109343" y="2220372"/>
            <a:ext cx="174625" cy="1905"/>
          </a:xfrm>
          <a:custGeom>
            <a:avLst/>
            <a:gdLst/>
            <a:ahLst/>
            <a:cxnLst/>
            <a:rect l="l" t="t" r="r" b="b"/>
            <a:pathLst>
              <a:path w="174625" h="1905">
                <a:moveTo>
                  <a:pt x="0" y="0"/>
                </a:moveTo>
                <a:lnTo>
                  <a:pt x="174498" y="1523"/>
                </a:lnTo>
              </a:path>
            </a:pathLst>
          </a:custGeom>
          <a:ln w="14287">
            <a:solidFill>
              <a:srgbClr val="000000"/>
            </a:solidFill>
          </a:ln>
        </p:spPr>
        <p:txBody>
          <a:bodyPr wrap="square" lIns="0" tIns="0" rIns="0" bIns="0" rtlCol="0"/>
          <a:lstStyle/>
          <a:p>
            <a:endParaRPr>
              <a:solidFill>
                <a:prstClr val="black"/>
              </a:solidFill>
            </a:endParaRPr>
          </a:p>
        </p:txBody>
      </p:sp>
      <p:sp>
        <p:nvSpPr>
          <p:cNvPr id="88" name="object 88"/>
          <p:cNvSpPr/>
          <p:nvPr/>
        </p:nvSpPr>
        <p:spPr>
          <a:xfrm>
            <a:off x="8216772" y="2170842"/>
            <a:ext cx="67310" cy="98425"/>
          </a:xfrm>
          <a:custGeom>
            <a:avLst/>
            <a:gdLst/>
            <a:ahLst/>
            <a:cxnLst/>
            <a:rect l="l" t="t" r="r" b="b"/>
            <a:pathLst>
              <a:path w="67309" h="98425">
                <a:moveTo>
                  <a:pt x="0" y="98298"/>
                </a:moveTo>
                <a:lnTo>
                  <a:pt x="67056" y="49530"/>
                </a:lnTo>
                <a:lnTo>
                  <a:pt x="0" y="0"/>
                </a:lnTo>
              </a:path>
            </a:pathLst>
          </a:custGeom>
          <a:ln w="14287">
            <a:solidFill>
              <a:srgbClr val="000000"/>
            </a:solidFill>
          </a:ln>
        </p:spPr>
        <p:txBody>
          <a:bodyPr wrap="square" lIns="0" tIns="0" rIns="0" bIns="0" rtlCol="0"/>
          <a:lstStyle/>
          <a:p>
            <a:endParaRPr>
              <a:solidFill>
                <a:prstClr val="black"/>
              </a:solidFill>
            </a:endParaRPr>
          </a:p>
        </p:txBody>
      </p:sp>
      <p:sp>
        <p:nvSpPr>
          <p:cNvPr id="89" name="object 89"/>
          <p:cNvSpPr txBox="1"/>
          <p:nvPr/>
        </p:nvSpPr>
        <p:spPr>
          <a:xfrm>
            <a:off x="7005453" y="1676863"/>
            <a:ext cx="1129665" cy="720725"/>
          </a:xfrm>
          <a:prstGeom prst="rect">
            <a:avLst/>
          </a:prstGeom>
        </p:spPr>
        <p:txBody>
          <a:bodyPr vert="horz" wrap="square" lIns="0" tIns="116205" rIns="0" bIns="0" rtlCol="0">
            <a:spAutoFit/>
          </a:bodyPr>
          <a:lstStyle/>
          <a:p>
            <a:pPr marL="12700">
              <a:spcBef>
                <a:spcPts val="915"/>
              </a:spcBef>
            </a:pPr>
            <a:r>
              <a:rPr sz="1600" dirty="0">
                <a:solidFill>
                  <a:srgbClr val="323232"/>
                </a:solidFill>
                <a:latin typeface="SimSun"/>
                <a:cs typeface="SimSun"/>
              </a:rPr>
              <a:t>电子束</a:t>
            </a:r>
            <a:endParaRPr sz="1600">
              <a:solidFill>
                <a:prstClr val="black"/>
              </a:solidFill>
              <a:latin typeface="SimSun"/>
              <a:cs typeface="SimSun"/>
            </a:endParaRPr>
          </a:p>
          <a:p>
            <a:pPr marL="506095">
              <a:spcBef>
                <a:spcPts val="815"/>
              </a:spcBef>
            </a:pPr>
            <a:r>
              <a:rPr sz="1600" dirty="0">
                <a:solidFill>
                  <a:srgbClr val="323232"/>
                </a:solidFill>
                <a:latin typeface="SimSun"/>
                <a:cs typeface="SimSun"/>
              </a:rPr>
              <a:t>荧光屏</a:t>
            </a:r>
            <a:endParaRPr sz="1600">
              <a:solidFill>
                <a:prstClr val="black"/>
              </a:solidFill>
              <a:latin typeface="SimSun"/>
              <a:cs typeface="SimSun"/>
            </a:endParaRPr>
          </a:p>
        </p:txBody>
      </p:sp>
      <p:sp>
        <p:nvSpPr>
          <p:cNvPr id="90" name="object 90"/>
          <p:cNvSpPr txBox="1"/>
          <p:nvPr/>
        </p:nvSpPr>
        <p:spPr>
          <a:xfrm>
            <a:off x="979557" y="3368960"/>
            <a:ext cx="7631043" cy="1122045"/>
          </a:xfrm>
          <a:prstGeom prst="rect">
            <a:avLst/>
          </a:prstGeom>
        </p:spPr>
        <p:txBody>
          <a:bodyPr vert="horz" wrap="square" lIns="0" tIns="12700" rIns="0" bIns="0" rtlCol="0">
            <a:spAutoFit/>
          </a:bodyPr>
          <a:lstStyle/>
          <a:p>
            <a:pPr marL="12700" marR="5080" algn="just">
              <a:spcBef>
                <a:spcPts val="100"/>
              </a:spcBef>
            </a:pPr>
            <a:r>
              <a:rPr sz="2400" dirty="0" err="1">
                <a:solidFill>
                  <a:srgbClr val="323232"/>
                </a:solidFill>
                <a:latin typeface="SimSun"/>
                <a:cs typeface="SimSun"/>
              </a:rPr>
              <a:t>电子枪是由一个加热器，</a:t>
            </a:r>
            <a:r>
              <a:rPr sz="2400" dirty="0" err="1" smtClean="0">
                <a:solidFill>
                  <a:srgbClr val="323232"/>
                </a:solidFill>
                <a:latin typeface="SimSun"/>
                <a:cs typeface="SimSun"/>
              </a:rPr>
              <a:t>一个金属阴极和一个电平控制器组成。</a:t>
            </a:r>
            <a:r>
              <a:rPr sz="2400" dirty="0" err="1">
                <a:solidFill>
                  <a:srgbClr val="323232"/>
                </a:solidFill>
                <a:latin typeface="SimSun"/>
                <a:cs typeface="SimSun"/>
              </a:rPr>
              <a:t>当加热器加到一定高温时，</a:t>
            </a:r>
            <a:r>
              <a:rPr sz="2400" dirty="0" err="1" smtClean="0">
                <a:solidFill>
                  <a:srgbClr val="323232"/>
                </a:solidFill>
                <a:latin typeface="SimSun"/>
                <a:cs typeface="SimSun"/>
              </a:rPr>
              <a:t>金属阴极上的电子就会摆脱能垒的束缚</a:t>
            </a:r>
            <a:r>
              <a:rPr sz="2400" dirty="0" err="1">
                <a:solidFill>
                  <a:srgbClr val="323232"/>
                </a:solidFill>
                <a:latin typeface="SimSun"/>
                <a:cs typeface="SimSun"/>
              </a:rPr>
              <a:t>，迸射出去</a:t>
            </a:r>
            <a:endParaRPr sz="2400" dirty="0">
              <a:solidFill>
                <a:prstClr val="black"/>
              </a:solidFill>
              <a:latin typeface="SimSun"/>
              <a:cs typeface="SimSun"/>
            </a:endParaRPr>
          </a:p>
        </p:txBody>
      </p:sp>
    </p:spTree>
    <p:extLst>
      <p:ext uri="{BB962C8B-B14F-4D97-AF65-F5344CB8AC3E}">
        <p14:creationId xmlns:p14="http://schemas.microsoft.com/office/powerpoint/2010/main" val="3374231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7503" y="2901092"/>
            <a:ext cx="7950200" cy="1121410"/>
          </a:xfrm>
          <a:prstGeom prst="rect">
            <a:avLst/>
          </a:prstGeom>
        </p:spPr>
        <p:txBody>
          <a:bodyPr vert="horz" wrap="square" lIns="0" tIns="12700" rIns="0" bIns="0" rtlCol="0">
            <a:spAutoFit/>
          </a:bodyPr>
          <a:lstStyle/>
          <a:p>
            <a:pPr marL="12700" marR="5080" algn="just">
              <a:spcBef>
                <a:spcPts val="100"/>
              </a:spcBef>
            </a:pPr>
            <a:r>
              <a:rPr sz="2400" dirty="0">
                <a:solidFill>
                  <a:srgbClr val="323232"/>
                </a:solidFill>
                <a:latin typeface="SimSun"/>
                <a:cs typeface="SimSun"/>
              </a:rPr>
              <a:t>显然，电子枪发射出来的电子是分散的，这样的电子束是不 可能精确定位的，所以发射出来的电子束必须通过一个聚焦 系统，使众多的电子聚集于一点。</a:t>
            </a:r>
            <a:endParaRPr sz="2400">
              <a:solidFill>
                <a:prstClr val="black"/>
              </a:solidFill>
              <a:latin typeface="SimSun"/>
              <a:cs typeface="SimSun"/>
            </a:endParaRPr>
          </a:p>
        </p:txBody>
      </p:sp>
      <p:sp>
        <p:nvSpPr>
          <p:cNvPr id="3" name="object 3"/>
          <p:cNvSpPr/>
          <p:nvPr/>
        </p:nvSpPr>
        <p:spPr>
          <a:xfrm>
            <a:off x="1796935" y="1132998"/>
            <a:ext cx="4643755" cy="1905"/>
          </a:xfrm>
          <a:custGeom>
            <a:avLst/>
            <a:gdLst/>
            <a:ahLst/>
            <a:cxnLst/>
            <a:rect l="l" t="t" r="r" b="b"/>
            <a:pathLst>
              <a:path w="4643755" h="1905">
                <a:moveTo>
                  <a:pt x="0" y="0"/>
                </a:moveTo>
                <a:lnTo>
                  <a:pt x="4643628" y="1523"/>
                </a:lnTo>
              </a:path>
            </a:pathLst>
          </a:custGeom>
          <a:ln w="23812">
            <a:solidFill>
              <a:srgbClr val="000000"/>
            </a:solidFill>
          </a:ln>
        </p:spPr>
        <p:txBody>
          <a:bodyPr wrap="square" lIns="0" tIns="0" rIns="0" bIns="0" rtlCol="0"/>
          <a:lstStyle/>
          <a:p>
            <a:endParaRPr>
              <a:solidFill>
                <a:prstClr val="black"/>
              </a:solidFill>
            </a:endParaRPr>
          </a:p>
        </p:txBody>
      </p:sp>
      <p:sp>
        <p:nvSpPr>
          <p:cNvPr id="4" name="object 4"/>
          <p:cNvSpPr/>
          <p:nvPr/>
        </p:nvSpPr>
        <p:spPr>
          <a:xfrm>
            <a:off x="1796935" y="1785270"/>
            <a:ext cx="4643755" cy="1905"/>
          </a:xfrm>
          <a:custGeom>
            <a:avLst/>
            <a:gdLst/>
            <a:ahLst/>
            <a:cxnLst/>
            <a:rect l="l" t="t" r="r" b="b"/>
            <a:pathLst>
              <a:path w="4643755" h="1905">
                <a:moveTo>
                  <a:pt x="0" y="0"/>
                </a:moveTo>
                <a:lnTo>
                  <a:pt x="4643628" y="1523"/>
                </a:lnTo>
              </a:path>
            </a:pathLst>
          </a:custGeom>
          <a:ln w="23812">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1580003" y="1132998"/>
            <a:ext cx="217170" cy="652780"/>
          </a:xfrm>
          <a:custGeom>
            <a:avLst/>
            <a:gdLst/>
            <a:ahLst/>
            <a:cxnLst/>
            <a:rect l="l" t="t" r="r" b="b"/>
            <a:pathLst>
              <a:path w="217169" h="652780">
                <a:moveTo>
                  <a:pt x="216931" y="0"/>
                </a:moveTo>
                <a:lnTo>
                  <a:pt x="178831" y="3048"/>
                </a:lnTo>
                <a:lnTo>
                  <a:pt x="114781" y="33386"/>
                </a:lnTo>
                <a:lnTo>
                  <a:pt x="64818" y="86543"/>
                </a:lnTo>
                <a:lnTo>
                  <a:pt x="45136" y="119895"/>
                </a:lnTo>
                <a:lnTo>
                  <a:pt x="28997" y="156812"/>
                </a:lnTo>
                <a:lnTo>
                  <a:pt x="16406" y="196580"/>
                </a:lnTo>
                <a:lnTo>
                  <a:pt x="7372" y="238487"/>
                </a:lnTo>
                <a:lnTo>
                  <a:pt x="1901" y="281817"/>
                </a:lnTo>
                <a:lnTo>
                  <a:pt x="0" y="325859"/>
                </a:lnTo>
                <a:lnTo>
                  <a:pt x="1675" y="369899"/>
                </a:lnTo>
                <a:lnTo>
                  <a:pt x="6933" y="413224"/>
                </a:lnTo>
                <a:lnTo>
                  <a:pt x="15782" y="455119"/>
                </a:lnTo>
                <a:lnTo>
                  <a:pt x="28229" y="494873"/>
                </a:lnTo>
                <a:lnTo>
                  <a:pt x="44279" y="531771"/>
                </a:lnTo>
                <a:lnTo>
                  <a:pt x="63940" y="565100"/>
                </a:lnTo>
                <a:lnTo>
                  <a:pt x="114123" y="618198"/>
                </a:lnTo>
                <a:lnTo>
                  <a:pt x="178831" y="648462"/>
                </a:lnTo>
                <a:lnTo>
                  <a:pt x="216931" y="652272"/>
                </a:lnTo>
              </a:path>
            </a:pathLst>
          </a:custGeom>
          <a:ln w="23812">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1681111" y="1394364"/>
            <a:ext cx="408940" cy="1905"/>
          </a:xfrm>
          <a:custGeom>
            <a:avLst/>
            <a:gdLst/>
            <a:ahLst/>
            <a:cxnLst/>
            <a:rect l="l" t="t" r="r" b="b"/>
            <a:pathLst>
              <a:path w="408939" h="1905">
                <a:moveTo>
                  <a:pt x="0" y="0"/>
                </a:moveTo>
                <a:lnTo>
                  <a:pt x="408431" y="1523"/>
                </a:lnTo>
              </a:path>
            </a:pathLst>
          </a:custGeom>
          <a:ln w="14287">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1681111" y="1480470"/>
            <a:ext cx="408940" cy="1905"/>
          </a:xfrm>
          <a:custGeom>
            <a:avLst/>
            <a:gdLst/>
            <a:ahLst/>
            <a:cxnLst/>
            <a:rect l="l" t="t" r="r" b="b"/>
            <a:pathLst>
              <a:path w="408939" h="1905">
                <a:moveTo>
                  <a:pt x="0" y="0"/>
                </a:moveTo>
                <a:lnTo>
                  <a:pt x="408431" y="1523"/>
                </a:lnTo>
              </a:path>
            </a:pathLst>
          </a:custGeom>
          <a:ln w="14287">
            <a:solidFill>
              <a:srgbClr val="000000"/>
            </a:solidFill>
          </a:ln>
        </p:spPr>
        <p:txBody>
          <a:bodyPr wrap="square" lIns="0" tIns="0" rIns="0" bIns="0" rtlCol="0"/>
          <a:lstStyle/>
          <a:p>
            <a:endParaRPr>
              <a:solidFill>
                <a:prstClr val="black"/>
              </a:solidFill>
            </a:endParaRPr>
          </a:p>
        </p:txBody>
      </p:sp>
      <p:sp>
        <p:nvSpPr>
          <p:cNvPr id="8" name="object 8"/>
          <p:cNvSpPr/>
          <p:nvPr/>
        </p:nvSpPr>
        <p:spPr>
          <a:xfrm>
            <a:off x="2023725" y="1387397"/>
            <a:ext cx="128587" cy="10021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796935" y="1351692"/>
            <a:ext cx="464184" cy="0"/>
          </a:xfrm>
          <a:custGeom>
            <a:avLst/>
            <a:gdLst/>
            <a:ahLst/>
            <a:cxnLst/>
            <a:rect l="l" t="t" r="r" b="b"/>
            <a:pathLst>
              <a:path w="464185">
                <a:moveTo>
                  <a:pt x="0" y="0"/>
                </a:moveTo>
                <a:lnTo>
                  <a:pt x="464058" y="0"/>
                </a:lnTo>
              </a:path>
            </a:pathLst>
          </a:custGeom>
          <a:ln w="44450">
            <a:solidFill>
              <a:srgbClr val="000000"/>
            </a:solidFill>
          </a:ln>
        </p:spPr>
        <p:txBody>
          <a:bodyPr wrap="square" lIns="0" tIns="0" rIns="0" bIns="0" rtlCol="0"/>
          <a:lstStyle/>
          <a:p>
            <a:endParaRPr>
              <a:solidFill>
                <a:prstClr val="black"/>
              </a:solidFill>
            </a:endParaRPr>
          </a:p>
        </p:txBody>
      </p:sp>
      <p:sp>
        <p:nvSpPr>
          <p:cNvPr id="10" name="object 10"/>
          <p:cNvSpPr/>
          <p:nvPr/>
        </p:nvSpPr>
        <p:spPr>
          <a:xfrm>
            <a:off x="1796935" y="1567338"/>
            <a:ext cx="464184" cy="1905"/>
          </a:xfrm>
          <a:custGeom>
            <a:avLst/>
            <a:gdLst/>
            <a:ahLst/>
            <a:cxnLst/>
            <a:rect l="l" t="t" r="r" b="b"/>
            <a:pathLst>
              <a:path w="464185" h="1905">
                <a:moveTo>
                  <a:pt x="0" y="0"/>
                </a:moveTo>
                <a:lnTo>
                  <a:pt x="464058" y="1523"/>
                </a:lnTo>
              </a:path>
            </a:pathLst>
          </a:custGeom>
          <a:ln w="44449">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2260993" y="1351692"/>
            <a:ext cx="1905" cy="215900"/>
          </a:xfrm>
          <a:custGeom>
            <a:avLst/>
            <a:gdLst/>
            <a:ahLst/>
            <a:cxnLst/>
            <a:rect l="l" t="t" r="r" b="b"/>
            <a:pathLst>
              <a:path w="1905" h="215900">
                <a:moveTo>
                  <a:pt x="762" y="-22225"/>
                </a:moveTo>
                <a:lnTo>
                  <a:pt x="762" y="237871"/>
                </a:lnTo>
              </a:path>
            </a:pathLst>
          </a:custGeom>
          <a:ln w="45974">
            <a:solidFill>
              <a:srgbClr val="000000"/>
            </a:solidFill>
          </a:ln>
        </p:spPr>
        <p:txBody>
          <a:bodyPr wrap="square" lIns="0" tIns="0" rIns="0" bIns="0" rtlCol="0"/>
          <a:lstStyle/>
          <a:p>
            <a:endParaRPr>
              <a:solidFill>
                <a:prstClr val="black"/>
              </a:solidFill>
            </a:endParaRPr>
          </a:p>
        </p:txBody>
      </p:sp>
      <p:sp>
        <p:nvSpPr>
          <p:cNvPr id="12" name="object 12"/>
          <p:cNvSpPr/>
          <p:nvPr/>
        </p:nvSpPr>
        <p:spPr>
          <a:xfrm>
            <a:off x="5454535" y="1437798"/>
            <a:ext cx="986155" cy="0"/>
          </a:xfrm>
          <a:custGeom>
            <a:avLst/>
            <a:gdLst/>
            <a:ahLst/>
            <a:cxnLst/>
            <a:rect l="l" t="t" r="r" b="b"/>
            <a:pathLst>
              <a:path w="986154">
                <a:moveTo>
                  <a:pt x="0" y="0"/>
                </a:moveTo>
                <a:lnTo>
                  <a:pt x="986028" y="0"/>
                </a:lnTo>
              </a:path>
            </a:pathLst>
          </a:custGeom>
          <a:ln w="23812">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2260993" y="1437798"/>
            <a:ext cx="2497455" cy="0"/>
          </a:xfrm>
          <a:custGeom>
            <a:avLst/>
            <a:gdLst/>
            <a:ahLst/>
            <a:cxnLst/>
            <a:rect l="l" t="t" r="r" b="b"/>
            <a:pathLst>
              <a:path w="2497454">
                <a:moveTo>
                  <a:pt x="0" y="0"/>
                </a:moveTo>
                <a:lnTo>
                  <a:pt x="2497074" y="0"/>
                </a:lnTo>
              </a:path>
            </a:pathLst>
          </a:custGeom>
          <a:ln w="23812">
            <a:solidFill>
              <a:srgbClr val="000000"/>
            </a:solidFill>
          </a:ln>
        </p:spPr>
        <p:txBody>
          <a:bodyPr wrap="square" lIns="0" tIns="0" rIns="0" bIns="0" rtlCol="0"/>
          <a:lstStyle/>
          <a:p>
            <a:endParaRPr>
              <a:solidFill>
                <a:prstClr val="black"/>
              </a:solidFill>
            </a:endParaRPr>
          </a:p>
        </p:txBody>
      </p:sp>
      <p:sp>
        <p:nvSpPr>
          <p:cNvPr id="14" name="object 14"/>
          <p:cNvSpPr/>
          <p:nvPr/>
        </p:nvSpPr>
        <p:spPr>
          <a:xfrm>
            <a:off x="1796935" y="1219866"/>
            <a:ext cx="871855" cy="1905"/>
          </a:xfrm>
          <a:custGeom>
            <a:avLst/>
            <a:gdLst/>
            <a:ahLst/>
            <a:cxnLst/>
            <a:rect l="l" t="t" r="r" b="b"/>
            <a:pathLst>
              <a:path w="871855" h="1905">
                <a:moveTo>
                  <a:pt x="0" y="0"/>
                </a:moveTo>
                <a:lnTo>
                  <a:pt x="871728" y="1523"/>
                </a:lnTo>
              </a:path>
            </a:pathLst>
          </a:custGeom>
          <a:ln w="44450">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1796935" y="1699164"/>
            <a:ext cx="871855" cy="0"/>
          </a:xfrm>
          <a:custGeom>
            <a:avLst/>
            <a:gdLst/>
            <a:ahLst/>
            <a:cxnLst/>
            <a:rect l="l" t="t" r="r" b="b"/>
            <a:pathLst>
              <a:path w="871855">
                <a:moveTo>
                  <a:pt x="0" y="0"/>
                </a:moveTo>
                <a:lnTo>
                  <a:pt x="871728" y="0"/>
                </a:lnTo>
              </a:path>
            </a:pathLst>
          </a:custGeom>
          <a:ln w="44450">
            <a:solidFill>
              <a:srgbClr val="000000"/>
            </a:solidFill>
          </a:ln>
        </p:spPr>
        <p:txBody>
          <a:bodyPr wrap="square" lIns="0" tIns="0" rIns="0" bIns="0" rtlCol="0"/>
          <a:lstStyle/>
          <a:p>
            <a:endParaRPr>
              <a:solidFill>
                <a:prstClr val="black"/>
              </a:solidFill>
            </a:endParaRPr>
          </a:p>
        </p:txBody>
      </p:sp>
      <p:sp>
        <p:nvSpPr>
          <p:cNvPr id="16" name="object 16"/>
          <p:cNvSpPr/>
          <p:nvPr/>
        </p:nvSpPr>
        <p:spPr>
          <a:xfrm>
            <a:off x="2668663" y="1219866"/>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2668663" y="1567338"/>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18" name="object 18"/>
          <p:cNvSpPr/>
          <p:nvPr/>
        </p:nvSpPr>
        <p:spPr>
          <a:xfrm>
            <a:off x="2958985" y="1219866"/>
            <a:ext cx="580390" cy="1905"/>
          </a:xfrm>
          <a:custGeom>
            <a:avLst/>
            <a:gdLst/>
            <a:ahLst/>
            <a:cxnLst/>
            <a:rect l="l" t="t" r="r" b="b"/>
            <a:pathLst>
              <a:path w="580389" h="1905">
                <a:moveTo>
                  <a:pt x="0" y="0"/>
                </a:moveTo>
                <a:lnTo>
                  <a:pt x="579882" y="1523"/>
                </a:lnTo>
              </a:path>
            </a:pathLst>
          </a:custGeom>
          <a:ln w="44450">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3538867" y="121986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0" name="object 20"/>
          <p:cNvSpPr/>
          <p:nvPr/>
        </p:nvSpPr>
        <p:spPr>
          <a:xfrm>
            <a:off x="2958985" y="1699164"/>
            <a:ext cx="580390" cy="0"/>
          </a:xfrm>
          <a:custGeom>
            <a:avLst/>
            <a:gdLst/>
            <a:ahLst/>
            <a:cxnLst/>
            <a:rect l="l" t="t" r="r" b="b"/>
            <a:pathLst>
              <a:path w="580389">
                <a:moveTo>
                  <a:pt x="0" y="0"/>
                </a:moveTo>
                <a:lnTo>
                  <a:pt x="579882" y="0"/>
                </a:lnTo>
              </a:path>
            </a:pathLst>
          </a:custGeom>
          <a:ln w="44450">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3538867" y="1567338"/>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2" name="object 22"/>
          <p:cNvSpPr/>
          <p:nvPr/>
        </p:nvSpPr>
        <p:spPr>
          <a:xfrm>
            <a:off x="2958985" y="1219866"/>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3" name="object 23"/>
          <p:cNvSpPr/>
          <p:nvPr/>
        </p:nvSpPr>
        <p:spPr>
          <a:xfrm>
            <a:off x="2958985" y="1567338"/>
            <a:ext cx="1905" cy="132080"/>
          </a:xfrm>
          <a:custGeom>
            <a:avLst/>
            <a:gdLst/>
            <a:ahLst/>
            <a:cxnLst/>
            <a:rect l="l" t="t" r="r" b="b"/>
            <a:pathLst>
              <a:path w="1905"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4" name="object 24"/>
          <p:cNvSpPr/>
          <p:nvPr/>
        </p:nvSpPr>
        <p:spPr>
          <a:xfrm>
            <a:off x="3829189" y="1219866"/>
            <a:ext cx="579120" cy="1905"/>
          </a:xfrm>
          <a:custGeom>
            <a:avLst/>
            <a:gdLst/>
            <a:ahLst/>
            <a:cxnLst/>
            <a:rect l="l" t="t" r="r" b="b"/>
            <a:pathLst>
              <a:path w="579120" h="1905">
                <a:moveTo>
                  <a:pt x="0" y="0"/>
                </a:moveTo>
                <a:lnTo>
                  <a:pt x="579120" y="1523"/>
                </a:lnTo>
              </a:path>
            </a:pathLst>
          </a:custGeom>
          <a:ln w="44450">
            <a:solidFill>
              <a:srgbClr val="000000"/>
            </a:solidFill>
          </a:ln>
        </p:spPr>
        <p:txBody>
          <a:bodyPr wrap="square" lIns="0" tIns="0" rIns="0" bIns="0" rtlCol="0"/>
          <a:lstStyle/>
          <a:p>
            <a:endParaRPr>
              <a:solidFill>
                <a:prstClr val="black"/>
              </a:solidFill>
            </a:endParaRPr>
          </a:p>
        </p:txBody>
      </p:sp>
      <p:sp>
        <p:nvSpPr>
          <p:cNvPr id="25" name="object 25"/>
          <p:cNvSpPr/>
          <p:nvPr/>
        </p:nvSpPr>
        <p:spPr>
          <a:xfrm>
            <a:off x="4408309" y="121986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6" name="object 26"/>
          <p:cNvSpPr/>
          <p:nvPr/>
        </p:nvSpPr>
        <p:spPr>
          <a:xfrm>
            <a:off x="3829189" y="1699164"/>
            <a:ext cx="579120" cy="0"/>
          </a:xfrm>
          <a:custGeom>
            <a:avLst/>
            <a:gdLst/>
            <a:ahLst/>
            <a:cxnLst/>
            <a:rect l="l" t="t" r="r" b="b"/>
            <a:pathLst>
              <a:path w="579120">
                <a:moveTo>
                  <a:pt x="0" y="0"/>
                </a:moveTo>
                <a:lnTo>
                  <a:pt x="579120" y="0"/>
                </a:lnTo>
              </a:path>
            </a:pathLst>
          </a:custGeom>
          <a:ln w="44450">
            <a:solidFill>
              <a:srgbClr val="000000"/>
            </a:solidFill>
          </a:ln>
        </p:spPr>
        <p:txBody>
          <a:bodyPr wrap="square" lIns="0" tIns="0" rIns="0" bIns="0" rtlCol="0"/>
          <a:lstStyle/>
          <a:p>
            <a:endParaRPr>
              <a:solidFill>
                <a:prstClr val="black"/>
              </a:solidFill>
            </a:endParaRPr>
          </a:p>
        </p:txBody>
      </p:sp>
      <p:sp>
        <p:nvSpPr>
          <p:cNvPr id="27" name="object 27"/>
          <p:cNvSpPr/>
          <p:nvPr/>
        </p:nvSpPr>
        <p:spPr>
          <a:xfrm>
            <a:off x="4408309" y="1567338"/>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8" name="object 28"/>
          <p:cNvSpPr/>
          <p:nvPr/>
        </p:nvSpPr>
        <p:spPr>
          <a:xfrm>
            <a:off x="3829189" y="1219866"/>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29" name="object 29"/>
          <p:cNvSpPr/>
          <p:nvPr/>
        </p:nvSpPr>
        <p:spPr>
          <a:xfrm>
            <a:off x="3829189" y="1567338"/>
            <a:ext cx="1905" cy="132080"/>
          </a:xfrm>
          <a:custGeom>
            <a:avLst/>
            <a:gdLst/>
            <a:ahLst/>
            <a:cxnLst/>
            <a:rect l="l" t="t" r="r" b="b"/>
            <a:pathLst>
              <a:path w="1904" h="132080">
                <a:moveTo>
                  <a:pt x="762" y="-22225"/>
                </a:moveTo>
                <a:lnTo>
                  <a:pt x="762" y="154050"/>
                </a:lnTo>
              </a:path>
            </a:pathLst>
          </a:custGeom>
          <a:ln w="45974">
            <a:solidFill>
              <a:srgbClr val="000000"/>
            </a:solidFill>
          </a:ln>
        </p:spPr>
        <p:txBody>
          <a:bodyPr wrap="square" lIns="0" tIns="0" rIns="0" bIns="0" rtlCol="0"/>
          <a:lstStyle/>
          <a:p>
            <a:endParaRPr>
              <a:solidFill>
                <a:prstClr val="black"/>
              </a:solidFill>
            </a:endParaRPr>
          </a:p>
        </p:txBody>
      </p:sp>
      <p:sp>
        <p:nvSpPr>
          <p:cNvPr id="30" name="object 30"/>
          <p:cNvSpPr/>
          <p:nvPr/>
        </p:nvSpPr>
        <p:spPr>
          <a:xfrm>
            <a:off x="4758067" y="1351692"/>
            <a:ext cx="579120" cy="304800"/>
          </a:xfrm>
          <a:custGeom>
            <a:avLst/>
            <a:gdLst/>
            <a:ahLst/>
            <a:cxnLst/>
            <a:rect l="l" t="t" r="r" b="b"/>
            <a:pathLst>
              <a:path w="579120" h="304800">
                <a:moveTo>
                  <a:pt x="0" y="0"/>
                </a:moveTo>
                <a:lnTo>
                  <a:pt x="0" y="304800"/>
                </a:lnTo>
                <a:lnTo>
                  <a:pt x="579120" y="304800"/>
                </a:lnTo>
                <a:lnTo>
                  <a:pt x="579120" y="0"/>
                </a:lnTo>
                <a:lnTo>
                  <a:pt x="0" y="0"/>
                </a:lnTo>
                <a:close/>
              </a:path>
            </a:pathLst>
          </a:custGeom>
          <a:solidFill>
            <a:srgbClr val="1A1A1A"/>
          </a:solidFill>
        </p:spPr>
        <p:txBody>
          <a:bodyPr wrap="square" lIns="0" tIns="0" rIns="0" bIns="0" rtlCol="0"/>
          <a:lstStyle/>
          <a:p>
            <a:endParaRPr>
              <a:solidFill>
                <a:prstClr val="black"/>
              </a:solidFill>
            </a:endParaRPr>
          </a:p>
        </p:txBody>
      </p:sp>
      <p:sp>
        <p:nvSpPr>
          <p:cNvPr id="31" name="object 31"/>
          <p:cNvSpPr/>
          <p:nvPr/>
        </p:nvSpPr>
        <p:spPr>
          <a:xfrm>
            <a:off x="4758067" y="1351692"/>
            <a:ext cx="579120" cy="304800"/>
          </a:xfrm>
          <a:custGeom>
            <a:avLst/>
            <a:gdLst/>
            <a:ahLst/>
            <a:cxnLst/>
            <a:rect l="l" t="t" r="r" b="b"/>
            <a:pathLst>
              <a:path w="579120" h="304800">
                <a:moveTo>
                  <a:pt x="0" y="0"/>
                </a:moveTo>
                <a:lnTo>
                  <a:pt x="0" y="304800"/>
                </a:lnTo>
                <a:lnTo>
                  <a:pt x="579120" y="304800"/>
                </a:lnTo>
                <a:lnTo>
                  <a:pt x="579120"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32" name="object 32"/>
          <p:cNvSpPr/>
          <p:nvPr/>
        </p:nvSpPr>
        <p:spPr>
          <a:xfrm>
            <a:off x="4873891" y="1264824"/>
            <a:ext cx="581025" cy="302895"/>
          </a:xfrm>
          <a:custGeom>
            <a:avLst/>
            <a:gdLst/>
            <a:ahLst/>
            <a:cxnLst/>
            <a:rect l="l" t="t" r="r" b="b"/>
            <a:pathLst>
              <a:path w="581025" h="302894">
                <a:moveTo>
                  <a:pt x="0" y="0"/>
                </a:moveTo>
                <a:lnTo>
                  <a:pt x="0" y="302513"/>
                </a:lnTo>
                <a:lnTo>
                  <a:pt x="580643" y="302513"/>
                </a:lnTo>
                <a:lnTo>
                  <a:pt x="580643" y="0"/>
                </a:lnTo>
                <a:lnTo>
                  <a:pt x="0" y="0"/>
                </a:lnTo>
                <a:close/>
              </a:path>
            </a:pathLst>
          </a:custGeom>
          <a:solidFill>
            <a:srgbClr val="1A1A1A"/>
          </a:solidFill>
        </p:spPr>
        <p:txBody>
          <a:bodyPr wrap="square" lIns="0" tIns="0" rIns="0" bIns="0" rtlCol="0"/>
          <a:lstStyle/>
          <a:p>
            <a:endParaRPr>
              <a:solidFill>
                <a:prstClr val="black"/>
              </a:solidFill>
            </a:endParaRPr>
          </a:p>
        </p:txBody>
      </p:sp>
      <p:sp>
        <p:nvSpPr>
          <p:cNvPr id="33" name="object 33"/>
          <p:cNvSpPr/>
          <p:nvPr/>
        </p:nvSpPr>
        <p:spPr>
          <a:xfrm>
            <a:off x="4873891" y="1264062"/>
            <a:ext cx="581025" cy="303530"/>
          </a:xfrm>
          <a:custGeom>
            <a:avLst/>
            <a:gdLst/>
            <a:ahLst/>
            <a:cxnLst/>
            <a:rect l="l" t="t" r="r" b="b"/>
            <a:pathLst>
              <a:path w="581025" h="303530">
                <a:moveTo>
                  <a:pt x="0" y="0"/>
                </a:moveTo>
                <a:lnTo>
                  <a:pt x="0" y="303275"/>
                </a:lnTo>
                <a:lnTo>
                  <a:pt x="580643" y="303275"/>
                </a:lnTo>
                <a:lnTo>
                  <a:pt x="580643"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34" name="object 34"/>
          <p:cNvSpPr/>
          <p:nvPr/>
        </p:nvSpPr>
        <p:spPr>
          <a:xfrm>
            <a:off x="5570346" y="1177194"/>
            <a:ext cx="929005" cy="217170"/>
          </a:xfrm>
          <a:custGeom>
            <a:avLst/>
            <a:gdLst/>
            <a:ahLst/>
            <a:cxnLst/>
            <a:rect l="l" t="t" r="r" b="b"/>
            <a:pathLst>
              <a:path w="929004" h="217169">
                <a:moveTo>
                  <a:pt x="928877" y="0"/>
                </a:moveTo>
                <a:lnTo>
                  <a:pt x="349757" y="0"/>
                </a:lnTo>
                <a:lnTo>
                  <a:pt x="0" y="217170"/>
                </a:lnTo>
                <a:lnTo>
                  <a:pt x="640079" y="217170"/>
                </a:lnTo>
                <a:lnTo>
                  <a:pt x="928877" y="0"/>
                </a:lnTo>
                <a:close/>
              </a:path>
            </a:pathLst>
          </a:custGeom>
          <a:solidFill>
            <a:srgbClr val="1A1A1A"/>
          </a:solidFill>
        </p:spPr>
        <p:txBody>
          <a:bodyPr wrap="square" lIns="0" tIns="0" rIns="0" bIns="0" rtlCol="0"/>
          <a:lstStyle/>
          <a:p>
            <a:endParaRPr>
              <a:solidFill>
                <a:prstClr val="black"/>
              </a:solidFill>
            </a:endParaRPr>
          </a:p>
        </p:txBody>
      </p:sp>
      <p:sp>
        <p:nvSpPr>
          <p:cNvPr id="35" name="object 35"/>
          <p:cNvSpPr/>
          <p:nvPr/>
        </p:nvSpPr>
        <p:spPr>
          <a:xfrm>
            <a:off x="5570346" y="1177194"/>
            <a:ext cx="929005" cy="217170"/>
          </a:xfrm>
          <a:custGeom>
            <a:avLst/>
            <a:gdLst/>
            <a:ahLst/>
            <a:cxnLst/>
            <a:rect l="l" t="t" r="r" b="b"/>
            <a:pathLst>
              <a:path w="929004" h="217169">
                <a:moveTo>
                  <a:pt x="640079" y="217170"/>
                </a:moveTo>
                <a:lnTo>
                  <a:pt x="928877" y="0"/>
                </a:lnTo>
                <a:lnTo>
                  <a:pt x="349757" y="0"/>
                </a:lnTo>
                <a:lnTo>
                  <a:pt x="0" y="217170"/>
                </a:lnTo>
                <a:lnTo>
                  <a:pt x="640079" y="217170"/>
                </a:lnTo>
                <a:close/>
              </a:path>
            </a:pathLst>
          </a:custGeom>
          <a:ln w="14287">
            <a:solidFill>
              <a:srgbClr val="000000"/>
            </a:solidFill>
          </a:ln>
        </p:spPr>
        <p:txBody>
          <a:bodyPr wrap="square" lIns="0" tIns="0" rIns="0" bIns="0" rtlCol="0"/>
          <a:lstStyle/>
          <a:p>
            <a:endParaRPr>
              <a:solidFill>
                <a:prstClr val="black"/>
              </a:solidFill>
            </a:endParaRPr>
          </a:p>
        </p:txBody>
      </p:sp>
      <p:sp>
        <p:nvSpPr>
          <p:cNvPr id="36" name="object 36"/>
          <p:cNvSpPr/>
          <p:nvPr/>
        </p:nvSpPr>
        <p:spPr>
          <a:xfrm>
            <a:off x="5570346" y="1459896"/>
            <a:ext cx="929005" cy="215900"/>
          </a:xfrm>
          <a:custGeom>
            <a:avLst/>
            <a:gdLst/>
            <a:ahLst/>
            <a:cxnLst/>
            <a:rect l="l" t="t" r="r" b="b"/>
            <a:pathLst>
              <a:path w="929004" h="215900">
                <a:moveTo>
                  <a:pt x="928877" y="0"/>
                </a:moveTo>
                <a:lnTo>
                  <a:pt x="349757" y="0"/>
                </a:lnTo>
                <a:lnTo>
                  <a:pt x="0" y="215646"/>
                </a:lnTo>
                <a:lnTo>
                  <a:pt x="640079" y="215646"/>
                </a:lnTo>
                <a:lnTo>
                  <a:pt x="928877" y="0"/>
                </a:lnTo>
                <a:close/>
              </a:path>
            </a:pathLst>
          </a:custGeom>
          <a:solidFill>
            <a:srgbClr val="1A1A1A"/>
          </a:solidFill>
        </p:spPr>
        <p:txBody>
          <a:bodyPr wrap="square" lIns="0" tIns="0" rIns="0" bIns="0" rtlCol="0"/>
          <a:lstStyle/>
          <a:p>
            <a:endParaRPr>
              <a:solidFill>
                <a:prstClr val="black"/>
              </a:solidFill>
            </a:endParaRPr>
          </a:p>
        </p:txBody>
      </p:sp>
      <p:sp>
        <p:nvSpPr>
          <p:cNvPr id="37" name="object 37"/>
          <p:cNvSpPr/>
          <p:nvPr/>
        </p:nvSpPr>
        <p:spPr>
          <a:xfrm>
            <a:off x="5570346" y="1459896"/>
            <a:ext cx="929005" cy="215900"/>
          </a:xfrm>
          <a:custGeom>
            <a:avLst/>
            <a:gdLst/>
            <a:ahLst/>
            <a:cxnLst/>
            <a:rect l="l" t="t" r="r" b="b"/>
            <a:pathLst>
              <a:path w="929004" h="215900">
                <a:moveTo>
                  <a:pt x="640079" y="215646"/>
                </a:moveTo>
                <a:lnTo>
                  <a:pt x="928877" y="0"/>
                </a:lnTo>
                <a:lnTo>
                  <a:pt x="349757" y="0"/>
                </a:lnTo>
                <a:lnTo>
                  <a:pt x="0" y="215646"/>
                </a:lnTo>
                <a:lnTo>
                  <a:pt x="640079" y="215646"/>
                </a:lnTo>
                <a:close/>
              </a:path>
            </a:pathLst>
          </a:custGeom>
          <a:ln w="14287">
            <a:solidFill>
              <a:srgbClr val="000000"/>
            </a:solidFill>
          </a:ln>
        </p:spPr>
        <p:txBody>
          <a:bodyPr wrap="square" lIns="0" tIns="0" rIns="0" bIns="0" rtlCol="0"/>
          <a:lstStyle/>
          <a:p>
            <a:endParaRPr>
              <a:solidFill>
                <a:prstClr val="black"/>
              </a:solidFill>
            </a:endParaRPr>
          </a:p>
        </p:txBody>
      </p:sp>
      <p:sp>
        <p:nvSpPr>
          <p:cNvPr id="38" name="object 38"/>
          <p:cNvSpPr/>
          <p:nvPr/>
        </p:nvSpPr>
        <p:spPr>
          <a:xfrm>
            <a:off x="6440551" y="481488"/>
            <a:ext cx="1162050" cy="651510"/>
          </a:xfrm>
          <a:custGeom>
            <a:avLst/>
            <a:gdLst/>
            <a:ahLst/>
            <a:cxnLst/>
            <a:rect l="l" t="t" r="r" b="b"/>
            <a:pathLst>
              <a:path w="1162050" h="651510">
                <a:moveTo>
                  <a:pt x="0" y="651510"/>
                </a:moveTo>
                <a:lnTo>
                  <a:pt x="1162050" y="0"/>
                </a:lnTo>
              </a:path>
            </a:pathLst>
          </a:custGeom>
          <a:ln w="23812">
            <a:solidFill>
              <a:srgbClr val="000000"/>
            </a:solidFill>
          </a:ln>
        </p:spPr>
        <p:txBody>
          <a:bodyPr wrap="square" lIns="0" tIns="0" rIns="0" bIns="0" rtlCol="0"/>
          <a:lstStyle/>
          <a:p>
            <a:endParaRPr>
              <a:solidFill>
                <a:prstClr val="black"/>
              </a:solidFill>
            </a:endParaRPr>
          </a:p>
        </p:txBody>
      </p:sp>
      <p:sp>
        <p:nvSpPr>
          <p:cNvPr id="39" name="object 39"/>
          <p:cNvSpPr/>
          <p:nvPr/>
        </p:nvSpPr>
        <p:spPr>
          <a:xfrm>
            <a:off x="6440551" y="1785270"/>
            <a:ext cx="1162050" cy="654050"/>
          </a:xfrm>
          <a:custGeom>
            <a:avLst/>
            <a:gdLst/>
            <a:ahLst/>
            <a:cxnLst/>
            <a:rect l="l" t="t" r="r" b="b"/>
            <a:pathLst>
              <a:path w="1162050" h="654050">
                <a:moveTo>
                  <a:pt x="0" y="0"/>
                </a:moveTo>
                <a:lnTo>
                  <a:pt x="1162050" y="653795"/>
                </a:lnTo>
              </a:path>
            </a:pathLst>
          </a:custGeom>
          <a:ln w="23812">
            <a:solidFill>
              <a:srgbClr val="000000"/>
            </a:solidFill>
          </a:ln>
        </p:spPr>
        <p:txBody>
          <a:bodyPr wrap="square" lIns="0" tIns="0" rIns="0" bIns="0" rtlCol="0"/>
          <a:lstStyle/>
          <a:p>
            <a:endParaRPr>
              <a:solidFill>
                <a:prstClr val="black"/>
              </a:solidFill>
            </a:endParaRPr>
          </a:p>
        </p:txBody>
      </p:sp>
      <p:sp>
        <p:nvSpPr>
          <p:cNvPr id="40" name="object 40"/>
          <p:cNvSpPr/>
          <p:nvPr/>
        </p:nvSpPr>
        <p:spPr>
          <a:xfrm>
            <a:off x="7602601" y="481488"/>
            <a:ext cx="581660" cy="1085850"/>
          </a:xfrm>
          <a:custGeom>
            <a:avLst/>
            <a:gdLst/>
            <a:ahLst/>
            <a:cxnLst/>
            <a:rect l="l" t="t" r="r" b="b"/>
            <a:pathLst>
              <a:path w="581659" h="1085850">
                <a:moveTo>
                  <a:pt x="0" y="0"/>
                </a:moveTo>
                <a:lnTo>
                  <a:pt x="44196" y="3809"/>
                </a:lnTo>
                <a:lnTo>
                  <a:pt x="92202" y="12191"/>
                </a:lnTo>
                <a:lnTo>
                  <a:pt x="137210" y="29985"/>
                </a:lnTo>
                <a:lnTo>
                  <a:pt x="179430" y="52707"/>
                </a:lnTo>
                <a:lnTo>
                  <a:pt x="218901" y="79772"/>
                </a:lnTo>
                <a:lnTo>
                  <a:pt x="255665" y="110599"/>
                </a:lnTo>
                <a:lnTo>
                  <a:pt x="289759" y="144603"/>
                </a:lnTo>
                <a:lnTo>
                  <a:pt x="321225" y="181200"/>
                </a:lnTo>
                <a:lnTo>
                  <a:pt x="350101" y="219808"/>
                </a:lnTo>
                <a:lnTo>
                  <a:pt x="376428" y="259841"/>
                </a:lnTo>
                <a:lnTo>
                  <a:pt x="411480" y="318515"/>
                </a:lnTo>
                <a:lnTo>
                  <a:pt x="439673" y="380999"/>
                </a:lnTo>
                <a:lnTo>
                  <a:pt x="470154" y="446531"/>
                </a:lnTo>
                <a:lnTo>
                  <a:pt x="493776" y="519684"/>
                </a:lnTo>
                <a:lnTo>
                  <a:pt x="515873" y="593598"/>
                </a:lnTo>
                <a:lnTo>
                  <a:pt x="536448" y="670560"/>
                </a:lnTo>
                <a:lnTo>
                  <a:pt x="550926" y="751332"/>
                </a:lnTo>
                <a:lnTo>
                  <a:pt x="563880" y="832866"/>
                </a:lnTo>
                <a:lnTo>
                  <a:pt x="573024" y="917447"/>
                </a:lnTo>
                <a:lnTo>
                  <a:pt x="577596" y="1001268"/>
                </a:lnTo>
                <a:lnTo>
                  <a:pt x="581406" y="1085850"/>
                </a:lnTo>
              </a:path>
            </a:pathLst>
          </a:custGeom>
          <a:ln w="23812">
            <a:solidFill>
              <a:srgbClr val="000000"/>
            </a:solidFill>
          </a:ln>
        </p:spPr>
        <p:txBody>
          <a:bodyPr wrap="square" lIns="0" tIns="0" rIns="0" bIns="0" rtlCol="0"/>
          <a:lstStyle/>
          <a:p>
            <a:endParaRPr>
              <a:solidFill>
                <a:prstClr val="black"/>
              </a:solidFill>
            </a:endParaRPr>
          </a:p>
        </p:txBody>
      </p:sp>
      <p:sp>
        <p:nvSpPr>
          <p:cNvPr id="41" name="object 41"/>
          <p:cNvSpPr/>
          <p:nvPr/>
        </p:nvSpPr>
        <p:spPr>
          <a:xfrm>
            <a:off x="7602601" y="1567338"/>
            <a:ext cx="581660" cy="871855"/>
          </a:xfrm>
          <a:custGeom>
            <a:avLst/>
            <a:gdLst/>
            <a:ahLst/>
            <a:cxnLst/>
            <a:rect l="l" t="t" r="r" b="b"/>
            <a:pathLst>
              <a:path w="581659" h="871855">
                <a:moveTo>
                  <a:pt x="0" y="871727"/>
                </a:moveTo>
                <a:lnTo>
                  <a:pt x="49530" y="867917"/>
                </a:lnTo>
                <a:lnTo>
                  <a:pt x="101346" y="858773"/>
                </a:lnTo>
                <a:lnTo>
                  <a:pt x="147430" y="843076"/>
                </a:lnTo>
                <a:lnTo>
                  <a:pt x="191105" y="822420"/>
                </a:lnTo>
                <a:lnTo>
                  <a:pt x="232415" y="797433"/>
                </a:lnTo>
                <a:lnTo>
                  <a:pt x="271406" y="768744"/>
                </a:lnTo>
                <a:lnTo>
                  <a:pt x="308121" y="736981"/>
                </a:lnTo>
                <a:lnTo>
                  <a:pt x="342605" y="702774"/>
                </a:lnTo>
                <a:lnTo>
                  <a:pt x="374904" y="666749"/>
                </a:lnTo>
                <a:lnTo>
                  <a:pt x="411480" y="615695"/>
                </a:lnTo>
                <a:lnTo>
                  <a:pt x="444245" y="560069"/>
                </a:lnTo>
                <a:lnTo>
                  <a:pt x="466264" y="516760"/>
                </a:lnTo>
                <a:lnTo>
                  <a:pt x="486390" y="473168"/>
                </a:lnTo>
                <a:lnTo>
                  <a:pt x="504571" y="429192"/>
                </a:lnTo>
                <a:lnTo>
                  <a:pt x="520756" y="384731"/>
                </a:lnTo>
                <a:lnTo>
                  <a:pt x="534895" y="339685"/>
                </a:lnTo>
                <a:lnTo>
                  <a:pt x="546938" y="293954"/>
                </a:lnTo>
                <a:lnTo>
                  <a:pt x="556832" y="247436"/>
                </a:lnTo>
                <a:lnTo>
                  <a:pt x="564529" y="200030"/>
                </a:lnTo>
                <a:lnTo>
                  <a:pt x="569976" y="151637"/>
                </a:lnTo>
                <a:lnTo>
                  <a:pt x="577595" y="76199"/>
                </a:lnTo>
                <a:lnTo>
                  <a:pt x="581405" y="0"/>
                </a:lnTo>
              </a:path>
            </a:pathLst>
          </a:custGeom>
          <a:ln w="23812">
            <a:solidFill>
              <a:srgbClr val="000000"/>
            </a:solidFill>
          </a:ln>
        </p:spPr>
        <p:txBody>
          <a:bodyPr wrap="square" lIns="0" tIns="0" rIns="0" bIns="0" rtlCol="0"/>
          <a:lstStyle/>
          <a:p>
            <a:endParaRPr>
              <a:solidFill>
                <a:prstClr val="black"/>
              </a:solidFill>
            </a:endParaRPr>
          </a:p>
        </p:txBody>
      </p:sp>
      <p:sp>
        <p:nvSpPr>
          <p:cNvPr id="42" name="object 42"/>
          <p:cNvSpPr/>
          <p:nvPr/>
        </p:nvSpPr>
        <p:spPr>
          <a:xfrm>
            <a:off x="6440551" y="1429416"/>
            <a:ext cx="49530" cy="8890"/>
          </a:xfrm>
          <a:custGeom>
            <a:avLst/>
            <a:gdLst/>
            <a:ahLst/>
            <a:cxnLst/>
            <a:rect l="l" t="t" r="r" b="b"/>
            <a:pathLst>
              <a:path w="49529" h="8890">
                <a:moveTo>
                  <a:pt x="0" y="8382"/>
                </a:moveTo>
                <a:lnTo>
                  <a:pt x="49530" y="0"/>
                </a:lnTo>
              </a:path>
            </a:pathLst>
          </a:custGeom>
          <a:ln w="23812">
            <a:solidFill>
              <a:srgbClr val="000000"/>
            </a:solidFill>
          </a:ln>
        </p:spPr>
        <p:txBody>
          <a:bodyPr wrap="square" lIns="0" tIns="0" rIns="0" bIns="0" rtlCol="0"/>
          <a:lstStyle/>
          <a:p>
            <a:endParaRPr>
              <a:solidFill>
                <a:prstClr val="black"/>
              </a:solidFill>
            </a:endParaRPr>
          </a:p>
        </p:txBody>
      </p:sp>
      <p:sp>
        <p:nvSpPr>
          <p:cNvPr id="43" name="object 43"/>
          <p:cNvSpPr/>
          <p:nvPr/>
        </p:nvSpPr>
        <p:spPr>
          <a:xfrm>
            <a:off x="6535801" y="1413414"/>
            <a:ext cx="49530" cy="6985"/>
          </a:xfrm>
          <a:custGeom>
            <a:avLst/>
            <a:gdLst/>
            <a:ahLst/>
            <a:cxnLst/>
            <a:rect l="l" t="t" r="r" b="b"/>
            <a:pathLst>
              <a:path w="49529" h="6984">
                <a:moveTo>
                  <a:pt x="-11906" y="3429"/>
                </a:moveTo>
                <a:lnTo>
                  <a:pt x="61436" y="3429"/>
                </a:lnTo>
              </a:path>
            </a:pathLst>
          </a:custGeom>
          <a:ln w="30670">
            <a:solidFill>
              <a:srgbClr val="000000"/>
            </a:solidFill>
          </a:ln>
        </p:spPr>
        <p:txBody>
          <a:bodyPr wrap="square" lIns="0" tIns="0" rIns="0" bIns="0" rtlCol="0"/>
          <a:lstStyle/>
          <a:p>
            <a:endParaRPr>
              <a:solidFill>
                <a:prstClr val="black"/>
              </a:solidFill>
            </a:endParaRPr>
          </a:p>
        </p:txBody>
      </p:sp>
      <p:sp>
        <p:nvSpPr>
          <p:cNvPr id="44" name="object 44"/>
          <p:cNvSpPr/>
          <p:nvPr/>
        </p:nvSpPr>
        <p:spPr>
          <a:xfrm>
            <a:off x="6632575" y="1392840"/>
            <a:ext cx="46990" cy="11430"/>
          </a:xfrm>
          <a:custGeom>
            <a:avLst/>
            <a:gdLst/>
            <a:ahLst/>
            <a:cxnLst/>
            <a:rect l="l" t="t" r="r" b="b"/>
            <a:pathLst>
              <a:path w="46990" h="11430">
                <a:moveTo>
                  <a:pt x="0" y="11429"/>
                </a:moveTo>
                <a:lnTo>
                  <a:pt x="46482" y="0"/>
                </a:lnTo>
              </a:path>
            </a:pathLst>
          </a:custGeom>
          <a:ln w="23812">
            <a:solidFill>
              <a:srgbClr val="000000"/>
            </a:solidFill>
          </a:ln>
        </p:spPr>
        <p:txBody>
          <a:bodyPr wrap="square" lIns="0" tIns="0" rIns="0" bIns="0" rtlCol="0"/>
          <a:lstStyle/>
          <a:p>
            <a:endParaRPr>
              <a:solidFill>
                <a:prstClr val="black"/>
              </a:solidFill>
            </a:endParaRPr>
          </a:p>
        </p:txBody>
      </p:sp>
      <p:sp>
        <p:nvSpPr>
          <p:cNvPr id="45" name="object 45"/>
          <p:cNvSpPr/>
          <p:nvPr/>
        </p:nvSpPr>
        <p:spPr>
          <a:xfrm>
            <a:off x="6726301" y="1370742"/>
            <a:ext cx="45720" cy="11430"/>
          </a:xfrm>
          <a:custGeom>
            <a:avLst/>
            <a:gdLst/>
            <a:ahLst/>
            <a:cxnLst/>
            <a:rect l="l" t="t" r="r" b="b"/>
            <a:pathLst>
              <a:path w="45720" h="11430">
                <a:moveTo>
                  <a:pt x="0" y="11429"/>
                </a:moveTo>
                <a:lnTo>
                  <a:pt x="45720" y="0"/>
                </a:lnTo>
              </a:path>
            </a:pathLst>
          </a:custGeom>
          <a:ln w="23812">
            <a:solidFill>
              <a:srgbClr val="000000"/>
            </a:solidFill>
          </a:ln>
        </p:spPr>
        <p:txBody>
          <a:bodyPr wrap="square" lIns="0" tIns="0" rIns="0" bIns="0" rtlCol="0"/>
          <a:lstStyle/>
          <a:p>
            <a:endParaRPr>
              <a:solidFill>
                <a:prstClr val="black"/>
              </a:solidFill>
            </a:endParaRPr>
          </a:p>
        </p:txBody>
      </p:sp>
      <p:sp>
        <p:nvSpPr>
          <p:cNvPr id="46" name="object 46"/>
          <p:cNvSpPr/>
          <p:nvPr/>
        </p:nvSpPr>
        <p:spPr>
          <a:xfrm>
            <a:off x="6818515" y="1345596"/>
            <a:ext cx="47625" cy="12700"/>
          </a:xfrm>
          <a:custGeom>
            <a:avLst/>
            <a:gdLst/>
            <a:ahLst/>
            <a:cxnLst/>
            <a:rect l="l" t="t" r="r" b="b"/>
            <a:pathLst>
              <a:path w="47625" h="12700">
                <a:moveTo>
                  <a:pt x="0" y="12191"/>
                </a:moveTo>
                <a:lnTo>
                  <a:pt x="47244" y="0"/>
                </a:lnTo>
              </a:path>
            </a:pathLst>
          </a:custGeom>
          <a:ln w="23812">
            <a:solidFill>
              <a:srgbClr val="000000"/>
            </a:solidFill>
          </a:ln>
        </p:spPr>
        <p:txBody>
          <a:bodyPr wrap="square" lIns="0" tIns="0" rIns="0" bIns="0" rtlCol="0"/>
          <a:lstStyle/>
          <a:p>
            <a:endParaRPr>
              <a:solidFill>
                <a:prstClr val="black"/>
              </a:solidFill>
            </a:endParaRPr>
          </a:p>
        </p:txBody>
      </p:sp>
      <p:sp>
        <p:nvSpPr>
          <p:cNvPr id="47" name="object 47"/>
          <p:cNvSpPr/>
          <p:nvPr/>
        </p:nvSpPr>
        <p:spPr>
          <a:xfrm>
            <a:off x="6912241" y="1318164"/>
            <a:ext cx="44450" cy="16510"/>
          </a:xfrm>
          <a:custGeom>
            <a:avLst/>
            <a:gdLst/>
            <a:ahLst/>
            <a:cxnLst/>
            <a:rect l="l" t="t" r="r" b="b"/>
            <a:pathLst>
              <a:path w="44450" h="16509">
                <a:moveTo>
                  <a:pt x="0" y="16001"/>
                </a:move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48" name="object 48"/>
          <p:cNvSpPr/>
          <p:nvPr/>
        </p:nvSpPr>
        <p:spPr>
          <a:xfrm>
            <a:off x="7004443" y="1291494"/>
            <a:ext cx="43180" cy="14604"/>
          </a:xfrm>
          <a:custGeom>
            <a:avLst/>
            <a:gdLst/>
            <a:ahLst/>
            <a:cxnLst/>
            <a:rect l="l" t="t" r="r" b="b"/>
            <a:pathLst>
              <a:path w="43179" h="14605">
                <a:moveTo>
                  <a:pt x="0" y="14477"/>
                </a:moveTo>
                <a:lnTo>
                  <a:pt x="4572" y="12191"/>
                </a:lnTo>
                <a:lnTo>
                  <a:pt x="42672" y="0"/>
                </a:lnTo>
              </a:path>
            </a:pathLst>
          </a:custGeom>
          <a:ln w="23812">
            <a:solidFill>
              <a:srgbClr val="000000"/>
            </a:solidFill>
          </a:ln>
        </p:spPr>
        <p:txBody>
          <a:bodyPr wrap="square" lIns="0" tIns="0" rIns="0" bIns="0" rtlCol="0"/>
          <a:lstStyle/>
          <a:p>
            <a:endParaRPr>
              <a:solidFill>
                <a:prstClr val="black"/>
              </a:solidFill>
            </a:endParaRPr>
          </a:p>
        </p:txBody>
      </p:sp>
      <p:sp>
        <p:nvSpPr>
          <p:cNvPr id="49" name="object 49"/>
          <p:cNvSpPr/>
          <p:nvPr/>
        </p:nvSpPr>
        <p:spPr>
          <a:xfrm>
            <a:off x="7094346" y="1264062"/>
            <a:ext cx="45085" cy="14604"/>
          </a:xfrm>
          <a:custGeom>
            <a:avLst/>
            <a:gdLst/>
            <a:ahLst/>
            <a:cxnLst/>
            <a:rect l="l" t="t" r="r" b="b"/>
            <a:pathLst>
              <a:path w="45084" h="14605">
                <a:moveTo>
                  <a:pt x="0" y="14477"/>
                </a:moveTo>
                <a:lnTo>
                  <a:pt x="9906" y="11429"/>
                </a:lnTo>
                <a:lnTo>
                  <a:pt x="44958" y="0"/>
                </a:lnTo>
              </a:path>
            </a:pathLst>
          </a:custGeom>
          <a:ln w="23812">
            <a:solidFill>
              <a:srgbClr val="000000"/>
            </a:solidFill>
          </a:ln>
        </p:spPr>
        <p:txBody>
          <a:bodyPr wrap="square" lIns="0" tIns="0" rIns="0" bIns="0" rtlCol="0"/>
          <a:lstStyle/>
          <a:p>
            <a:endParaRPr>
              <a:solidFill>
                <a:prstClr val="black"/>
              </a:solidFill>
            </a:endParaRPr>
          </a:p>
        </p:txBody>
      </p:sp>
      <p:sp>
        <p:nvSpPr>
          <p:cNvPr id="50" name="object 50"/>
          <p:cNvSpPr/>
          <p:nvPr/>
        </p:nvSpPr>
        <p:spPr>
          <a:xfrm>
            <a:off x="7183501" y="1232820"/>
            <a:ext cx="43180" cy="17780"/>
          </a:xfrm>
          <a:custGeom>
            <a:avLst/>
            <a:gdLst/>
            <a:ahLst/>
            <a:cxnLst/>
            <a:rect l="l" t="t" r="r" b="b"/>
            <a:pathLst>
              <a:path w="43179" h="17780">
                <a:moveTo>
                  <a:pt x="0" y="17525"/>
                </a:moveTo>
                <a:lnTo>
                  <a:pt x="19050" y="9905"/>
                </a:lnTo>
                <a:lnTo>
                  <a:pt x="42672" y="0"/>
                </a:lnTo>
              </a:path>
            </a:pathLst>
          </a:custGeom>
          <a:ln w="23812">
            <a:solidFill>
              <a:srgbClr val="000000"/>
            </a:solidFill>
          </a:ln>
        </p:spPr>
        <p:txBody>
          <a:bodyPr wrap="square" lIns="0" tIns="0" rIns="0" bIns="0" rtlCol="0"/>
          <a:lstStyle/>
          <a:p>
            <a:endParaRPr>
              <a:solidFill>
                <a:prstClr val="black"/>
              </a:solidFill>
            </a:endParaRPr>
          </a:p>
        </p:txBody>
      </p:sp>
      <p:sp>
        <p:nvSpPr>
          <p:cNvPr id="51" name="object 51"/>
          <p:cNvSpPr/>
          <p:nvPr/>
        </p:nvSpPr>
        <p:spPr>
          <a:xfrm>
            <a:off x="7271143" y="1200816"/>
            <a:ext cx="44450" cy="17780"/>
          </a:xfrm>
          <a:custGeom>
            <a:avLst/>
            <a:gdLst/>
            <a:ahLst/>
            <a:cxnLst/>
            <a:rect l="l" t="t" r="r" b="b"/>
            <a:pathLst>
              <a:path w="44450" h="17780">
                <a:moveTo>
                  <a:pt x="0" y="17525"/>
                </a:moveTo>
                <a:lnTo>
                  <a:pt x="24384" y="7619"/>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2" name="object 52"/>
          <p:cNvSpPr/>
          <p:nvPr/>
        </p:nvSpPr>
        <p:spPr>
          <a:xfrm>
            <a:off x="7359522" y="1167288"/>
            <a:ext cx="45085" cy="17780"/>
          </a:xfrm>
          <a:custGeom>
            <a:avLst/>
            <a:gdLst/>
            <a:ahLst/>
            <a:cxnLst/>
            <a:rect l="l" t="t" r="r" b="b"/>
            <a:pathLst>
              <a:path w="45084" h="17780">
                <a:moveTo>
                  <a:pt x="0" y="17525"/>
                </a:moveTo>
                <a:lnTo>
                  <a:pt x="27432" y="6095"/>
                </a:lnTo>
                <a:lnTo>
                  <a:pt x="44958" y="0"/>
                </a:lnTo>
              </a:path>
            </a:pathLst>
          </a:custGeom>
          <a:ln w="23812">
            <a:solidFill>
              <a:srgbClr val="000000"/>
            </a:solidFill>
          </a:ln>
        </p:spPr>
        <p:txBody>
          <a:bodyPr wrap="square" lIns="0" tIns="0" rIns="0" bIns="0" rtlCol="0"/>
          <a:lstStyle/>
          <a:p>
            <a:endParaRPr>
              <a:solidFill>
                <a:prstClr val="black"/>
              </a:solidFill>
            </a:endParaRPr>
          </a:p>
        </p:txBody>
      </p:sp>
      <p:sp>
        <p:nvSpPr>
          <p:cNvPr id="53" name="object 53"/>
          <p:cNvSpPr/>
          <p:nvPr/>
        </p:nvSpPr>
        <p:spPr>
          <a:xfrm>
            <a:off x="7445641" y="1132998"/>
            <a:ext cx="44450" cy="17145"/>
          </a:xfrm>
          <a:custGeom>
            <a:avLst/>
            <a:gdLst/>
            <a:ahLst/>
            <a:cxnLst/>
            <a:rect l="l" t="t" r="r" b="b"/>
            <a:pathLst>
              <a:path w="44450" h="17144">
                <a:moveTo>
                  <a:pt x="0" y="16763"/>
                </a:moveTo>
                <a:lnTo>
                  <a:pt x="29718" y="5333"/>
                </a:lnTo>
                <a:lnTo>
                  <a:pt x="44196" y="0"/>
                </a:lnTo>
              </a:path>
            </a:pathLst>
          </a:custGeom>
          <a:ln w="23812">
            <a:solidFill>
              <a:srgbClr val="000000"/>
            </a:solidFill>
          </a:ln>
        </p:spPr>
        <p:txBody>
          <a:bodyPr wrap="square" lIns="0" tIns="0" rIns="0" bIns="0" rtlCol="0"/>
          <a:lstStyle/>
          <a:p>
            <a:endParaRPr>
              <a:solidFill>
                <a:prstClr val="black"/>
              </a:solidFill>
            </a:endParaRPr>
          </a:p>
        </p:txBody>
      </p:sp>
      <p:sp>
        <p:nvSpPr>
          <p:cNvPr id="54" name="object 54"/>
          <p:cNvSpPr/>
          <p:nvPr/>
        </p:nvSpPr>
        <p:spPr>
          <a:xfrm>
            <a:off x="7530972" y="1099470"/>
            <a:ext cx="45085" cy="16510"/>
          </a:xfrm>
          <a:custGeom>
            <a:avLst/>
            <a:gdLst/>
            <a:ahLst/>
            <a:cxnLst/>
            <a:rect l="l" t="t" r="r" b="b"/>
            <a:pathLst>
              <a:path w="45084" h="16509">
                <a:moveTo>
                  <a:pt x="0" y="16001"/>
                </a:moveTo>
                <a:lnTo>
                  <a:pt x="29718" y="5333"/>
                </a:lnTo>
                <a:lnTo>
                  <a:pt x="44958" y="0"/>
                </a:lnTo>
              </a:path>
            </a:pathLst>
          </a:custGeom>
          <a:ln w="23812">
            <a:solidFill>
              <a:srgbClr val="000000"/>
            </a:solidFill>
          </a:ln>
        </p:spPr>
        <p:txBody>
          <a:bodyPr wrap="square" lIns="0" tIns="0" rIns="0" bIns="0" rtlCol="0"/>
          <a:lstStyle/>
          <a:p>
            <a:endParaRPr>
              <a:solidFill>
                <a:prstClr val="black"/>
              </a:solidFill>
            </a:endParaRPr>
          </a:p>
        </p:txBody>
      </p:sp>
      <p:sp>
        <p:nvSpPr>
          <p:cNvPr id="55" name="object 55"/>
          <p:cNvSpPr/>
          <p:nvPr/>
        </p:nvSpPr>
        <p:spPr>
          <a:xfrm>
            <a:off x="7618615" y="1058322"/>
            <a:ext cx="41275" cy="20955"/>
          </a:xfrm>
          <a:custGeom>
            <a:avLst/>
            <a:gdLst/>
            <a:ahLst/>
            <a:cxnLst/>
            <a:rect l="l" t="t" r="r" b="b"/>
            <a:pathLst>
              <a:path w="41275" h="20955">
                <a:moveTo>
                  <a:pt x="0" y="20574"/>
                </a:moveTo>
                <a:lnTo>
                  <a:pt x="22098" y="9144"/>
                </a:lnTo>
                <a:lnTo>
                  <a:pt x="41148" y="0"/>
                </a:lnTo>
              </a:path>
            </a:pathLst>
          </a:custGeom>
          <a:ln w="23812">
            <a:solidFill>
              <a:srgbClr val="000000"/>
            </a:solidFill>
          </a:ln>
        </p:spPr>
        <p:txBody>
          <a:bodyPr wrap="square" lIns="0" tIns="0" rIns="0" bIns="0" rtlCol="0"/>
          <a:lstStyle/>
          <a:p>
            <a:endParaRPr>
              <a:solidFill>
                <a:prstClr val="black"/>
              </a:solidFill>
            </a:endParaRPr>
          </a:p>
        </p:txBody>
      </p:sp>
      <p:sp>
        <p:nvSpPr>
          <p:cNvPr id="56" name="object 56"/>
          <p:cNvSpPr/>
          <p:nvPr/>
        </p:nvSpPr>
        <p:spPr>
          <a:xfrm>
            <a:off x="7700898" y="1018698"/>
            <a:ext cx="40005" cy="19050"/>
          </a:xfrm>
          <a:custGeom>
            <a:avLst/>
            <a:gdLst/>
            <a:ahLst/>
            <a:cxnLst/>
            <a:rect l="l" t="t" r="r" b="b"/>
            <a:pathLst>
              <a:path w="40004" h="19050">
                <a:moveTo>
                  <a:pt x="0" y="19050"/>
                </a:moveTo>
                <a:lnTo>
                  <a:pt x="15240" y="11429"/>
                </a:lnTo>
                <a:lnTo>
                  <a:pt x="39624" y="0"/>
                </a:lnTo>
              </a:path>
            </a:pathLst>
          </a:custGeom>
          <a:ln w="23812">
            <a:solidFill>
              <a:srgbClr val="000000"/>
            </a:solidFill>
          </a:ln>
        </p:spPr>
        <p:txBody>
          <a:bodyPr wrap="square" lIns="0" tIns="0" rIns="0" bIns="0" rtlCol="0"/>
          <a:lstStyle/>
          <a:p>
            <a:endParaRPr>
              <a:solidFill>
                <a:prstClr val="black"/>
              </a:solidFill>
            </a:endParaRPr>
          </a:p>
        </p:txBody>
      </p:sp>
      <p:sp>
        <p:nvSpPr>
          <p:cNvPr id="57" name="object 57"/>
          <p:cNvSpPr/>
          <p:nvPr/>
        </p:nvSpPr>
        <p:spPr>
          <a:xfrm>
            <a:off x="7780146" y="975264"/>
            <a:ext cx="38100" cy="19050"/>
          </a:xfrm>
          <a:custGeom>
            <a:avLst/>
            <a:gdLst/>
            <a:ahLst/>
            <a:cxnLst/>
            <a:rect l="l" t="t" r="r" b="b"/>
            <a:pathLst>
              <a:path w="38100" h="19050">
                <a:moveTo>
                  <a:pt x="0" y="19050"/>
                </a:moveTo>
                <a:lnTo>
                  <a:pt x="3048" y="19050"/>
                </a:lnTo>
                <a:lnTo>
                  <a:pt x="38100" y="0"/>
                </a:lnTo>
              </a:path>
            </a:pathLst>
          </a:custGeom>
          <a:ln w="23812">
            <a:solidFill>
              <a:srgbClr val="000000"/>
            </a:solidFill>
          </a:ln>
        </p:spPr>
        <p:txBody>
          <a:bodyPr wrap="square" lIns="0" tIns="0" rIns="0" bIns="0" rtlCol="0"/>
          <a:lstStyle/>
          <a:p>
            <a:endParaRPr>
              <a:solidFill>
                <a:prstClr val="black"/>
              </a:solidFill>
            </a:endParaRPr>
          </a:p>
        </p:txBody>
      </p:sp>
      <p:sp>
        <p:nvSpPr>
          <p:cNvPr id="58" name="object 58"/>
          <p:cNvSpPr/>
          <p:nvPr/>
        </p:nvSpPr>
        <p:spPr>
          <a:xfrm>
            <a:off x="7856346" y="928020"/>
            <a:ext cx="36830" cy="24130"/>
          </a:xfrm>
          <a:custGeom>
            <a:avLst/>
            <a:gdLst/>
            <a:ahLst/>
            <a:cxnLst/>
            <a:rect l="l" t="t" r="r" b="b"/>
            <a:pathLst>
              <a:path w="36829" h="24130">
                <a:moveTo>
                  <a:pt x="0" y="23622"/>
                </a:moveTo>
                <a:lnTo>
                  <a:pt x="36576" y="0"/>
                </a:lnTo>
              </a:path>
            </a:pathLst>
          </a:custGeom>
          <a:ln w="23812">
            <a:solidFill>
              <a:srgbClr val="000000"/>
            </a:solidFill>
          </a:ln>
        </p:spPr>
        <p:txBody>
          <a:bodyPr wrap="square" lIns="0" tIns="0" rIns="0" bIns="0" rtlCol="0"/>
          <a:lstStyle/>
          <a:p>
            <a:endParaRPr>
              <a:solidFill>
                <a:prstClr val="black"/>
              </a:solidFill>
            </a:endParaRPr>
          </a:p>
        </p:txBody>
      </p:sp>
      <p:sp>
        <p:nvSpPr>
          <p:cNvPr id="59" name="object 59"/>
          <p:cNvSpPr/>
          <p:nvPr/>
        </p:nvSpPr>
        <p:spPr>
          <a:xfrm>
            <a:off x="7929498" y="875442"/>
            <a:ext cx="32384" cy="29209"/>
          </a:xfrm>
          <a:custGeom>
            <a:avLst/>
            <a:gdLst/>
            <a:ahLst/>
            <a:cxnLst/>
            <a:rect l="l" t="t" r="r" b="b"/>
            <a:pathLst>
              <a:path w="32384" h="29209">
                <a:moveTo>
                  <a:pt x="0" y="28955"/>
                </a:moveTo>
                <a:lnTo>
                  <a:pt x="14478" y="17525"/>
                </a:lnTo>
                <a:lnTo>
                  <a:pt x="32004" y="0"/>
                </a:lnTo>
              </a:path>
            </a:pathLst>
          </a:custGeom>
          <a:ln w="23812">
            <a:solidFill>
              <a:srgbClr val="000000"/>
            </a:solidFill>
          </a:ln>
        </p:spPr>
        <p:txBody>
          <a:bodyPr wrap="square" lIns="0" tIns="0" rIns="0" bIns="0" rtlCol="0"/>
          <a:lstStyle/>
          <a:p>
            <a:endParaRPr>
              <a:solidFill>
                <a:prstClr val="black"/>
              </a:solidFill>
            </a:endParaRPr>
          </a:p>
        </p:txBody>
      </p:sp>
      <p:sp>
        <p:nvSpPr>
          <p:cNvPr id="60" name="object 60"/>
          <p:cNvSpPr/>
          <p:nvPr/>
        </p:nvSpPr>
        <p:spPr>
          <a:xfrm>
            <a:off x="7993519" y="829722"/>
            <a:ext cx="15240" cy="17780"/>
          </a:xfrm>
          <a:custGeom>
            <a:avLst/>
            <a:gdLst/>
            <a:ahLst/>
            <a:cxnLst/>
            <a:rect l="l" t="t" r="r" b="b"/>
            <a:pathLst>
              <a:path w="15240" h="17780">
                <a:moveTo>
                  <a:pt x="0" y="17525"/>
                </a:moveTo>
                <a:lnTo>
                  <a:pt x="15240" y="0"/>
                </a:lnTo>
              </a:path>
            </a:pathLst>
          </a:custGeom>
          <a:ln w="23812">
            <a:solidFill>
              <a:srgbClr val="000000"/>
            </a:solidFill>
          </a:ln>
        </p:spPr>
        <p:txBody>
          <a:bodyPr wrap="square" lIns="0" tIns="0" rIns="0" bIns="0" rtlCol="0"/>
          <a:lstStyle/>
          <a:p>
            <a:endParaRPr>
              <a:solidFill>
                <a:prstClr val="black"/>
              </a:solidFill>
            </a:endParaRPr>
          </a:p>
        </p:txBody>
      </p:sp>
      <p:sp>
        <p:nvSpPr>
          <p:cNvPr id="61" name="object 61"/>
          <p:cNvSpPr/>
          <p:nvPr/>
        </p:nvSpPr>
        <p:spPr>
          <a:xfrm>
            <a:off x="1796935" y="916590"/>
            <a:ext cx="871855" cy="86360"/>
          </a:xfrm>
          <a:custGeom>
            <a:avLst/>
            <a:gdLst/>
            <a:ahLst/>
            <a:cxnLst/>
            <a:rect l="l" t="t" r="r" b="b"/>
            <a:pathLst>
              <a:path w="871855" h="86359">
                <a:moveTo>
                  <a:pt x="0" y="0"/>
                </a:moveTo>
                <a:lnTo>
                  <a:pt x="0" y="86106"/>
                </a:lnTo>
                <a:lnTo>
                  <a:pt x="871728" y="86106"/>
                </a:lnTo>
                <a:lnTo>
                  <a:pt x="871728"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2" name="object 62"/>
          <p:cNvSpPr/>
          <p:nvPr/>
        </p:nvSpPr>
        <p:spPr>
          <a:xfrm>
            <a:off x="2260993" y="829722"/>
            <a:ext cx="1905" cy="86995"/>
          </a:xfrm>
          <a:custGeom>
            <a:avLst/>
            <a:gdLst/>
            <a:ahLst/>
            <a:cxnLst/>
            <a:rect l="l" t="t" r="r" b="b"/>
            <a:pathLst>
              <a:path w="1905" h="86994">
                <a:moveTo>
                  <a:pt x="762" y="-7143"/>
                </a:moveTo>
                <a:lnTo>
                  <a:pt x="762" y="94011"/>
                </a:lnTo>
              </a:path>
            </a:pathLst>
          </a:custGeom>
          <a:ln w="15811">
            <a:solidFill>
              <a:srgbClr val="000000"/>
            </a:solidFill>
          </a:ln>
        </p:spPr>
        <p:txBody>
          <a:bodyPr wrap="square" lIns="0" tIns="0" rIns="0" bIns="0" rtlCol="0"/>
          <a:lstStyle/>
          <a:p>
            <a:endParaRPr>
              <a:solidFill>
                <a:prstClr val="black"/>
              </a:solidFill>
            </a:endParaRPr>
          </a:p>
        </p:txBody>
      </p:sp>
      <p:sp>
        <p:nvSpPr>
          <p:cNvPr id="63" name="object 63"/>
          <p:cNvSpPr/>
          <p:nvPr/>
        </p:nvSpPr>
        <p:spPr>
          <a:xfrm>
            <a:off x="2958985" y="916590"/>
            <a:ext cx="580390" cy="86360"/>
          </a:xfrm>
          <a:custGeom>
            <a:avLst/>
            <a:gdLst/>
            <a:ahLst/>
            <a:cxnLst/>
            <a:rect l="l" t="t" r="r" b="b"/>
            <a:pathLst>
              <a:path w="580389" h="86359">
                <a:moveTo>
                  <a:pt x="0" y="0"/>
                </a:moveTo>
                <a:lnTo>
                  <a:pt x="0" y="86106"/>
                </a:lnTo>
                <a:lnTo>
                  <a:pt x="579881" y="86106"/>
                </a:lnTo>
                <a:lnTo>
                  <a:pt x="579881"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4" name="object 64"/>
          <p:cNvSpPr/>
          <p:nvPr/>
        </p:nvSpPr>
        <p:spPr>
          <a:xfrm>
            <a:off x="3247783" y="829722"/>
            <a:ext cx="2540" cy="86995"/>
          </a:xfrm>
          <a:custGeom>
            <a:avLst/>
            <a:gdLst/>
            <a:ahLst/>
            <a:cxnLst/>
            <a:rect l="l" t="t" r="r" b="b"/>
            <a:pathLst>
              <a:path w="2539" h="86994">
                <a:moveTo>
                  <a:pt x="1143" y="-7143"/>
                </a:moveTo>
                <a:lnTo>
                  <a:pt x="1143" y="94011"/>
                </a:lnTo>
              </a:path>
            </a:pathLst>
          </a:custGeom>
          <a:ln w="16573">
            <a:solidFill>
              <a:srgbClr val="000000"/>
            </a:solidFill>
          </a:ln>
        </p:spPr>
        <p:txBody>
          <a:bodyPr wrap="square" lIns="0" tIns="0" rIns="0" bIns="0" rtlCol="0"/>
          <a:lstStyle/>
          <a:p>
            <a:endParaRPr>
              <a:solidFill>
                <a:prstClr val="black"/>
              </a:solidFill>
            </a:endParaRPr>
          </a:p>
        </p:txBody>
      </p:sp>
      <p:sp>
        <p:nvSpPr>
          <p:cNvPr id="65" name="object 65"/>
          <p:cNvSpPr/>
          <p:nvPr/>
        </p:nvSpPr>
        <p:spPr>
          <a:xfrm>
            <a:off x="3829189" y="916590"/>
            <a:ext cx="579120" cy="86360"/>
          </a:xfrm>
          <a:custGeom>
            <a:avLst/>
            <a:gdLst/>
            <a:ahLst/>
            <a:cxnLst/>
            <a:rect l="l" t="t" r="r" b="b"/>
            <a:pathLst>
              <a:path w="579120" h="86359">
                <a:moveTo>
                  <a:pt x="0" y="0"/>
                </a:moveTo>
                <a:lnTo>
                  <a:pt x="0" y="86106"/>
                </a:lnTo>
                <a:lnTo>
                  <a:pt x="579120" y="86106"/>
                </a:lnTo>
                <a:lnTo>
                  <a:pt x="579120"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6" name="object 66"/>
          <p:cNvSpPr/>
          <p:nvPr/>
        </p:nvSpPr>
        <p:spPr>
          <a:xfrm>
            <a:off x="4148467" y="829722"/>
            <a:ext cx="1905" cy="86995"/>
          </a:xfrm>
          <a:custGeom>
            <a:avLst/>
            <a:gdLst/>
            <a:ahLst/>
            <a:cxnLst/>
            <a:rect l="l" t="t" r="r" b="b"/>
            <a:pathLst>
              <a:path w="1904" h="86994">
                <a:moveTo>
                  <a:pt x="762" y="-7143"/>
                </a:moveTo>
                <a:lnTo>
                  <a:pt x="762" y="94011"/>
                </a:lnTo>
              </a:path>
            </a:pathLst>
          </a:custGeom>
          <a:ln w="15811">
            <a:solidFill>
              <a:srgbClr val="000000"/>
            </a:solidFill>
          </a:ln>
        </p:spPr>
        <p:txBody>
          <a:bodyPr wrap="square" lIns="0" tIns="0" rIns="0" bIns="0" rtlCol="0"/>
          <a:lstStyle/>
          <a:p>
            <a:endParaRPr>
              <a:solidFill>
                <a:prstClr val="black"/>
              </a:solidFill>
            </a:endParaRPr>
          </a:p>
        </p:txBody>
      </p:sp>
      <p:sp>
        <p:nvSpPr>
          <p:cNvPr id="67" name="object 67"/>
          <p:cNvSpPr/>
          <p:nvPr/>
        </p:nvSpPr>
        <p:spPr>
          <a:xfrm>
            <a:off x="4700917" y="916590"/>
            <a:ext cx="1739900" cy="86360"/>
          </a:xfrm>
          <a:custGeom>
            <a:avLst/>
            <a:gdLst/>
            <a:ahLst/>
            <a:cxnLst/>
            <a:rect l="l" t="t" r="r" b="b"/>
            <a:pathLst>
              <a:path w="1739900" h="86359">
                <a:moveTo>
                  <a:pt x="0" y="0"/>
                </a:moveTo>
                <a:lnTo>
                  <a:pt x="0" y="86106"/>
                </a:lnTo>
                <a:lnTo>
                  <a:pt x="1739645" y="86106"/>
                </a:lnTo>
                <a:lnTo>
                  <a:pt x="1739645" y="0"/>
                </a:lnTo>
                <a:lnTo>
                  <a:pt x="0" y="0"/>
                </a:lnTo>
                <a:close/>
              </a:path>
            </a:pathLst>
          </a:custGeom>
          <a:ln w="14287">
            <a:solidFill>
              <a:srgbClr val="000000"/>
            </a:solidFill>
          </a:ln>
        </p:spPr>
        <p:txBody>
          <a:bodyPr wrap="square" lIns="0" tIns="0" rIns="0" bIns="0" rtlCol="0"/>
          <a:lstStyle/>
          <a:p>
            <a:endParaRPr>
              <a:solidFill>
                <a:prstClr val="black"/>
              </a:solidFill>
            </a:endParaRPr>
          </a:p>
        </p:txBody>
      </p:sp>
      <p:sp>
        <p:nvSpPr>
          <p:cNvPr id="68" name="object 68"/>
          <p:cNvSpPr/>
          <p:nvPr/>
        </p:nvSpPr>
        <p:spPr>
          <a:xfrm>
            <a:off x="5570359" y="829722"/>
            <a:ext cx="1905" cy="86995"/>
          </a:xfrm>
          <a:custGeom>
            <a:avLst/>
            <a:gdLst/>
            <a:ahLst/>
            <a:cxnLst/>
            <a:rect l="l" t="t" r="r" b="b"/>
            <a:pathLst>
              <a:path w="1904" h="86994">
                <a:moveTo>
                  <a:pt x="762" y="-7143"/>
                </a:moveTo>
                <a:lnTo>
                  <a:pt x="762" y="94011"/>
                </a:lnTo>
              </a:path>
            </a:pathLst>
          </a:custGeom>
          <a:ln w="15811">
            <a:solidFill>
              <a:srgbClr val="000000"/>
            </a:solidFill>
          </a:ln>
        </p:spPr>
        <p:txBody>
          <a:bodyPr wrap="square" lIns="0" tIns="0" rIns="0" bIns="0" rtlCol="0"/>
          <a:lstStyle/>
          <a:p>
            <a:endParaRPr>
              <a:solidFill>
                <a:prstClr val="black"/>
              </a:solidFill>
            </a:endParaRPr>
          </a:p>
        </p:txBody>
      </p:sp>
      <p:sp>
        <p:nvSpPr>
          <p:cNvPr id="69" name="object 69"/>
          <p:cNvSpPr txBox="1">
            <a:spLocks noGrp="1"/>
          </p:cNvSpPr>
          <p:nvPr>
            <p:ph type="title"/>
          </p:nvPr>
        </p:nvSpPr>
        <p:spPr>
          <a:xfrm>
            <a:off x="1973205" y="606710"/>
            <a:ext cx="1692910" cy="269875"/>
          </a:xfrm>
          <a:prstGeom prst="rect">
            <a:avLst/>
          </a:prstGeom>
        </p:spPr>
        <p:txBody>
          <a:bodyPr vert="horz" wrap="square" lIns="0" tIns="12700" rIns="0" bIns="0" rtlCol="0">
            <a:spAutoFit/>
          </a:bodyPr>
          <a:lstStyle/>
          <a:p>
            <a:pPr marL="12700">
              <a:lnSpc>
                <a:spcPct val="100000"/>
              </a:lnSpc>
              <a:spcBef>
                <a:spcPts val="100"/>
              </a:spcBef>
              <a:tabLst>
                <a:tab pos="866140" algn="l"/>
              </a:tabLst>
            </a:pPr>
            <a:r>
              <a:rPr sz="1600" dirty="0"/>
              <a:t>电子枪	</a:t>
            </a:r>
            <a:r>
              <a:rPr sz="1600" spc="-5" dirty="0"/>
              <a:t>聚焦系统</a:t>
            </a:r>
            <a:endParaRPr sz="1600"/>
          </a:p>
        </p:txBody>
      </p:sp>
      <p:sp>
        <p:nvSpPr>
          <p:cNvPr id="70" name="object 70"/>
          <p:cNvSpPr txBox="1"/>
          <p:nvPr/>
        </p:nvSpPr>
        <p:spPr>
          <a:xfrm>
            <a:off x="3785980" y="606710"/>
            <a:ext cx="8388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加速系统</a:t>
            </a:r>
            <a:endParaRPr sz="1600">
              <a:solidFill>
                <a:prstClr val="black"/>
              </a:solidFill>
              <a:latin typeface="SimSun"/>
              <a:cs typeface="SimSun"/>
            </a:endParaRPr>
          </a:p>
        </p:txBody>
      </p:sp>
      <p:sp>
        <p:nvSpPr>
          <p:cNvPr id="71" name="object 71"/>
          <p:cNvSpPr txBox="1"/>
          <p:nvPr/>
        </p:nvSpPr>
        <p:spPr>
          <a:xfrm>
            <a:off x="5046988" y="606710"/>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磁偏转系统</a:t>
            </a:r>
            <a:endParaRPr sz="1600">
              <a:solidFill>
                <a:prstClr val="black"/>
              </a:solidFill>
              <a:latin typeface="SimSun"/>
              <a:cs typeface="SimSun"/>
            </a:endParaRPr>
          </a:p>
        </p:txBody>
      </p:sp>
      <p:sp>
        <p:nvSpPr>
          <p:cNvPr id="72" name="object 72"/>
          <p:cNvSpPr/>
          <p:nvPr/>
        </p:nvSpPr>
        <p:spPr>
          <a:xfrm>
            <a:off x="1565287" y="1480470"/>
            <a:ext cx="231775" cy="393700"/>
          </a:xfrm>
          <a:custGeom>
            <a:avLst/>
            <a:gdLst/>
            <a:ahLst/>
            <a:cxnLst/>
            <a:rect l="l" t="t" r="r" b="b"/>
            <a:pathLst>
              <a:path w="231775" h="393700">
                <a:moveTo>
                  <a:pt x="231647" y="0"/>
                </a:moveTo>
                <a:lnTo>
                  <a:pt x="0" y="393192"/>
                </a:lnTo>
              </a:path>
            </a:pathLst>
          </a:custGeom>
          <a:ln w="14287">
            <a:solidFill>
              <a:srgbClr val="000000"/>
            </a:solidFill>
          </a:ln>
        </p:spPr>
        <p:txBody>
          <a:bodyPr wrap="square" lIns="0" tIns="0" rIns="0" bIns="0" rtlCol="0"/>
          <a:lstStyle/>
          <a:p>
            <a:endParaRPr>
              <a:solidFill>
                <a:prstClr val="black"/>
              </a:solidFill>
            </a:endParaRPr>
          </a:p>
        </p:txBody>
      </p:sp>
      <p:sp>
        <p:nvSpPr>
          <p:cNvPr id="73" name="object 73"/>
          <p:cNvSpPr/>
          <p:nvPr/>
        </p:nvSpPr>
        <p:spPr>
          <a:xfrm>
            <a:off x="1710067" y="1480470"/>
            <a:ext cx="120650" cy="66675"/>
          </a:xfrm>
          <a:custGeom>
            <a:avLst/>
            <a:gdLst/>
            <a:ahLst/>
            <a:cxnLst/>
            <a:rect l="l" t="t" r="r" b="b"/>
            <a:pathLst>
              <a:path w="120650" h="66675">
                <a:moveTo>
                  <a:pt x="120395" y="66294"/>
                </a:moveTo>
                <a:lnTo>
                  <a:pt x="86867" y="0"/>
                </a:lnTo>
                <a:lnTo>
                  <a:pt x="0" y="25908"/>
                </a:lnTo>
              </a:path>
            </a:pathLst>
          </a:custGeom>
          <a:ln w="14287">
            <a:solidFill>
              <a:srgbClr val="000000"/>
            </a:solidFill>
          </a:ln>
        </p:spPr>
        <p:txBody>
          <a:bodyPr wrap="square" lIns="0" tIns="0" rIns="0" bIns="0" rtlCol="0"/>
          <a:lstStyle/>
          <a:p>
            <a:endParaRPr>
              <a:solidFill>
                <a:prstClr val="black"/>
              </a:solidFill>
            </a:endParaRPr>
          </a:p>
        </p:txBody>
      </p:sp>
      <p:sp>
        <p:nvSpPr>
          <p:cNvPr id="74" name="object 74"/>
          <p:cNvSpPr txBox="1"/>
          <p:nvPr/>
        </p:nvSpPr>
        <p:spPr>
          <a:xfrm>
            <a:off x="1174629" y="1824386"/>
            <a:ext cx="8388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加热灯丝</a:t>
            </a:r>
            <a:endParaRPr sz="1600">
              <a:solidFill>
                <a:prstClr val="black"/>
              </a:solidFill>
              <a:latin typeface="SimSun"/>
              <a:cs typeface="SimSun"/>
            </a:endParaRPr>
          </a:p>
        </p:txBody>
      </p:sp>
      <p:sp>
        <p:nvSpPr>
          <p:cNvPr id="75" name="object 75"/>
          <p:cNvSpPr/>
          <p:nvPr/>
        </p:nvSpPr>
        <p:spPr>
          <a:xfrm>
            <a:off x="2089543" y="1567338"/>
            <a:ext cx="1905" cy="609600"/>
          </a:xfrm>
          <a:custGeom>
            <a:avLst/>
            <a:gdLst/>
            <a:ahLst/>
            <a:cxnLst/>
            <a:rect l="l" t="t" r="r" b="b"/>
            <a:pathLst>
              <a:path w="1905" h="609600">
                <a:moveTo>
                  <a:pt x="0" y="0"/>
                </a:moveTo>
                <a:lnTo>
                  <a:pt x="1524" y="609600"/>
                </a:lnTo>
              </a:path>
            </a:pathLst>
          </a:custGeom>
          <a:ln w="14287">
            <a:solidFill>
              <a:srgbClr val="000000"/>
            </a:solidFill>
          </a:ln>
        </p:spPr>
        <p:txBody>
          <a:bodyPr wrap="square" lIns="0" tIns="0" rIns="0" bIns="0" rtlCol="0"/>
          <a:lstStyle/>
          <a:p>
            <a:endParaRPr>
              <a:solidFill>
                <a:prstClr val="black"/>
              </a:solidFill>
            </a:endParaRPr>
          </a:p>
        </p:txBody>
      </p:sp>
      <p:sp>
        <p:nvSpPr>
          <p:cNvPr id="76" name="object 76"/>
          <p:cNvSpPr/>
          <p:nvPr/>
        </p:nvSpPr>
        <p:spPr>
          <a:xfrm>
            <a:off x="2022487" y="1567338"/>
            <a:ext cx="133350" cy="51435"/>
          </a:xfrm>
          <a:custGeom>
            <a:avLst/>
            <a:gdLst/>
            <a:ahLst/>
            <a:cxnLst/>
            <a:rect l="l" t="t" r="r" b="b"/>
            <a:pathLst>
              <a:path w="133350" h="51434">
                <a:moveTo>
                  <a:pt x="133350" y="51053"/>
                </a:moveTo>
                <a:lnTo>
                  <a:pt x="67056" y="0"/>
                </a:lnTo>
                <a:lnTo>
                  <a:pt x="0" y="51053"/>
                </a:lnTo>
              </a:path>
            </a:pathLst>
          </a:custGeom>
          <a:ln w="14287">
            <a:solidFill>
              <a:srgbClr val="000000"/>
            </a:solidFill>
          </a:ln>
        </p:spPr>
        <p:txBody>
          <a:bodyPr wrap="square" lIns="0" tIns="0" rIns="0" bIns="0" rtlCol="0"/>
          <a:lstStyle/>
          <a:p>
            <a:endParaRPr>
              <a:solidFill>
                <a:prstClr val="black"/>
              </a:solidFill>
            </a:endParaRPr>
          </a:p>
        </p:txBody>
      </p:sp>
      <p:sp>
        <p:nvSpPr>
          <p:cNvPr id="77" name="object 77"/>
          <p:cNvSpPr/>
          <p:nvPr/>
        </p:nvSpPr>
        <p:spPr>
          <a:xfrm>
            <a:off x="2378341" y="1699164"/>
            <a:ext cx="290830" cy="523240"/>
          </a:xfrm>
          <a:custGeom>
            <a:avLst/>
            <a:gdLst/>
            <a:ahLst/>
            <a:cxnLst/>
            <a:rect l="l" t="t" r="r" b="b"/>
            <a:pathLst>
              <a:path w="290830" h="523239">
                <a:moveTo>
                  <a:pt x="0" y="0"/>
                </a:moveTo>
                <a:lnTo>
                  <a:pt x="290322" y="522731"/>
                </a:lnTo>
              </a:path>
            </a:pathLst>
          </a:custGeom>
          <a:ln w="14287">
            <a:solidFill>
              <a:srgbClr val="000000"/>
            </a:solidFill>
          </a:ln>
        </p:spPr>
        <p:txBody>
          <a:bodyPr wrap="square" lIns="0" tIns="0" rIns="0" bIns="0" rtlCol="0"/>
          <a:lstStyle/>
          <a:p>
            <a:endParaRPr>
              <a:solidFill>
                <a:prstClr val="black"/>
              </a:solidFill>
            </a:endParaRPr>
          </a:p>
        </p:txBody>
      </p:sp>
      <p:sp>
        <p:nvSpPr>
          <p:cNvPr id="78" name="object 78"/>
          <p:cNvSpPr/>
          <p:nvPr/>
        </p:nvSpPr>
        <p:spPr>
          <a:xfrm>
            <a:off x="2341765" y="1699164"/>
            <a:ext cx="123825" cy="64135"/>
          </a:xfrm>
          <a:custGeom>
            <a:avLst/>
            <a:gdLst/>
            <a:ahLst/>
            <a:cxnLst/>
            <a:rect l="l" t="t" r="r" b="b"/>
            <a:pathLst>
              <a:path w="123825" h="64135">
                <a:moveTo>
                  <a:pt x="123443" y="27432"/>
                </a:moveTo>
                <a:lnTo>
                  <a:pt x="36575" y="0"/>
                </a:lnTo>
                <a:lnTo>
                  <a:pt x="0" y="64008"/>
                </a:lnTo>
              </a:path>
            </a:pathLst>
          </a:custGeom>
          <a:ln w="14287">
            <a:solidFill>
              <a:srgbClr val="000000"/>
            </a:solidFill>
          </a:ln>
        </p:spPr>
        <p:txBody>
          <a:bodyPr wrap="square" lIns="0" tIns="0" rIns="0" bIns="0" rtlCol="0"/>
          <a:lstStyle/>
          <a:p>
            <a:endParaRPr>
              <a:solidFill>
                <a:prstClr val="black"/>
              </a:solidFill>
            </a:endParaRPr>
          </a:p>
        </p:txBody>
      </p:sp>
      <p:sp>
        <p:nvSpPr>
          <p:cNvPr id="79" name="object 79"/>
          <p:cNvSpPr txBox="1"/>
          <p:nvPr/>
        </p:nvSpPr>
        <p:spPr>
          <a:xfrm>
            <a:off x="1665357" y="2216816"/>
            <a:ext cx="152209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金属阴</a:t>
            </a:r>
            <a:r>
              <a:rPr sz="1600" dirty="0">
                <a:solidFill>
                  <a:srgbClr val="323232"/>
                </a:solidFill>
                <a:latin typeface="SimSun"/>
                <a:cs typeface="SimSun"/>
              </a:rPr>
              <a:t>极</a:t>
            </a:r>
            <a:r>
              <a:rPr sz="1600" spc="-300" dirty="0">
                <a:solidFill>
                  <a:srgbClr val="323232"/>
                </a:solidFill>
                <a:latin typeface="SimSun"/>
                <a:cs typeface="SimSun"/>
              </a:rPr>
              <a:t> </a:t>
            </a:r>
            <a:r>
              <a:rPr sz="1600" dirty="0">
                <a:solidFill>
                  <a:srgbClr val="323232"/>
                </a:solidFill>
                <a:latin typeface="SimSun"/>
                <a:cs typeface="SimSun"/>
              </a:rPr>
              <a:t>控制栅</a:t>
            </a:r>
            <a:endParaRPr sz="1600">
              <a:solidFill>
                <a:prstClr val="black"/>
              </a:solidFill>
              <a:latin typeface="SimSun"/>
              <a:cs typeface="SimSun"/>
            </a:endParaRPr>
          </a:p>
        </p:txBody>
      </p:sp>
      <p:sp>
        <p:nvSpPr>
          <p:cNvPr id="80" name="object 80"/>
          <p:cNvSpPr/>
          <p:nvPr/>
        </p:nvSpPr>
        <p:spPr>
          <a:xfrm>
            <a:off x="4991239" y="1656492"/>
            <a:ext cx="1905" cy="565785"/>
          </a:xfrm>
          <a:custGeom>
            <a:avLst/>
            <a:gdLst/>
            <a:ahLst/>
            <a:cxnLst/>
            <a:rect l="l" t="t" r="r" b="b"/>
            <a:pathLst>
              <a:path w="1904" h="565785">
                <a:moveTo>
                  <a:pt x="0" y="0"/>
                </a:moveTo>
                <a:lnTo>
                  <a:pt x="1524" y="565404"/>
                </a:lnTo>
              </a:path>
            </a:pathLst>
          </a:custGeom>
          <a:ln w="14287">
            <a:solidFill>
              <a:srgbClr val="000000"/>
            </a:solidFill>
          </a:ln>
        </p:spPr>
        <p:txBody>
          <a:bodyPr wrap="square" lIns="0" tIns="0" rIns="0" bIns="0" rtlCol="0"/>
          <a:lstStyle/>
          <a:p>
            <a:endParaRPr>
              <a:solidFill>
                <a:prstClr val="black"/>
              </a:solidFill>
            </a:endParaRPr>
          </a:p>
        </p:txBody>
      </p:sp>
      <p:sp>
        <p:nvSpPr>
          <p:cNvPr id="81" name="object 81"/>
          <p:cNvSpPr/>
          <p:nvPr/>
        </p:nvSpPr>
        <p:spPr>
          <a:xfrm>
            <a:off x="4924183" y="1656492"/>
            <a:ext cx="133350" cy="49530"/>
          </a:xfrm>
          <a:custGeom>
            <a:avLst/>
            <a:gdLst/>
            <a:ahLst/>
            <a:cxnLst/>
            <a:rect l="l" t="t" r="r" b="b"/>
            <a:pathLst>
              <a:path w="133350" h="49530">
                <a:moveTo>
                  <a:pt x="133350" y="49529"/>
                </a:moveTo>
                <a:lnTo>
                  <a:pt x="67056" y="0"/>
                </a:lnTo>
                <a:lnTo>
                  <a:pt x="0" y="49529"/>
                </a:lnTo>
              </a:path>
            </a:pathLst>
          </a:custGeom>
          <a:ln w="14287">
            <a:solidFill>
              <a:srgbClr val="000000"/>
            </a:solidFill>
          </a:ln>
        </p:spPr>
        <p:txBody>
          <a:bodyPr wrap="square" lIns="0" tIns="0" rIns="0" bIns="0" rtlCol="0"/>
          <a:lstStyle/>
          <a:p>
            <a:endParaRPr>
              <a:solidFill>
                <a:prstClr val="black"/>
              </a:solidFill>
            </a:endParaRPr>
          </a:p>
        </p:txBody>
      </p:sp>
      <p:sp>
        <p:nvSpPr>
          <p:cNvPr id="82" name="object 82"/>
          <p:cNvSpPr/>
          <p:nvPr/>
        </p:nvSpPr>
        <p:spPr>
          <a:xfrm>
            <a:off x="5861443" y="1699164"/>
            <a:ext cx="1905" cy="523240"/>
          </a:xfrm>
          <a:custGeom>
            <a:avLst/>
            <a:gdLst/>
            <a:ahLst/>
            <a:cxnLst/>
            <a:rect l="l" t="t" r="r" b="b"/>
            <a:pathLst>
              <a:path w="1904" h="523239">
                <a:moveTo>
                  <a:pt x="0" y="0"/>
                </a:moveTo>
                <a:lnTo>
                  <a:pt x="1524" y="522731"/>
                </a:lnTo>
              </a:path>
            </a:pathLst>
          </a:custGeom>
          <a:ln w="14287">
            <a:solidFill>
              <a:srgbClr val="000000"/>
            </a:solidFill>
          </a:ln>
        </p:spPr>
        <p:txBody>
          <a:bodyPr wrap="square" lIns="0" tIns="0" rIns="0" bIns="0" rtlCol="0"/>
          <a:lstStyle/>
          <a:p>
            <a:endParaRPr>
              <a:solidFill>
                <a:prstClr val="black"/>
              </a:solidFill>
            </a:endParaRPr>
          </a:p>
        </p:txBody>
      </p:sp>
      <p:sp>
        <p:nvSpPr>
          <p:cNvPr id="83" name="object 83"/>
          <p:cNvSpPr/>
          <p:nvPr/>
        </p:nvSpPr>
        <p:spPr>
          <a:xfrm>
            <a:off x="5794375" y="1699164"/>
            <a:ext cx="133350" cy="49530"/>
          </a:xfrm>
          <a:custGeom>
            <a:avLst/>
            <a:gdLst/>
            <a:ahLst/>
            <a:cxnLst/>
            <a:rect l="l" t="t" r="r" b="b"/>
            <a:pathLst>
              <a:path w="133350" h="49530">
                <a:moveTo>
                  <a:pt x="133350" y="49529"/>
                </a:moveTo>
                <a:lnTo>
                  <a:pt x="67056" y="0"/>
                </a:lnTo>
                <a:lnTo>
                  <a:pt x="0" y="49529"/>
                </a:lnTo>
              </a:path>
            </a:pathLst>
          </a:custGeom>
          <a:ln w="14287">
            <a:solidFill>
              <a:srgbClr val="000000"/>
            </a:solidFill>
          </a:ln>
        </p:spPr>
        <p:txBody>
          <a:bodyPr wrap="square" lIns="0" tIns="0" rIns="0" bIns="0" rtlCol="0"/>
          <a:lstStyle/>
          <a:p>
            <a:endParaRPr>
              <a:solidFill>
                <a:prstClr val="black"/>
              </a:solidFill>
            </a:endParaRPr>
          </a:p>
        </p:txBody>
      </p:sp>
      <p:sp>
        <p:nvSpPr>
          <p:cNvPr id="84" name="object 84"/>
          <p:cNvSpPr txBox="1"/>
          <p:nvPr/>
        </p:nvSpPr>
        <p:spPr>
          <a:xfrm>
            <a:off x="4323213" y="2216816"/>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水平偏转板</a:t>
            </a:r>
            <a:endParaRPr sz="1600">
              <a:solidFill>
                <a:prstClr val="black"/>
              </a:solidFill>
              <a:latin typeface="SimSun"/>
              <a:cs typeface="SimSun"/>
            </a:endParaRPr>
          </a:p>
        </p:txBody>
      </p:sp>
      <p:sp>
        <p:nvSpPr>
          <p:cNvPr id="85" name="object 85"/>
          <p:cNvSpPr txBox="1"/>
          <p:nvPr/>
        </p:nvSpPr>
        <p:spPr>
          <a:xfrm>
            <a:off x="5540885" y="2216816"/>
            <a:ext cx="1042035" cy="269875"/>
          </a:xfrm>
          <a:prstGeom prst="rect">
            <a:avLst/>
          </a:prstGeom>
        </p:spPr>
        <p:txBody>
          <a:bodyPr vert="horz" wrap="square" lIns="0" tIns="12700" rIns="0" bIns="0" rtlCol="0">
            <a:spAutoFit/>
          </a:bodyPr>
          <a:lstStyle/>
          <a:p>
            <a:pPr marL="12700">
              <a:spcBef>
                <a:spcPts val="100"/>
              </a:spcBef>
            </a:pPr>
            <a:r>
              <a:rPr sz="1600" spc="-5" dirty="0">
                <a:solidFill>
                  <a:srgbClr val="323232"/>
                </a:solidFill>
                <a:latin typeface="SimSun"/>
                <a:cs typeface="SimSun"/>
              </a:rPr>
              <a:t>垂直偏转板</a:t>
            </a:r>
            <a:endParaRPr sz="1600">
              <a:solidFill>
                <a:prstClr val="black"/>
              </a:solidFill>
              <a:latin typeface="SimSun"/>
              <a:cs typeface="SimSun"/>
            </a:endParaRPr>
          </a:p>
        </p:txBody>
      </p:sp>
      <p:sp>
        <p:nvSpPr>
          <p:cNvPr id="86" name="object 86"/>
          <p:cNvSpPr/>
          <p:nvPr/>
        </p:nvSpPr>
        <p:spPr>
          <a:xfrm>
            <a:off x="7019670" y="1309020"/>
            <a:ext cx="2540" cy="258445"/>
          </a:xfrm>
          <a:custGeom>
            <a:avLst/>
            <a:gdLst/>
            <a:ahLst/>
            <a:cxnLst/>
            <a:rect l="l" t="t" r="r" b="b"/>
            <a:pathLst>
              <a:path w="2540" h="258444">
                <a:moveTo>
                  <a:pt x="0" y="0"/>
                </a:moveTo>
                <a:lnTo>
                  <a:pt x="2286" y="258318"/>
                </a:lnTo>
              </a:path>
            </a:pathLst>
          </a:custGeom>
          <a:ln w="14287">
            <a:solidFill>
              <a:srgbClr val="000000"/>
            </a:solidFill>
          </a:ln>
        </p:spPr>
        <p:txBody>
          <a:bodyPr wrap="square" lIns="0" tIns="0" rIns="0" bIns="0" rtlCol="0"/>
          <a:lstStyle/>
          <a:p>
            <a:endParaRPr>
              <a:solidFill>
                <a:prstClr val="black"/>
              </a:solidFill>
            </a:endParaRPr>
          </a:p>
        </p:txBody>
      </p:sp>
      <p:sp>
        <p:nvSpPr>
          <p:cNvPr id="87" name="object 87"/>
          <p:cNvSpPr/>
          <p:nvPr/>
        </p:nvSpPr>
        <p:spPr>
          <a:xfrm>
            <a:off x="6954901" y="1309020"/>
            <a:ext cx="132080" cy="48895"/>
          </a:xfrm>
          <a:custGeom>
            <a:avLst/>
            <a:gdLst/>
            <a:ahLst/>
            <a:cxnLst/>
            <a:rect l="l" t="t" r="r" b="b"/>
            <a:pathLst>
              <a:path w="132079" h="48894">
                <a:moveTo>
                  <a:pt x="131825" y="48767"/>
                </a:moveTo>
                <a:lnTo>
                  <a:pt x="64769" y="0"/>
                </a:lnTo>
                <a:lnTo>
                  <a:pt x="0" y="48767"/>
                </a:lnTo>
              </a:path>
            </a:pathLst>
          </a:custGeom>
          <a:ln w="14287">
            <a:solidFill>
              <a:srgbClr val="000000"/>
            </a:solidFill>
          </a:ln>
        </p:spPr>
        <p:txBody>
          <a:bodyPr wrap="square" lIns="0" tIns="0" rIns="0" bIns="0" rtlCol="0"/>
          <a:lstStyle/>
          <a:p>
            <a:endParaRPr>
              <a:solidFill>
                <a:prstClr val="black"/>
              </a:solidFill>
            </a:endParaRPr>
          </a:p>
        </p:txBody>
      </p:sp>
      <p:sp>
        <p:nvSpPr>
          <p:cNvPr id="88" name="object 88"/>
          <p:cNvSpPr/>
          <p:nvPr/>
        </p:nvSpPr>
        <p:spPr>
          <a:xfrm>
            <a:off x="7892922" y="2003964"/>
            <a:ext cx="174625" cy="1905"/>
          </a:xfrm>
          <a:custGeom>
            <a:avLst/>
            <a:gdLst/>
            <a:ahLst/>
            <a:cxnLst/>
            <a:rect l="l" t="t" r="r" b="b"/>
            <a:pathLst>
              <a:path w="174625" h="1905">
                <a:moveTo>
                  <a:pt x="0" y="0"/>
                </a:moveTo>
                <a:lnTo>
                  <a:pt x="174498" y="1523"/>
                </a:lnTo>
              </a:path>
            </a:pathLst>
          </a:custGeom>
          <a:ln w="14287">
            <a:solidFill>
              <a:srgbClr val="000000"/>
            </a:solidFill>
          </a:ln>
        </p:spPr>
        <p:txBody>
          <a:bodyPr wrap="square" lIns="0" tIns="0" rIns="0" bIns="0" rtlCol="0"/>
          <a:lstStyle/>
          <a:p>
            <a:endParaRPr>
              <a:solidFill>
                <a:prstClr val="black"/>
              </a:solidFill>
            </a:endParaRPr>
          </a:p>
        </p:txBody>
      </p:sp>
      <p:sp>
        <p:nvSpPr>
          <p:cNvPr id="89" name="object 89"/>
          <p:cNvSpPr/>
          <p:nvPr/>
        </p:nvSpPr>
        <p:spPr>
          <a:xfrm>
            <a:off x="8001127" y="1955196"/>
            <a:ext cx="66675" cy="98425"/>
          </a:xfrm>
          <a:custGeom>
            <a:avLst/>
            <a:gdLst/>
            <a:ahLst/>
            <a:cxnLst/>
            <a:rect l="l" t="t" r="r" b="b"/>
            <a:pathLst>
              <a:path w="66675" h="98425">
                <a:moveTo>
                  <a:pt x="0" y="98298"/>
                </a:moveTo>
                <a:lnTo>
                  <a:pt x="66294" y="49530"/>
                </a:lnTo>
                <a:lnTo>
                  <a:pt x="0" y="0"/>
                </a:lnTo>
              </a:path>
            </a:pathLst>
          </a:custGeom>
          <a:ln w="14287">
            <a:solidFill>
              <a:srgbClr val="000000"/>
            </a:solidFill>
          </a:ln>
        </p:spPr>
        <p:txBody>
          <a:bodyPr wrap="square" lIns="0" tIns="0" rIns="0" bIns="0" rtlCol="0"/>
          <a:lstStyle/>
          <a:p>
            <a:endParaRPr>
              <a:solidFill>
                <a:prstClr val="black"/>
              </a:solidFill>
            </a:endParaRPr>
          </a:p>
        </p:txBody>
      </p:sp>
      <p:sp>
        <p:nvSpPr>
          <p:cNvPr id="90" name="object 90"/>
          <p:cNvSpPr txBox="1"/>
          <p:nvPr/>
        </p:nvSpPr>
        <p:spPr>
          <a:xfrm>
            <a:off x="6789807" y="1459693"/>
            <a:ext cx="1129665" cy="721995"/>
          </a:xfrm>
          <a:prstGeom prst="rect">
            <a:avLst/>
          </a:prstGeom>
        </p:spPr>
        <p:txBody>
          <a:bodyPr vert="horz" wrap="square" lIns="0" tIns="116839" rIns="0" bIns="0" rtlCol="0">
            <a:spAutoFit/>
          </a:bodyPr>
          <a:lstStyle/>
          <a:p>
            <a:pPr marL="12700">
              <a:spcBef>
                <a:spcPts val="919"/>
              </a:spcBef>
            </a:pPr>
            <a:r>
              <a:rPr sz="1600" dirty="0">
                <a:solidFill>
                  <a:srgbClr val="323232"/>
                </a:solidFill>
                <a:latin typeface="SimSun"/>
                <a:cs typeface="SimSun"/>
              </a:rPr>
              <a:t>电子束</a:t>
            </a:r>
            <a:endParaRPr sz="1600">
              <a:solidFill>
                <a:prstClr val="black"/>
              </a:solidFill>
              <a:latin typeface="SimSun"/>
              <a:cs typeface="SimSun"/>
            </a:endParaRPr>
          </a:p>
          <a:p>
            <a:pPr marL="506095">
              <a:spcBef>
                <a:spcPts val="819"/>
              </a:spcBef>
            </a:pPr>
            <a:r>
              <a:rPr sz="1600" dirty="0">
                <a:solidFill>
                  <a:srgbClr val="323232"/>
                </a:solidFill>
                <a:latin typeface="SimSun"/>
                <a:cs typeface="SimSun"/>
              </a:rPr>
              <a:t>荧光屏</a:t>
            </a:r>
            <a:endParaRPr sz="1600">
              <a:solidFill>
                <a:prstClr val="black"/>
              </a:solidFill>
              <a:latin typeface="SimSun"/>
              <a:cs typeface="SimSun"/>
            </a:endParaRPr>
          </a:p>
        </p:txBody>
      </p:sp>
    </p:spTree>
    <p:extLst>
      <p:ext uri="{BB962C8B-B14F-4D97-AF65-F5344CB8AC3E}">
        <p14:creationId xmlns:p14="http://schemas.microsoft.com/office/powerpoint/2010/main" val="406380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590" y="283590"/>
            <a:ext cx="8168005" cy="3649717"/>
          </a:xfrm>
          <a:prstGeom prst="rect">
            <a:avLst/>
          </a:prstGeom>
        </p:spPr>
        <p:txBody>
          <a:bodyPr vert="horz" wrap="square" lIns="0" tIns="12700" rIns="0" bIns="0" rtlCol="0">
            <a:spAutoFit/>
          </a:bodyPr>
          <a:lstStyle/>
          <a:p>
            <a:pPr marL="12700">
              <a:lnSpc>
                <a:spcPct val="100000"/>
              </a:lnSpc>
              <a:spcBef>
                <a:spcPts val="100"/>
              </a:spcBef>
            </a:pPr>
            <a:r>
              <a:rPr sz="2800" b="1" spc="-70" dirty="0">
                <a:solidFill>
                  <a:srgbClr val="FF3300"/>
                </a:solidFill>
                <a:latin typeface="Microsoft JhengHei"/>
                <a:cs typeface="Microsoft JhengHei"/>
              </a:rPr>
              <a:t>（1）</a:t>
            </a:r>
            <a:r>
              <a:rPr sz="2800" b="1" spc="10" dirty="0">
                <a:solidFill>
                  <a:srgbClr val="FF3300"/>
                </a:solidFill>
                <a:latin typeface="Microsoft JhengHei"/>
                <a:cs typeface="Microsoft JhengHei"/>
              </a:rPr>
              <a:t>造型技术</a:t>
            </a:r>
            <a:endParaRPr sz="2800" dirty="0">
              <a:latin typeface="Microsoft JhengHei"/>
              <a:cs typeface="Microsoft JhengHei"/>
            </a:endParaRPr>
          </a:p>
          <a:p>
            <a:pPr marL="229870" marR="5080">
              <a:lnSpc>
                <a:spcPct val="100000"/>
              </a:lnSpc>
              <a:spcBef>
                <a:spcPts val="1870"/>
              </a:spcBef>
            </a:pPr>
            <a:r>
              <a:rPr sz="2400" dirty="0">
                <a:latin typeface="SimSun"/>
                <a:cs typeface="SimSun"/>
              </a:rPr>
              <a:t>在计算机中建立所要生成图像的物体的模型，即给出表示该 物体的几何数据和拓扑关系</a:t>
            </a:r>
          </a:p>
          <a:p>
            <a:pPr>
              <a:lnSpc>
                <a:spcPct val="100000"/>
              </a:lnSpc>
            </a:pPr>
            <a:endParaRPr sz="2400" dirty="0">
              <a:latin typeface="Times New Roman"/>
              <a:cs typeface="Times New Roman"/>
            </a:endParaRPr>
          </a:p>
          <a:p>
            <a:pPr>
              <a:lnSpc>
                <a:spcPct val="100000"/>
              </a:lnSpc>
              <a:spcBef>
                <a:spcPts val="5"/>
              </a:spcBef>
            </a:pPr>
            <a:endParaRPr sz="2450" dirty="0">
              <a:latin typeface="Times New Roman"/>
              <a:cs typeface="Times New Roman"/>
            </a:endParaRPr>
          </a:p>
          <a:p>
            <a:pPr marL="156845" marR="4954905" algn="just">
              <a:lnSpc>
                <a:spcPct val="100000"/>
              </a:lnSpc>
            </a:pPr>
            <a:r>
              <a:rPr sz="2400" dirty="0" err="1">
                <a:latin typeface="SimSun"/>
                <a:cs typeface="SimSun"/>
              </a:rPr>
              <a:t>比如教室里有桌子、</a:t>
            </a:r>
            <a:r>
              <a:rPr sz="2400" dirty="0" err="1" smtClean="0">
                <a:latin typeface="SimSun"/>
                <a:cs typeface="SimSun"/>
              </a:rPr>
              <a:t>椅</a:t>
            </a:r>
            <a:r>
              <a:rPr sz="2400" spc="-5" dirty="0" err="1" smtClean="0">
                <a:latin typeface="SimSun"/>
                <a:cs typeface="SimSun"/>
              </a:rPr>
              <a:t>子、</a:t>
            </a:r>
            <a:r>
              <a:rPr sz="2400" spc="-5" dirty="0" err="1">
                <a:latin typeface="SimSun"/>
                <a:cs typeface="SimSun"/>
              </a:rPr>
              <a:t>墙等，</a:t>
            </a:r>
            <a:r>
              <a:rPr sz="2400" spc="-5" dirty="0" err="1" smtClean="0">
                <a:latin typeface="SimSun"/>
                <a:cs typeface="SimSun"/>
              </a:rPr>
              <a:t>这些模型可</a:t>
            </a:r>
            <a:r>
              <a:rPr sz="2400" dirty="0" err="1" smtClean="0">
                <a:latin typeface="SimSun"/>
                <a:cs typeface="SimSun"/>
              </a:rPr>
              <a:t>以用圆柱、平面等表示出来</a:t>
            </a:r>
            <a:endParaRPr sz="2400" dirty="0">
              <a:latin typeface="SimSun"/>
              <a:cs typeface="SimSun"/>
            </a:endParaRPr>
          </a:p>
        </p:txBody>
      </p:sp>
      <p:sp>
        <p:nvSpPr>
          <p:cNvPr id="3" name="object 3"/>
          <p:cNvSpPr/>
          <p:nvPr/>
        </p:nvSpPr>
        <p:spPr>
          <a:xfrm>
            <a:off x="3924300" y="1781175"/>
            <a:ext cx="4762500" cy="31623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503" y="291242"/>
            <a:ext cx="7950200" cy="1121410"/>
          </a:xfrm>
          <a:prstGeom prst="rect">
            <a:avLst/>
          </a:prstGeom>
        </p:spPr>
        <p:txBody>
          <a:bodyPr vert="horz" wrap="square" lIns="0" tIns="12700" rIns="0" bIns="0" rtlCol="0">
            <a:spAutoFit/>
          </a:bodyPr>
          <a:lstStyle/>
          <a:p>
            <a:pPr marL="12700" marR="5080" algn="just">
              <a:lnSpc>
                <a:spcPct val="100000"/>
              </a:lnSpc>
              <a:spcBef>
                <a:spcPts val="100"/>
              </a:spcBef>
            </a:pPr>
            <a:r>
              <a:rPr dirty="0"/>
              <a:t>要保持荧光屏上有稳定的图象就必须不断地发射电子束。刷 新一次指电子束从上到下将荧光屏扫描一次，其扫描过程如 下图所示：</a:t>
            </a:r>
          </a:p>
        </p:txBody>
      </p:sp>
      <p:sp>
        <p:nvSpPr>
          <p:cNvPr id="3" name="object 3"/>
          <p:cNvSpPr/>
          <p:nvPr/>
        </p:nvSpPr>
        <p:spPr>
          <a:xfrm>
            <a:off x="3276739" y="1615344"/>
            <a:ext cx="2734055" cy="196367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619131" y="3801014"/>
            <a:ext cx="7950200" cy="1121410"/>
          </a:xfrm>
          <a:prstGeom prst="rect">
            <a:avLst/>
          </a:prstGeom>
        </p:spPr>
        <p:txBody>
          <a:bodyPr vert="horz" wrap="square" lIns="0" tIns="12700" rIns="0" bIns="0" rtlCol="0">
            <a:spAutoFit/>
          </a:bodyPr>
          <a:lstStyle/>
          <a:p>
            <a:pPr marL="12700" marR="5080" algn="just">
              <a:spcBef>
                <a:spcPts val="100"/>
              </a:spcBef>
            </a:pPr>
            <a:r>
              <a:rPr sz="2400" dirty="0">
                <a:solidFill>
                  <a:srgbClr val="323232"/>
                </a:solidFill>
                <a:latin typeface="SimSun"/>
                <a:cs typeface="SimSun"/>
              </a:rPr>
              <a:t>只有刷新频率高到一定值后，图象才能稳定显示。大约达到 每秒</a:t>
            </a:r>
            <a:r>
              <a:rPr sz="2400" dirty="0">
                <a:solidFill>
                  <a:srgbClr val="FF0000"/>
                </a:solidFill>
                <a:latin typeface="SimSun"/>
                <a:cs typeface="SimSun"/>
              </a:rPr>
              <a:t>60帧</a:t>
            </a:r>
            <a:r>
              <a:rPr sz="2400" dirty="0">
                <a:solidFill>
                  <a:srgbClr val="323232"/>
                </a:solidFill>
                <a:latin typeface="SimSun"/>
                <a:cs typeface="SimSun"/>
              </a:rPr>
              <a:t>即60Hz时，人眼才能感觉到屏幕不闪烁，要使人眼 觉得舒服，一般必须有85Hz以上的刷新频率。</a:t>
            </a:r>
            <a:endParaRPr sz="2400">
              <a:solidFill>
                <a:prstClr val="black"/>
              </a:solidFill>
              <a:latin typeface="SimSun"/>
              <a:cs typeface="SimSun"/>
            </a:endParaRPr>
          </a:p>
        </p:txBody>
      </p:sp>
    </p:spTree>
    <p:extLst>
      <p:ext uri="{BB962C8B-B14F-4D97-AF65-F5344CB8AC3E}">
        <p14:creationId xmlns:p14="http://schemas.microsoft.com/office/powerpoint/2010/main" val="9157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8600" y="343820"/>
            <a:ext cx="8125085" cy="3936975"/>
          </a:xfrm>
          <a:prstGeom prst="rect">
            <a:avLst/>
          </a:prstGeom>
        </p:spPr>
        <p:txBody>
          <a:bodyPr vert="horz" wrap="square" lIns="0" tIns="12700" rIns="0" bIns="0" rtlCol="0">
            <a:spAutoFit/>
          </a:bodyPr>
          <a:lstStyle/>
          <a:p>
            <a:pPr marL="12700" marR="5080" indent="304800">
              <a:spcBef>
                <a:spcPts val="600"/>
              </a:spcBef>
            </a:pPr>
            <a:r>
              <a:rPr sz="2400" dirty="0">
                <a:solidFill>
                  <a:srgbClr val="323232"/>
                </a:solidFill>
                <a:latin typeface="SimSun"/>
                <a:cs typeface="SimSun"/>
              </a:rPr>
              <a:t>有些扫描速度较慢的显示器，为了能得到好的显示效果， 采用一种叫</a:t>
            </a:r>
            <a:r>
              <a:rPr sz="2400" dirty="0">
                <a:solidFill>
                  <a:srgbClr val="FF0000"/>
                </a:solidFill>
                <a:latin typeface="SimSun"/>
                <a:cs typeface="SimSun"/>
              </a:rPr>
              <a:t>隔行扫描</a:t>
            </a:r>
            <a:r>
              <a:rPr sz="2400" dirty="0">
                <a:solidFill>
                  <a:srgbClr val="323232"/>
                </a:solidFill>
                <a:latin typeface="SimSun"/>
                <a:cs typeface="SimSun"/>
              </a:rPr>
              <a:t>的技术。</a:t>
            </a:r>
            <a:endParaRPr sz="2400" dirty="0">
              <a:solidFill>
                <a:prstClr val="black"/>
              </a:solidFill>
              <a:latin typeface="SimSun"/>
              <a:cs typeface="SimSun"/>
            </a:endParaRPr>
          </a:p>
          <a:p>
            <a:pPr marL="388620">
              <a:spcBef>
                <a:spcPts val="600"/>
              </a:spcBef>
            </a:pPr>
            <a:r>
              <a:rPr sz="2400" dirty="0">
                <a:solidFill>
                  <a:srgbClr val="323232"/>
                </a:solidFill>
                <a:latin typeface="SimSun"/>
                <a:cs typeface="SimSun"/>
              </a:rPr>
              <a:t>首先从第0行开始，</a:t>
            </a:r>
            <a:r>
              <a:rPr sz="2400" dirty="0" smtClean="0">
                <a:solidFill>
                  <a:srgbClr val="323232"/>
                </a:solidFill>
                <a:latin typeface="SimSun"/>
                <a:cs typeface="SimSun"/>
              </a:rPr>
              <a:t>每隔一行扫描，将偶数行都扫描完毕垂直回扫后</a:t>
            </a:r>
            <a:r>
              <a:rPr sz="2400" dirty="0">
                <a:solidFill>
                  <a:srgbClr val="323232"/>
                </a:solidFill>
                <a:latin typeface="SimSun"/>
                <a:cs typeface="SimSun"/>
              </a:rPr>
              <a:t>， 电子束从第1</a:t>
            </a:r>
            <a:r>
              <a:rPr sz="2400" dirty="0" smtClean="0">
                <a:solidFill>
                  <a:srgbClr val="323232"/>
                </a:solidFill>
                <a:latin typeface="SimSun"/>
                <a:cs typeface="SimSun"/>
              </a:rPr>
              <a:t>行开始扫描所有奇数行。</a:t>
            </a:r>
            <a:endParaRPr sz="2400" dirty="0">
              <a:solidFill>
                <a:prstClr val="black"/>
              </a:solidFill>
              <a:latin typeface="SimSun"/>
              <a:cs typeface="SimSun"/>
            </a:endParaRPr>
          </a:p>
          <a:p>
            <a:pPr marR="2908935">
              <a:spcBef>
                <a:spcPts val="600"/>
              </a:spcBef>
            </a:pPr>
            <a:endParaRPr lang="en-US" sz="2400" dirty="0" smtClean="0">
              <a:solidFill>
                <a:srgbClr val="323232"/>
              </a:solidFill>
              <a:latin typeface="SimSun"/>
              <a:cs typeface="SimSun"/>
            </a:endParaRPr>
          </a:p>
          <a:p>
            <a:pPr marR="2908935">
              <a:spcBef>
                <a:spcPts val="600"/>
              </a:spcBef>
            </a:pPr>
            <a:r>
              <a:rPr sz="2400" dirty="0" smtClean="0">
                <a:solidFill>
                  <a:srgbClr val="323232"/>
                </a:solidFill>
                <a:latin typeface="SimSun"/>
                <a:cs typeface="SimSun"/>
              </a:rPr>
              <a:t>这样的技术相当于将扫描频率加倍，比如逐行扫描</a:t>
            </a:r>
            <a:r>
              <a:rPr sz="2400" dirty="0">
                <a:solidFill>
                  <a:srgbClr val="323232"/>
                </a:solidFill>
                <a:latin typeface="SimSun"/>
                <a:cs typeface="SimSun"/>
              </a:rPr>
              <a:t>30Hz</a:t>
            </a:r>
            <a:r>
              <a:rPr sz="2400" dirty="0" smtClean="0">
                <a:solidFill>
                  <a:srgbClr val="323232"/>
                </a:solidFill>
                <a:latin typeface="SimSun"/>
                <a:cs typeface="SimSun"/>
              </a:rPr>
              <a:t>人们会觉得闪烁，</a:t>
            </a:r>
            <a:r>
              <a:rPr sz="2400" dirty="0">
                <a:solidFill>
                  <a:srgbClr val="323232"/>
                </a:solidFill>
                <a:latin typeface="SimSun"/>
                <a:cs typeface="SimSun"/>
              </a:rPr>
              <a:t>但是同样的扫描频率，</a:t>
            </a:r>
            <a:r>
              <a:rPr sz="2400" dirty="0" smtClean="0">
                <a:solidFill>
                  <a:srgbClr val="323232"/>
                </a:solidFill>
                <a:latin typeface="SimSun"/>
                <a:cs typeface="SimSun"/>
              </a:rPr>
              <a:t>如果用隔行扫描技术人们就不会觉得闪烁</a:t>
            </a:r>
            <a:r>
              <a:rPr sz="2400" dirty="0">
                <a:solidFill>
                  <a:srgbClr val="323232"/>
                </a:solidFill>
                <a:latin typeface="SimSun"/>
                <a:cs typeface="SimSun"/>
              </a:rPr>
              <a:t>。</a:t>
            </a:r>
            <a:r>
              <a:rPr sz="2400" dirty="0" smtClean="0">
                <a:solidFill>
                  <a:srgbClr val="323232"/>
                </a:solidFill>
                <a:latin typeface="SimSun"/>
                <a:cs typeface="SimSun"/>
              </a:rPr>
              <a:t>当然这样的技术和真正逐行</a:t>
            </a:r>
            <a:r>
              <a:rPr sz="2400" dirty="0">
                <a:solidFill>
                  <a:srgbClr val="323232"/>
                </a:solidFill>
                <a:latin typeface="SimSun"/>
                <a:cs typeface="SimSun"/>
              </a:rPr>
              <a:t>60Hz</a:t>
            </a:r>
            <a:r>
              <a:rPr sz="2400" dirty="0" smtClean="0">
                <a:solidFill>
                  <a:srgbClr val="323232"/>
                </a:solidFill>
                <a:latin typeface="SimSun"/>
                <a:cs typeface="SimSun"/>
              </a:rPr>
              <a:t>的效果还是有差距的</a:t>
            </a:r>
            <a:r>
              <a:rPr sz="2400" dirty="0">
                <a:solidFill>
                  <a:srgbClr val="323232"/>
                </a:solidFill>
                <a:latin typeface="SimSun"/>
                <a:cs typeface="SimSun"/>
              </a:rPr>
              <a:t>。</a:t>
            </a:r>
            <a:endParaRPr sz="2400" dirty="0">
              <a:solidFill>
                <a:prstClr val="black"/>
              </a:solidFill>
              <a:latin typeface="SimSun"/>
              <a:cs typeface="SimSun"/>
            </a:endParaRPr>
          </a:p>
        </p:txBody>
      </p:sp>
      <p:sp>
        <p:nvSpPr>
          <p:cNvPr id="3" name="object 3"/>
          <p:cNvSpPr/>
          <p:nvPr/>
        </p:nvSpPr>
        <p:spPr>
          <a:xfrm>
            <a:off x="5943600" y="2117725"/>
            <a:ext cx="2734055" cy="196519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393158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7840" y="291242"/>
            <a:ext cx="8421370" cy="3306033"/>
          </a:xfrm>
          <a:prstGeom prst="rect">
            <a:avLst/>
          </a:prstGeom>
        </p:spPr>
        <p:txBody>
          <a:bodyPr vert="horz" wrap="square" lIns="0" tIns="12700" rIns="0" bIns="0" rtlCol="0">
            <a:spAutoFit/>
          </a:bodyPr>
          <a:lstStyle/>
          <a:p>
            <a:pPr marL="12700">
              <a:spcBef>
                <a:spcPts val="100"/>
              </a:spcBef>
            </a:pPr>
            <a:r>
              <a:rPr sz="2400" b="1" dirty="0">
                <a:solidFill>
                  <a:srgbClr val="3333FF"/>
                </a:solidFill>
                <a:latin typeface="Microsoft JhengHei"/>
                <a:cs typeface="Microsoft JhengHei"/>
              </a:rPr>
              <a:t>（二）彩色阴极射线管</a:t>
            </a:r>
            <a:endParaRPr sz="2400" dirty="0">
              <a:solidFill>
                <a:prstClr val="black"/>
              </a:solidFill>
              <a:latin typeface="Microsoft JhengHei"/>
              <a:cs typeface="Microsoft JhengHei"/>
            </a:endParaRPr>
          </a:p>
          <a:p>
            <a:pPr marL="483234" marR="5080">
              <a:spcBef>
                <a:spcPts val="2120"/>
              </a:spcBef>
            </a:pPr>
            <a:r>
              <a:rPr sz="2400" dirty="0">
                <a:solidFill>
                  <a:srgbClr val="323232"/>
                </a:solidFill>
                <a:latin typeface="SimSun"/>
                <a:cs typeface="SimSun"/>
              </a:rPr>
              <a:t>一个CRT能显示不同颜色的图形，那么彩色CRT显示器的彩色 又是如何生产的呢？</a:t>
            </a:r>
            <a:endParaRPr sz="2400" dirty="0">
              <a:solidFill>
                <a:prstClr val="black"/>
              </a:solidFill>
              <a:latin typeface="SimSun"/>
              <a:cs typeface="SimSun"/>
            </a:endParaRPr>
          </a:p>
          <a:p>
            <a:pPr>
              <a:spcBef>
                <a:spcPts val="45"/>
              </a:spcBef>
            </a:pPr>
            <a:endParaRPr sz="2350" dirty="0">
              <a:solidFill>
                <a:prstClr val="black"/>
              </a:solidFill>
              <a:latin typeface="Times New Roman"/>
              <a:cs typeface="Times New Roman"/>
            </a:endParaRPr>
          </a:p>
          <a:p>
            <a:pPr marL="494665" marR="146050">
              <a:spcBef>
                <a:spcPts val="5"/>
              </a:spcBef>
            </a:pPr>
            <a:r>
              <a:rPr sz="2400" dirty="0">
                <a:solidFill>
                  <a:srgbClr val="323232"/>
                </a:solidFill>
                <a:latin typeface="SimSun"/>
                <a:cs typeface="SimSun"/>
              </a:rPr>
              <a:t>彩色CRT显示器的荧光屏上涂有三种荧光物质，它们分别能 </a:t>
            </a:r>
            <a:r>
              <a:rPr sz="2400" dirty="0" err="1">
                <a:solidFill>
                  <a:srgbClr val="323232"/>
                </a:solidFill>
                <a:latin typeface="SimSun"/>
                <a:cs typeface="SimSun"/>
              </a:rPr>
              <a:t>发</a:t>
            </a:r>
            <a:r>
              <a:rPr sz="2400" b="1" dirty="0" err="1">
                <a:solidFill>
                  <a:srgbClr val="FF0000"/>
                </a:solidFill>
                <a:latin typeface="Microsoft JhengHei"/>
                <a:cs typeface="Microsoft JhengHei"/>
              </a:rPr>
              <a:t>红</a:t>
            </a:r>
            <a:r>
              <a:rPr sz="2400" dirty="0" smtClean="0">
                <a:solidFill>
                  <a:srgbClr val="323232"/>
                </a:solidFill>
                <a:latin typeface="SimSun"/>
                <a:cs typeface="SimSun"/>
              </a:rPr>
              <a:t>、</a:t>
            </a:r>
            <a:r>
              <a:rPr lang="zh-CN" altLang="en-US" sz="2400" b="1" dirty="0" smtClean="0">
                <a:solidFill>
                  <a:srgbClr val="33CC33"/>
                </a:solidFill>
                <a:latin typeface="Microsoft JhengHei UI" panose="020B0604030504040204" pitchFamily="34" charset="-120"/>
                <a:ea typeface="Microsoft JhengHei UI" panose="020B0604030504040204" pitchFamily="34" charset="-120"/>
                <a:cs typeface="Microsoft JhengHei"/>
              </a:rPr>
              <a:t>绿 </a:t>
            </a:r>
            <a:r>
              <a:rPr sz="2400" dirty="0" smtClean="0">
                <a:solidFill>
                  <a:srgbClr val="323232"/>
                </a:solidFill>
                <a:latin typeface="SimSun"/>
                <a:cs typeface="SimSun"/>
              </a:rPr>
              <a:t>、</a:t>
            </a:r>
            <a:r>
              <a:rPr lang="zh-CN" altLang="en-US" sz="2400" b="1" dirty="0">
                <a:solidFill>
                  <a:srgbClr val="3333FF"/>
                </a:solidFill>
                <a:latin typeface="Microsoft JhengHei UI" panose="020B0604030504040204" pitchFamily="34" charset="-120"/>
                <a:ea typeface="Microsoft JhengHei UI" panose="020B0604030504040204" pitchFamily="34" charset="-120"/>
                <a:cs typeface="Microsoft JhengHei"/>
              </a:rPr>
              <a:t>蓝</a:t>
            </a:r>
            <a:r>
              <a:rPr sz="2400" dirty="0" err="1" smtClean="0">
                <a:solidFill>
                  <a:srgbClr val="323232"/>
                </a:solidFill>
                <a:latin typeface="SimSun"/>
                <a:cs typeface="SimSun"/>
              </a:rPr>
              <a:t>三种颜色的光</a:t>
            </a:r>
            <a:r>
              <a:rPr sz="2400" dirty="0">
                <a:solidFill>
                  <a:srgbClr val="323232"/>
                </a:solidFill>
                <a:latin typeface="SimSun"/>
                <a:cs typeface="SimSun"/>
              </a:rPr>
              <a:t>。</a:t>
            </a:r>
            <a:endParaRPr sz="2400" dirty="0">
              <a:solidFill>
                <a:prstClr val="black"/>
              </a:solidFill>
              <a:latin typeface="SimSun"/>
              <a:cs typeface="SimSun"/>
            </a:endParaRPr>
          </a:p>
          <a:p>
            <a:pPr>
              <a:spcBef>
                <a:spcPts val="15"/>
              </a:spcBef>
            </a:pPr>
            <a:endParaRPr sz="2900" dirty="0">
              <a:solidFill>
                <a:prstClr val="black"/>
              </a:solidFill>
              <a:latin typeface="Times New Roman"/>
              <a:cs typeface="Times New Roman"/>
            </a:endParaRPr>
          </a:p>
          <a:p>
            <a:pPr marL="494665"/>
            <a:r>
              <a:rPr sz="2400" dirty="0">
                <a:solidFill>
                  <a:srgbClr val="323232"/>
                </a:solidFill>
                <a:latin typeface="SimSun"/>
                <a:cs typeface="SimSun"/>
              </a:rPr>
              <a:t>任何颜色都是由这三种荧光粉发出的色光相混而得</a:t>
            </a:r>
            <a:endParaRPr sz="2400" dirty="0">
              <a:solidFill>
                <a:prstClr val="black"/>
              </a:solidFill>
              <a:latin typeface="SimSun"/>
              <a:cs typeface="SimSun"/>
            </a:endParaRPr>
          </a:p>
        </p:txBody>
      </p:sp>
    </p:spTree>
    <p:extLst>
      <p:ext uri="{BB962C8B-B14F-4D97-AF65-F5344CB8AC3E}">
        <p14:creationId xmlns:p14="http://schemas.microsoft.com/office/powerpoint/2010/main" val="2034370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114" y="308768"/>
            <a:ext cx="6121400" cy="391160"/>
          </a:xfrm>
          <a:prstGeom prst="rect">
            <a:avLst/>
          </a:prstGeom>
        </p:spPr>
        <p:txBody>
          <a:bodyPr vert="horz" wrap="square" lIns="0" tIns="12700" rIns="0" bIns="0" rtlCol="0">
            <a:spAutoFit/>
          </a:bodyPr>
          <a:lstStyle/>
          <a:p>
            <a:pPr marL="12700">
              <a:lnSpc>
                <a:spcPct val="100000"/>
              </a:lnSpc>
              <a:spcBef>
                <a:spcPts val="100"/>
              </a:spcBef>
            </a:pPr>
            <a:r>
              <a:rPr dirty="0">
                <a:solidFill>
                  <a:srgbClr val="3333FF"/>
                </a:solidFill>
              </a:rPr>
              <a:t>主要结构</a:t>
            </a:r>
            <a:r>
              <a:rPr dirty="0"/>
              <a:t>：三支电子枪、荫罩板、三色荧光粉</a:t>
            </a:r>
          </a:p>
        </p:txBody>
      </p:sp>
      <p:sp>
        <p:nvSpPr>
          <p:cNvPr id="3" name="object 3"/>
          <p:cNvSpPr/>
          <p:nvPr/>
        </p:nvSpPr>
        <p:spPr>
          <a:xfrm>
            <a:off x="3276739" y="1129950"/>
            <a:ext cx="3284220" cy="365572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690759" y="2829464"/>
            <a:ext cx="1549400" cy="1399540"/>
          </a:xfrm>
          <a:prstGeom prst="rect">
            <a:avLst/>
          </a:prstGeom>
        </p:spPr>
        <p:txBody>
          <a:bodyPr vert="horz" wrap="square" lIns="0" tIns="12700" rIns="0" bIns="0" rtlCol="0">
            <a:spAutoFit/>
          </a:bodyPr>
          <a:lstStyle/>
          <a:p>
            <a:pPr marL="85725">
              <a:spcBef>
                <a:spcPts val="100"/>
              </a:spcBef>
            </a:pPr>
            <a:r>
              <a:rPr sz="2400" dirty="0">
                <a:solidFill>
                  <a:srgbClr val="323232"/>
                </a:solidFill>
                <a:latin typeface="SimSun"/>
                <a:cs typeface="SimSun"/>
              </a:rPr>
              <a:t>荫罩板</a:t>
            </a:r>
            <a:endParaRPr sz="2400">
              <a:solidFill>
                <a:prstClr val="black"/>
              </a:solidFill>
              <a:latin typeface="SimSun"/>
              <a:cs typeface="SimSun"/>
            </a:endParaRPr>
          </a:p>
          <a:p>
            <a:endParaRPr sz="2400">
              <a:solidFill>
                <a:prstClr val="black"/>
              </a:solidFill>
              <a:latin typeface="Times New Roman"/>
              <a:cs typeface="Times New Roman"/>
            </a:endParaRPr>
          </a:p>
          <a:p>
            <a:pPr>
              <a:spcBef>
                <a:spcPts val="55"/>
              </a:spcBef>
            </a:pPr>
            <a:endParaRPr sz="1950">
              <a:solidFill>
                <a:prstClr val="black"/>
              </a:solidFill>
              <a:latin typeface="Times New Roman"/>
              <a:cs typeface="Times New Roman"/>
            </a:endParaRPr>
          </a:p>
          <a:p>
            <a:pPr marL="12700"/>
            <a:r>
              <a:rPr sz="2400" dirty="0">
                <a:solidFill>
                  <a:srgbClr val="323232"/>
                </a:solidFill>
                <a:latin typeface="SimSun"/>
                <a:cs typeface="SimSun"/>
              </a:rPr>
              <a:t>三色荧光屏</a:t>
            </a:r>
            <a:endParaRPr sz="2400">
              <a:solidFill>
                <a:prstClr val="black"/>
              </a:solidFill>
              <a:latin typeface="SimSun"/>
              <a:cs typeface="SimSun"/>
            </a:endParaRPr>
          </a:p>
        </p:txBody>
      </p:sp>
      <p:sp>
        <p:nvSpPr>
          <p:cNvPr id="5" name="object 5"/>
          <p:cNvSpPr txBox="1"/>
          <p:nvPr/>
        </p:nvSpPr>
        <p:spPr>
          <a:xfrm>
            <a:off x="690759" y="1532693"/>
            <a:ext cx="1549400" cy="391160"/>
          </a:xfrm>
          <a:prstGeom prst="rect">
            <a:avLst/>
          </a:prstGeom>
        </p:spPr>
        <p:txBody>
          <a:bodyPr vert="horz" wrap="square" lIns="0" tIns="12700" rIns="0" bIns="0" rtlCol="0">
            <a:spAutoFit/>
          </a:bodyPr>
          <a:lstStyle/>
          <a:p>
            <a:pPr marL="12700">
              <a:spcBef>
                <a:spcPts val="100"/>
              </a:spcBef>
            </a:pPr>
            <a:r>
              <a:rPr sz="2400" dirty="0">
                <a:solidFill>
                  <a:srgbClr val="323232"/>
                </a:solidFill>
                <a:latin typeface="SimSun"/>
                <a:cs typeface="SimSun"/>
              </a:rPr>
              <a:t>三只电子枪</a:t>
            </a:r>
            <a:endParaRPr sz="2400">
              <a:solidFill>
                <a:prstClr val="black"/>
              </a:solidFill>
              <a:latin typeface="SimSun"/>
              <a:cs typeface="SimSun"/>
            </a:endParaRPr>
          </a:p>
        </p:txBody>
      </p:sp>
    </p:spTree>
    <p:extLst>
      <p:ext uri="{BB962C8B-B14F-4D97-AF65-F5344CB8AC3E}">
        <p14:creationId xmlns:p14="http://schemas.microsoft.com/office/powerpoint/2010/main" val="157832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46125"/>
            <a:ext cx="4038600" cy="1508105"/>
          </a:xfrm>
          <a:prstGeom prst="rect">
            <a:avLst/>
          </a:prstGeom>
        </p:spPr>
        <p:txBody>
          <a:bodyPr vert="horz" wrap="square" lIns="0" tIns="12700" rIns="0" bIns="0" rtlCol="0">
            <a:spAutoFit/>
          </a:bodyPr>
          <a:lstStyle/>
          <a:p>
            <a:pPr marL="12700" marR="5080">
              <a:lnSpc>
                <a:spcPct val="100000"/>
              </a:lnSpc>
              <a:spcBef>
                <a:spcPts val="100"/>
              </a:spcBef>
            </a:pPr>
            <a:r>
              <a:rPr dirty="0" err="1"/>
              <a:t>三束电子经过荫罩的选择</a:t>
            </a:r>
            <a:r>
              <a:rPr dirty="0" err="1" smtClean="0"/>
              <a:t>，分别到达三个荧光点的位置。通过控制三个电子束的强弱就能控制屏幕上点的颜色</a:t>
            </a:r>
            <a:endParaRPr dirty="0"/>
          </a:p>
        </p:txBody>
      </p:sp>
      <p:sp>
        <p:nvSpPr>
          <p:cNvPr id="3" name="object 3"/>
          <p:cNvSpPr/>
          <p:nvPr/>
        </p:nvSpPr>
        <p:spPr>
          <a:xfrm>
            <a:off x="4464168" y="265842"/>
            <a:ext cx="3113364" cy="366522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759952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428121" y="121824"/>
            <a:ext cx="3284220" cy="365572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txBox="1">
            <a:spLocks noGrp="1"/>
          </p:cNvSpPr>
          <p:nvPr>
            <p:ph type="title"/>
          </p:nvPr>
        </p:nvSpPr>
        <p:spPr>
          <a:xfrm>
            <a:off x="330333" y="270516"/>
            <a:ext cx="3987800" cy="1056315"/>
          </a:xfrm>
          <a:prstGeom prst="rect">
            <a:avLst/>
          </a:prstGeom>
        </p:spPr>
        <p:txBody>
          <a:bodyPr vert="horz" wrap="square" lIns="0" tIns="12700" rIns="0" bIns="0" rtlCol="0">
            <a:spAutoFit/>
          </a:bodyPr>
          <a:lstStyle/>
          <a:p>
            <a:pPr marL="12700" marR="5080">
              <a:lnSpc>
                <a:spcPct val="149800"/>
              </a:lnSpc>
              <a:spcBef>
                <a:spcPts val="100"/>
              </a:spcBef>
            </a:pPr>
            <a:r>
              <a:rPr b="1" dirty="0">
                <a:latin typeface="Microsoft JhengHei UI" panose="020B0604030504040204" pitchFamily="34" charset="-120"/>
                <a:ea typeface="Microsoft JhengHei UI" panose="020B0604030504040204" pitchFamily="34" charset="-120"/>
                <a:cs typeface="Microsoft JhengHei"/>
              </a:rPr>
              <a:t>如将</a:t>
            </a:r>
            <a:r>
              <a:rPr b="1" dirty="0">
                <a:solidFill>
                  <a:srgbClr val="FF0000"/>
                </a:solidFill>
                <a:latin typeface="Microsoft JhengHei UI" panose="020B0604030504040204" pitchFamily="34" charset="-120"/>
                <a:ea typeface="Microsoft JhengHei UI" panose="020B0604030504040204" pitchFamily="34" charset="-120"/>
                <a:cs typeface="Microsoft JhengHei"/>
              </a:rPr>
              <a:t>红</a:t>
            </a:r>
            <a:r>
              <a:rPr b="1" dirty="0">
                <a:latin typeface="Microsoft JhengHei UI" panose="020B0604030504040204" pitchFamily="34" charset="-120"/>
                <a:ea typeface="Microsoft JhengHei UI" panose="020B0604030504040204" pitchFamily="34" charset="-120"/>
                <a:cs typeface="Microsoft JhengHei"/>
              </a:rPr>
              <a:t>、</a:t>
            </a:r>
            <a:r>
              <a:rPr b="1" dirty="0">
                <a:solidFill>
                  <a:srgbClr val="33CC33"/>
                </a:solidFill>
                <a:latin typeface="Microsoft JhengHei UI" panose="020B0604030504040204" pitchFamily="34" charset="-120"/>
                <a:ea typeface="Microsoft JhengHei UI" panose="020B0604030504040204" pitchFamily="34" charset="-120"/>
                <a:cs typeface="Microsoft JhengHei"/>
              </a:rPr>
              <a:t>绿</a:t>
            </a:r>
            <a:r>
              <a:rPr b="1" dirty="0">
                <a:latin typeface="Microsoft JhengHei UI" panose="020B0604030504040204" pitchFamily="34" charset="-120"/>
                <a:ea typeface="Microsoft JhengHei UI" panose="020B0604030504040204" pitchFamily="34" charset="-120"/>
                <a:cs typeface="Microsoft JhengHei"/>
              </a:rPr>
              <a:t>两个电子枪关了， </a:t>
            </a:r>
            <a:r>
              <a:rPr b="1" dirty="0" err="1" smtClean="0">
                <a:latin typeface="Microsoft JhengHei UI" panose="020B0604030504040204" pitchFamily="34" charset="-120"/>
                <a:ea typeface="Microsoft JhengHei UI" panose="020B0604030504040204" pitchFamily="34" charset="-120"/>
                <a:cs typeface="Microsoft JhengHei"/>
              </a:rPr>
              <a:t>屏幕上就只显示</a:t>
            </a:r>
            <a:r>
              <a:rPr lang="zh-CN" altLang="en-US" b="1" dirty="0" smtClean="0">
                <a:solidFill>
                  <a:srgbClr val="3333FF"/>
                </a:solidFill>
                <a:latin typeface="Microsoft JhengHei UI" panose="020B0604030504040204" pitchFamily="34" charset="-120"/>
                <a:ea typeface="Microsoft JhengHei UI" panose="020B0604030504040204" pitchFamily="34" charset="-120"/>
                <a:cs typeface="Microsoft JhengHei"/>
              </a:rPr>
              <a:t>蓝</a:t>
            </a:r>
            <a:r>
              <a:rPr b="1" dirty="0" err="1" smtClean="0">
                <a:latin typeface="Microsoft JhengHei UI" panose="020B0604030504040204" pitchFamily="34" charset="-120"/>
                <a:ea typeface="Microsoft JhengHei UI" panose="020B0604030504040204" pitchFamily="34" charset="-120"/>
                <a:cs typeface="Microsoft JhengHei"/>
              </a:rPr>
              <a:t>色了</a:t>
            </a:r>
            <a:endParaRPr b="1" dirty="0">
              <a:latin typeface="Microsoft JhengHei UI" panose="020B0604030504040204" pitchFamily="34" charset="-120"/>
              <a:ea typeface="Microsoft JhengHei UI" panose="020B0604030504040204" pitchFamily="34" charset="-120"/>
              <a:cs typeface="Microsoft JhengHei"/>
            </a:endParaRPr>
          </a:p>
        </p:txBody>
      </p:sp>
    </p:spTree>
    <p:extLst>
      <p:ext uri="{BB962C8B-B14F-4D97-AF65-F5344CB8AC3E}">
        <p14:creationId xmlns:p14="http://schemas.microsoft.com/office/powerpoint/2010/main" val="123575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7502" y="956011"/>
            <a:ext cx="8063097" cy="2998257"/>
          </a:xfrm>
          <a:prstGeom prst="rect">
            <a:avLst/>
          </a:prstGeom>
        </p:spPr>
        <p:txBody>
          <a:bodyPr vert="horz" wrap="square" lIns="0" tIns="12700" rIns="0" bIns="0" rtlCol="0">
            <a:spAutoFit/>
          </a:bodyPr>
          <a:lstStyle/>
          <a:p>
            <a:pPr marL="83820">
              <a:spcBef>
                <a:spcPts val="100"/>
              </a:spcBef>
            </a:pPr>
            <a:r>
              <a:rPr sz="2400" dirty="0" err="1">
                <a:solidFill>
                  <a:srgbClr val="323232"/>
                </a:solidFill>
                <a:latin typeface="SimSun"/>
                <a:cs typeface="SimSun"/>
              </a:rPr>
              <a:t>介绍两种主流的显示器：</a:t>
            </a:r>
            <a:r>
              <a:rPr sz="2400" dirty="0" err="1" smtClean="0">
                <a:solidFill>
                  <a:srgbClr val="FF0000"/>
                </a:solidFill>
                <a:latin typeface="SimSun"/>
                <a:cs typeface="SimSun"/>
              </a:rPr>
              <a:t>随机</a:t>
            </a:r>
            <a:r>
              <a:rPr sz="2400" dirty="0" err="1" smtClean="0">
                <a:solidFill>
                  <a:srgbClr val="323232"/>
                </a:solidFill>
                <a:latin typeface="SimSun"/>
                <a:cs typeface="SimSun"/>
              </a:rPr>
              <a:t>扫描显示</a:t>
            </a:r>
            <a:r>
              <a:rPr lang="zh-CN" altLang="en-US" sz="2400" dirty="0" smtClean="0">
                <a:solidFill>
                  <a:srgbClr val="323232"/>
                </a:solidFill>
                <a:latin typeface="SimSun"/>
                <a:cs typeface="SimSun"/>
              </a:rPr>
              <a:t>器</a:t>
            </a:r>
            <a:r>
              <a:rPr sz="2400" dirty="0" err="1" smtClean="0">
                <a:solidFill>
                  <a:srgbClr val="323232"/>
                </a:solidFill>
                <a:latin typeface="SimSun"/>
                <a:cs typeface="SimSun"/>
              </a:rPr>
              <a:t>和</a:t>
            </a:r>
            <a:r>
              <a:rPr sz="2400" dirty="0" err="1" smtClean="0">
                <a:solidFill>
                  <a:srgbClr val="FF0000"/>
                </a:solidFill>
                <a:latin typeface="SimSun"/>
                <a:cs typeface="SimSun"/>
              </a:rPr>
              <a:t>光栅</a:t>
            </a:r>
            <a:r>
              <a:rPr sz="2400" dirty="0" err="1" smtClean="0">
                <a:solidFill>
                  <a:srgbClr val="323232"/>
                </a:solidFill>
                <a:latin typeface="SimSun"/>
                <a:cs typeface="SimSun"/>
              </a:rPr>
              <a:t>扫描显示器</a:t>
            </a:r>
            <a:endParaRPr sz="2400" dirty="0">
              <a:solidFill>
                <a:prstClr val="black"/>
              </a:solidFill>
              <a:latin typeface="SimSun"/>
              <a:cs typeface="SimSun"/>
            </a:endParaRPr>
          </a:p>
          <a:p>
            <a:pPr>
              <a:spcBef>
                <a:spcPts val="35"/>
              </a:spcBef>
            </a:pPr>
            <a:endParaRPr sz="1900" dirty="0">
              <a:solidFill>
                <a:prstClr val="black"/>
              </a:solidFill>
              <a:latin typeface="Times New Roman"/>
              <a:cs typeface="Times New Roman"/>
            </a:endParaRPr>
          </a:p>
          <a:p>
            <a:pPr marL="12700"/>
            <a:r>
              <a:rPr sz="2400" dirty="0">
                <a:solidFill>
                  <a:srgbClr val="3333FF"/>
                </a:solidFill>
                <a:latin typeface="SimSun"/>
                <a:cs typeface="SimSun"/>
              </a:rPr>
              <a:t>1、随机扫描的图形显示器</a:t>
            </a:r>
            <a:endParaRPr sz="2400" dirty="0">
              <a:solidFill>
                <a:prstClr val="black"/>
              </a:solidFill>
              <a:latin typeface="SimSun"/>
              <a:cs typeface="SimSun"/>
            </a:endParaRPr>
          </a:p>
          <a:p>
            <a:pPr>
              <a:spcBef>
                <a:spcPts val="45"/>
              </a:spcBef>
            </a:pPr>
            <a:endParaRPr sz="3100" dirty="0">
              <a:solidFill>
                <a:prstClr val="black"/>
              </a:solidFill>
              <a:latin typeface="Times New Roman"/>
              <a:cs typeface="Times New Roman"/>
            </a:endParaRPr>
          </a:p>
          <a:p>
            <a:pPr marL="228600" marR="5080">
              <a:tabLst>
                <a:tab pos="3124200" algn="l"/>
              </a:tabLst>
            </a:pPr>
            <a:r>
              <a:rPr sz="2400" dirty="0">
                <a:solidFill>
                  <a:srgbClr val="323232"/>
                </a:solidFill>
                <a:latin typeface="SimSun"/>
                <a:cs typeface="SimSun"/>
              </a:rPr>
              <a:t>在随机扫描（Random	Scan）的图形显示器中，</a:t>
            </a:r>
            <a:r>
              <a:rPr sz="2400" dirty="0" smtClean="0">
                <a:solidFill>
                  <a:srgbClr val="323232"/>
                </a:solidFill>
                <a:latin typeface="SimSun"/>
                <a:cs typeface="SimSun"/>
              </a:rPr>
              <a:t>电子束的定位和偏转具有随机性</a:t>
            </a:r>
            <a:r>
              <a:rPr sz="2400" dirty="0">
                <a:solidFill>
                  <a:srgbClr val="323232"/>
                </a:solidFill>
                <a:latin typeface="SimSun"/>
                <a:cs typeface="SimSun"/>
              </a:rPr>
              <a:t>，</a:t>
            </a:r>
            <a:r>
              <a:rPr sz="2400" dirty="0" smtClean="0">
                <a:solidFill>
                  <a:srgbClr val="323232"/>
                </a:solidFill>
                <a:latin typeface="SimSun"/>
                <a:cs typeface="SimSun"/>
              </a:rPr>
              <a:t>即电子束的扫描轨迹随显示内容而变化</a:t>
            </a:r>
            <a:r>
              <a:rPr sz="2400" dirty="0">
                <a:solidFill>
                  <a:srgbClr val="323232"/>
                </a:solidFill>
                <a:latin typeface="SimSun"/>
                <a:cs typeface="SimSun"/>
              </a:rPr>
              <a:t>，只在需要的地方扫描，而不必全屏扫描，</a:t>
            </a:r>
            <a:r>
              <a:rPr sz="2400" dirty="0" smtClean="0">
                <a:solidFill>
                  <a:srgbClr val="323232"/>
                </a:solidFill>
                <a:latin typeface="SimSun"/>
                <a:cs typeface="SimSun"/>
              </a:rPr>
              <a:t>因此速度快</a:t>
            </a:r>
            <a:r>
              <a:rPr sz="2400" dirty="0">
                <a:solidFill>
                  <a:srgbClr val="323232"/>
                </a:solidFill>
                <a:latin typeface="SimSun"/>
                <a:cs typeface="SimSun"/>
              </a:rPr>
              <a:t>，</a:t>
            </a:r>
            <a:r>
              <a:rPr sz="2400" dirty="0" smtClean="0">
                <a:solidFill>
                  <a:srgbClr val="323232"/>
                </a:solidFill>
                <a:latin typeface="SimSun"/>
                <a:cs typeface="SimSun"/>
              </a:rPr>
              <a:t>图像清晰</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
        <p:nvSpPr>
          <p:cNvPr id="3" name="object 3"/>
          <p:cNvSpPr txBox="1">
            <a:spLocks noGrp="1"/>
          </p:cNvSpPr>
          <p:nvPr>
            <p:ph type="title"/>
          </p:nvPr>
        </p:nvSpPr>
        <p:spPr>
          <a:xfrm>
            <a:off x="187840" y="231044"/>
            <a:ext cx="3403600" cy="452755"/>
          </a:xfrm>
          <a:prstGeom prst="rect">
            <a:avLst/>
          </a:prstGeom>
        </p:spPr>
        <p:txBody>
          <a:bodyPr vert="horz" wrap="square" lIns="0" tIns="12700" rIns="0" bIns="0" rtlCol="0">
            <a:spAutoFit/>
          </a:bodyPr>
          <a:lstStyle/>
          <a:p>
            <a:pPr marL="12700">
              <a:lnSpc>
                <a:spcPct val="100000"/>
              </a:lnSpc>
              <a:spcBef>
                <a:spcPts val="100"/>
              </a:spcBef>
            </a:pPr>
            <a:r>
              <a:rPr sz="2800" b="1" spc="-125" dirty="0">
                <a:solidFill>
                  <a:srgbClr val="3333FF"/>
                </a:solidFill>
                <a:latin typeface="Microsoft JhengHei"/>
                <a:cs typeface="Microsoft JhengHei"/>
              </a:rPr>
              <a:t>（三</a:t>
            </a:r>
            <a:r>
              <a:rPr sz="2800" b="1" spc="-95" dirty="0">
                <a:solidFill>
                  <a:srgbClr val="3333FF"/>
                </a:solidFill>
                <a:latin typeface="Microsoft JhengHei"/>
                <a:cs typeface="Microsoft JhengHei"/>
              </a:rPr>
              <a:t>）CRT</a:t>
            </a:r>
            <a:r>
              <a:rPr sz="2800" b="1" spc="-125" dirty="0">
                <a:solidFill>
                  <a:srgbClr val="3333FF"/>
                </a:solidFill>
                <a:latin typeface="Microsoft JhengHei"/>
                <a:cs typeface="Microsoft JhengHei"/>
              </a:rPr>
              <a:t>图形显示器</a:t>
            </a:r>
            <a:endParaRPr sz="2800">
              <a:latin typeface="Microsoft JhengHei"/>
              <a:cs typeface="Microsoft JhengHei"/>
            </a:endParaRPr>
          </a:p>
        </p:txBody>
      </p:sp>
    </p:spTree>
    <p:extLst>
      <p:ext uri="{BB962C8B-B14F-4D97-AF65-F5344CB8AC3E}">
        <p14:creationId xmlns:p14="http://schemas.microsoft.com/office/powerpoint/2010/main" val="741592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0759" y="452786"/>
            <a:ext cx="7919842" cy="3331681"/>
          </a:xfrm>
          <a:prstGeom prst="rect">
            <a:avLst/>
          </a:prstGeom>
        </p:spPr>
        <p:txBody>
          <a:bodyPr vert="horz" wrap="square" lIns="0" tIns="12700" rIns="0" bIns="0" rtlCol="0">
            <a:spAutoFit/>
          </a:bodyPr>
          <a:lstStyle/>
          <a:p>
            <a:pPr marL="12700">
              <a:lnSpc>
                <a:spcPts val="2875"/>
              </a:lnSpc>
              <a:spcBef>
                <a:spcPts val="100"/>
              </a:spcBef>
            </a:pPr>
            <a:r>
              <a:rPr sz="2400" dirty="0">
                <a:solidFill>
                  <a:srgbClr val="323232"/>
                </a:solidFill>
                <a:latin typeface="SimSun"/>
                <a:cs typeface="SimSun"/>
              </a:rPr>
              <a:t>随机扫描显示器是一条线一条线地画图，因此也称为向量</a:t>
            </a:r>
            <a:endParaRPr sz="2400" dirty="0">
              <a:solidFill>
                <a:prstClr val="black"/>
              </a:solidFill>
              <a:latin typeface="SimSun"/>
              <a:cs typeface="SimSun"/>
            </a:endParaRPr>
          </a:p>
          <a:p>
            <a:pPr marL="12700">
              <a:lnSpc>
                <a:spcPts val="2875"/>
              </a:lnSpc>
            </a:pPr>
            <a:r>
              <a:rPr sz="2400" dirty="0">
                <a:solidFill>
                  <a:srgbClr val="323232"/>
                </a:solidFill>
                <a:latin typeface="SimSun"/>
                <a:cs typeface="SimSun"/>
              </a:rPr>
              <a:t>（Vector）显示器。它的基本工作过程是：</a:t>
            </a:r>
            <a:endParaRPr sz="2400" dirty="0">
              <a:solidFill>
                <a:prstClr val="black"/>
              </a:solidFill>
              <a:latin typeface="SimSun"/>
              <a:cs typeface="SimSun"/>
            </a:endParaRPr>
          </a:p>
          <a:p>
            <a:pPr>
              <a:spcBef>
                <a:spcPts val="55"/>
              </a:spcBef>
            </a:pPr>
            <a:endParaRPr sz="1850" dirty="0">
              <a:solidFill>
                <a:prstClr val="black"/>
              </a:solidFill>
              <a:latin typeface="Times New Roman"/>
              <a:cs typeface="Times New Roman"/>
            </a:endParaRPr>
          </a:p>
          <a:p>
            <a:pPr marL="12700" marR="5080" algn="just"/>
            <a:r>
              <a:rPr sz="2400" dirty="0">
                <a:solidFill>
                  <a:srgbClr val="323232"/>
                </a:solidFill>
                <a:latin typeface="SimSun"/>
                <a:cs typeface="SimSun"/>
              </a:rPr>
              <a:t>从显示文件存储器中取出画线指令或显示字符指令，</a:t>
            </a:r>
            <a:r>
              <a:rPr sz="2400" dirty="0" smtClean="0">
                <a:solidFill>
                  <a:srgbClr val="323232"/>
                </a:solidFill>
                <a:latin typeface="SimSun"/>
                <a:cs typeface="SimSun"/>
              </a:rPr>
              <a:t>送到显示控制器</a:t>
            </a:r>
            <a:r>
              <a:rPr sz="2400" dirty="0">
                <a:solidFill>
                  <a:srgbClr val="323232"/>
                </a:solidFill>
                <a:latin typeface="SimSun"/>
                <a:cs typeface="SimSun"/>
              </a:rPr>
              <a:t>，由显示控制器控制电子束的偏转，</a:t>
            </a:r>
            <a:r>
              <a:rPr sz="2400" dirty="0" smtClean="0">
                <a:solidFill>
                  <a:srgbClr val="323232"/>
                </a:solidFill>
                <a:latin typeface="SimSun"/>
                <a:cs typeface="SimSun"/>
              </a:rPr>
              <a:t>轰击荧光屏上的荧光材料</a:t>
            </a:r>
            <a:r>
              <a:rPr sz="2400" dirty="0">
                <a:solidFill>
                  <a:srgbClr val="323232"/>
                </a:solidFill>
                <a:latin typeface="SimSun"/>
                <a:cs typeface="SimSun"/>
              </a:rPr>
              <a:t>，</a:t>
            </a:r>
            <a:r>
              <a:rPr sz="2400" dirty="0" smtClean="0">
                <a:solidFill>
                  <a:srgbClr val="323232"/>
                </a:solidFill>
                <a:latin typeface="SimSun"/>
                <a:cs typeface="SimSun"/>
              </a:rPr>
              <a:t>从而出现一条发亮的图形轨迹</a:t>
            </a:r>
            <a:r>
              <a:rPr lang="zh-CN" altLang="en-US" sz="2400" dirty="0" smtClean="0">
                <a:solidFill>
                  <a:srgbClr val="323232"/>
                </a:solidFill>
                <a:latin typeface="SimSun"/>
                <a:cs typeface="SimSun"/>
              </a:rPr>
              <a:t>。</a:t>
            </a:r>
            <a:endParaRPr sz="2400" dirty="0">
              <a:solidFill>
                <a:prstClr val="black"/>
              </a:solidFill>
              <a:latin typeface="SimSun"/>
              <a:cs typeface="SimSun"/>
            </a:endParaRPr>
          </a:p>
          <a:p>
            <a:pPr>
              <a:spcBef>
                <a:spcPts val="45"/>
              </a:spcBef>
            </a:pPr>
            <a:endParaRPr sz="2800" dirty="0">
              <a:solidFill>
                <a:prstClr val="black"/>
              </a:solidFill>
              <a:latin typeface="Times New Roman"/>
              <a:cs typeface="Times New Roman"/>
            </a:endParaRPr>
          </a:p>
          <a:p>
            <a:pPr marL="12700" marR="5080"/>
            <a:r>
              <a:rPr sz="2400" dirty="0" err="1">
                <a:solidFill>
                  <a:srgbClr val="323232"/>
                </a:solidFill>
                <a:latin typeface="SimSun"/>
                <a:cs typeface="SimSun"/>
              </a:rPr>
              <a:t>由于随机扫描系统是为画线应用设计的，</a:t>
            </a:r>
            <a:r>
              <a:rPr sz="2400" dirty="0" err="1" smtClean="0">
                <a:solidFill>
                  <a:srgbClr val="323232"/>
                </a:solidFill>
                <a:latin typeface="SimSun"/>
                <a:cs typeface="SimSun"/>
              </a:rPr>
              <a:t>因此不能显示逼真的有阴影场景</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4107010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485" y="291242"/>
            <a:ext cx="8094345" cy="3357329"/>
          </a:xfrm>
          <a:prstGeom prst="rect">
            <a:avLst/>
          </a:prstGeom>
        </p:spPr>
        <p:txBody>
          <a:bodyPr vert="horz" wrap="square" lIns="0" tIns="12700" rIns="0" bIns="0" rtlCol="0">
            <a:spAutoFit/>
          </a:bodyPr>
          <a:lstStyle/>
          <a:p>
            <a:pPr marL="12700">
              <a:spcBef>
                <a:spcPts val="100"/>
              </a:spcBef>
            </a:pPr>
            <a:r>
              <a:rPr sz="2400" dirty="0">
                <a:solidFill>
                  <a:srgbClr val="3333FF"/>
                </a:solidFill>
                <a:latin typeface="SimSun"/>
                <a:cs typeface="SimSun"/>
              </a:rPr>
              <a:t>2、光栅扫描显示器</a:t>
            </a:r>
            <a:endParaRPr sz="2400" dirty="0">
              <a:solidFill>
                <a:prstClr val="black"/>
              </a:solidFill>
              <a:latin typeface="SimSun"/>
              <a:cs typeface="SimSun"/>
            </a:endParaRPr>
          </a:p>
          <a:p>
            <a:endParaRPr sz="2050" dirty="0">
              <a:solidFill>
                <a:prstClr val="black"/>
              </a:solidFill>
              <a:latin typeface="Times New Roman"/>
              <a:cs typeface="Times New Roman"/>
            </a:endParaRPr>
          </a:p>
          <a:p>
            <a:pPr marL="156210" marR="5080" algn="just"/>
            <a:r>
              <a:rPr sz="2400" dirty="0">
                <a:solidFill>
                  <a:srgbClr val="323232"/>
                </a:solidFill>
                <a:latin typeface="SimSun"/>
                <a:cs typeface="SimSun"/>
              </a:rPr>
              <a:t>光栅扫描图形显示器是画点设备。它不能直接从一个可编地 </a:t>
            </a:r>
            <a:r>
              <a:rPr sz="2400" dirty="0" err="1">
                <a:solidFill>
                  <a:srgbClr val="323232"/>
                </a:solidFill>
                <a:latin typeface="SimSun"/>
                <a:cs typeface="SimSun"/>
              </a:rPr>
              <a:t>址的像素画一条直线到另一个可编地址的像素，只可能用尽</a:t>
            </a:r>
            <a:r>
              <a:rPr sz="2400" dirty="0">
                <a:solidFill>
                  <a:srgbClr val="323232"/>
                </a:solidFill>
                <a:latin typeface="SimSun"/>
                <a:cs typeface="SimSun"/>
              </a:rPr>
              <a:t> </a:t>
            </a:r>
            <a:r>
              <a:rPr sz="2400" dirty="0" err="1" smtClean="0">
                <a:solidFill>
                  <a:srgbClr val="323232"/>
                </a:solidFill>
                <a:latin typeface="SimSun"/>
                <a:cs typeface="SimSun"/>
              </a:rPr>
              <a:t>可能靠近这条直线路径的像素点来近似地表示这条直线</a:t>
            </a:r>
            <a:r>
              <a:rPr lang="zh-CN" altLang="en-US" sz="2400" dirty="0" smtClean="0">
                <a:solidFill>
                  <a:srgbClr val="323232"/>
                </a:solidFill>
                <a:latin typeface="SimSun"/>
                <a:cs typeface="SimSun"/>
              </a:rPr>
              <a:t>。</a:t>
            </a:r>
            <a:endParaRPr sz="2400" dirty="0">
              <a:solidFill>
                <a:prstClr val="black"/>
              </a:solidFill>
              <a:latin typeface="SimSun"/>
              <a:cs typeface="SimSun"/>
            </a:endParaRPr>
          </a:p>
          <a:p>
            <a:pPr>
              <a:spcBef>
                <a:spcPts val="50"/>
              </a:spcBef>
            </a:pPr>
            <a:endParaRPr sz="2800" dirty="0">
              <a:solidFill>
                <a:prstClr val="black"/>
              </a:solidFill>
              <a:latin typeface="Times New Roman"/>
              <a:cs typeface="Times New Roman"/>
            </a:endParaRPr>
          </a:p>
          <a:p>
            <a:pPr marL="156210" marR="5080" algn="just"/>
            <a:r>
              <a:rPr sz="2400" dirty="0">
                <a:solidFill>
                  <a:srgbClr val="323232"/>
                </a:solidFill>
                <a:latin typeface="SimSun"/>
                <a:cs typeface="SimSun"/>
              </a:rPr>
              <a:t>在光栅扫描系统中，电子束横向扫描屏幕，一次一行，从顶 </a:t>
            </a:r>
            <a:r>
              <a:rPr sz="2400" dirty="0" err="1">
                <a:solidFill>
                  <a:srgbClr val="323232"/>
                </a:solidFill>
                <a:latin typeface="SimSun"/>
                <a:cs typeface="SimSun"/>
              </a:rPr>
              <a:t>到底顺次进行。当电子束横向沿每一行移动时，电子束的强</a:t>
            </a:r>
            <a:r>
              <a:rPr sz="2400" dirty="0">
                <a:solidFill>
                  <a:srgbClr val="323232"/>
                </a:solidFill>
                <a:latin typeface="SimSun"/>
                <a:cs typeface="SimSun"/>
              </a:rPr>
              <a:t> </a:t>
            </a:r>
            <a:r>
              <a:rPr sz="2400" dirty="0" err="1" smtClean="0">
                <a:solidFill>
                  <a:srgbClr val="323232"/>
                </a:solidFill>
                <a:latin typeface="SimSun"/>
                <a:cs typeface="SimSun"/>
              </a:rPr>
              <a:t>度不断变化来建立亮点的图案</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1081643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435" y="237140"/>
            <a:ext cx="8194040" cy="2129155"/>
          </a:xfrm>
          <a:prstGeom prst="rect">
            <a:avLst/>
          </a:prstGeom>
        </p:spPr>
        <p:txBody>
          <a:bodyPr vert="horz" wrap="square" lIns="0" tIns="12700" rIns="0" bIns="0" rtlCol="0">
            <a:spAutoFit/>
          </a:bodyPr>
          <a:lstStyle/>
          <a:p>
            <a:pPr marL="12700" marR="248285">
              <a:spcBef>
                <a:spcPts val="100"/>
              </a:spcBef>
              <a:tabLst>
                <a:tab pos="3060065" algn="l"/>
              </a:tabLst>
            </a:pPr>
            <a:r>
              <a:rPr sz="2400" dirty="0">
                <a:solidFill>
                  <a:srgbClr val="323232"/>
                </a:solidFill>
                <a:latin typeface="SimSun"/>
                <a:cs typeface="SimSun"/>
              </a:rPr>
              <a:t>被显示的线段、字符、图形及其背景色都按像素一一存储在 </a:t>
            </a:r>
            <a:r>
              <a:rPr sz="2400" dirty="0">
                <a:solidFill>
                  <a:srgbClr val="FF0000"/>
                </a:solidFill>
                <a:latin typeface="SimSun"/>
                <a:cs typeface="SimSun"/>
              </a:rPr>
              <a:t>帧缓冲存储器</a:t>
            </a:r>
            <a:r>
              <a:rPr sz="2400" dirty="0">
                <a:solidFill>
                  <a:srgbClr val="323232"/>
                </a:solidFill>
                <a:latin typeface="SimSun"/>
                <a:cs typeface="SimSun"/>
              </a:rPr>
              <a:t>（</a:t>
            </a:r>
            <a:r>
              <a:rPr sz="2400" dirty="0">
                <a:solidFill>
                  <a:srgbClr val="FF0000"/>
                </a:solidFill>
                <a:latin typeface="SimSun"/>
                <a:cs typeface="SimSun"/>
              </a:rPr>
              <a:t>Frame	Buffer</a:t>
            </a:r>
            <a:r>
              <a:rPr sz="2400" dirty="0">
                <a:solidFill>
                  <a:srgbClr val="323232"/>
                </a:solidFill>
                <a:latin typeface="SimSun"/>
                <a:cs typeface="SimSun"/>
              </a:rPr>
              <a:t>）中，简称</a:t>
            </a:r>
            <a:r>
              <a:rPr sz="2400" dirty="0">
                <a:solidFill>
                  <a:srgbClr val="FF0000"/>
                </a:solidFill>
                <a:latin typeface="SimSun"/>
                <a:cs typeface="SimSun"/>
              </a:rPr>
              <a:t>显存</a:t>
            </a:r>
            <a:endParaRPr sz="2400" dirty="0">
              <a:solidFill>
                <a:prstClr val="black"/>
              </a:solidFill>
              <a:latin typeface="SimSun"/>
              <a:cs typeface="SimSun"/>
            </a:endParaRPr>
          </a:p>
          <a:p>
            <a:pPr>
              <a:spcBef>
                <a:spcPts val="45"/>
              </a:spcBef>
            </a:pPr>
            <a:endParaRPr sz="1850" dirty="0">
              <a:solidFill>
                <a:prstClr val="black"/>
              </a:solidFill>
              <a:latin typeface="Times New Roman"/>
              <a:cs typeface="Times New Roman"/>
            </a:endParaRPr>
          </a:p>
          <a:p>
            <a:pPr marL="103505" marR="5080">
              <a:spcBef>
                <a:spcPts val="5"/>
              </a:spcBef>
              <a:tabLst>
                <a:tab pos="7570470" algn="l"/>
              </a:tabLst>
            </a:pPr>
            <a:r>
              <a:rPr sz="2400" dirty="0">
                <a:solidFill>
                  <a:srgbClr val="323232"/>
                </a:solidFill>
                <a:latin typeface="SimSun"/>
                <a:cs typeface="SimSun"/>
              </a:rPr>
              <a:t>它是屏幕所显示画面的一个直接映象，又称为位图(Bit	Map) </a:t>
            </a:r>
            <a:r>
              <a:rPr sz="2400" dirty="0" err="1">
                <a:solidFill>
                  <a:srgbClr val="323232"/>
                </a:solidFill>
                <a:latin typeface="SimSun"/>
                <a:cs typeface="SimSun"/>
              </a:rPr>
              <a:t>或光栅。帧缓存的每一存储单元对应屏幕上的一个</a:t>
            </a:r>
            <a:r>
              <a:rPr sz="2400" dirty="0" err="1">
                <a:solidFill>
                  <a:srgbClr val="FF0000"/>
                </a:solidFill>
                <a:latin typeface="SimSun"/>
                <a:cs typeface="SimSun"/>
              </a:rPr>
              <a:t>像素</a:t>
            </a:r>
            <a:r>
              <a:rPr sz="2400" dirty="0" err="1">
                <a:solidFill>
                  <a:srgbClr val="323232"/>
                </a:solidFill>
                <a:latin typeface="SimSun"/>
                <a:cs typeface="SimSun"/>
              </a:rPr>
              <a:t>，整</a:t>
            </a:r>
            <a:r>
              <a:rPr sz="2400" dirty="0">
                <a:solidFill>
                  <a:srgbClr val="323232"/>
                </a:solidFill>
                <a:latin typeface="SimSun"/>
                <a:cs typeface="SimSun"/>
              </a:rPr>
              <a:t> </a:t>
            </a:r>
            <a:r>
              <a:rPr sz="2400" dirty="0" err="1" smtClean="0">
                <a:solidFill>
                  <a:srgbClr val="323232"/>
                </a:solidFill>
                <a:latin typeface="SimSun"/>
                <a:cs typeface="SimSun"/>
              </a:rPr>
              <a:t>个帧缓存对应一帧图像</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
        <p:nvSpPr>
          <p:cNvPr id="3" name="object 3"/>
          <p:cNvSpPr/>
          <p:nvPr/>
        </p:nvSpPr>
        <p:spPr>
          <a:xfrm>
            <a:off x="684415" y="2570892"/>
            <a:ext cx="5257800" cy="240182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253483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51275" y="268350"/>
            <a:ext cx="4752975" cy="439254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2742" y="455167"/>
            <a:ext cx="3378200" cy="1489075"/>
          </a:xfrm>
          <a:prstGeom prst="rect">
            <a:avLst/>
          </a:prstGeom>
        </p:spPr>
        <p:txBody>
          <a:bodyPr vert="horz" wrap="square" lIns="0" tIns="12700" rIns="0" bIns="0" rtlCol="0">
            <a:spAutoFit/>
          </a:bodyPr>
          <a:lstStyle/>
          <a:p>
            <a:pPr marL="12700" marR="5080">
              <a:lnSpc>
                <a:spcPct val="100000"/>
              </a:lnSpc>
              <a:spcBef>
                <a:spcPts val="100"/>
              </a:spcBef>
            </a:pPr>
            <a:r>
              <a:rPr sz="2400" dirty="0"/>
              <a:t>需要用一些非规则的造 型工具表示这些山、林、 </a:t>
            </a:r>
            <a:r>
              <a:rPr sz="2400" spc="-5" dirty="0"/>
              <a:t>树、草等。所以造型是 </a:t>
            </a:r>
            <a:r>
              <a:rPr sz="2400" dirty="0"/>
              <a:t>三步曲</a:t>
            </a:r>
            <a:r>
              <a:rPr sz="2400" spc="-5" dirty="0"/>
              <a:t>的</a:t>
            </a:r>
            <a:r>
              <a:rPr sz="2400" dirty="0">
                <a:solidFill>
                  <a:srgbClr val="FF3300"/>
                </a:solidFill>
              </a:rPr>
              <a:t>第一步</a:t>
            </a:r>
            <a:r>
              <a:rPr sz="2400" dirty="0"/>
              <a:t>。</a:t>
            </a:r>
            <a:endParaRPr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355725"/>
            <a:ext cx="6858000" cy="1120820"/>
          </a:xfrm>
          <a:prstGeom prst="rect">
            <a:avLst/>
          </a:prstGeom>
        </p:spPr>
        <p:txBody>
          <a:bodyPr vert="horz" wrap="square" lIns="0" tIns="12700" rIns="0" bIns="0" rtlCol="0">
            <a:spAutoFit/>
          </a:bodyPr>
          <a:lstStyle/>
          <a:p>
            <a:pPr marL="12700" marR="5080" algn="just">
              <a:lnSpc>
                <a:spcPct val="149800"/>
              </a:lnSpc>
              <a:spcBef>
                <a:spcPts val="100"/>
              </a:spcBef>
            </a:pPr>
            <a:r>
              <a:rPr dirty="0" err="1" smtClean="0"/>
              <a:t>由于光栅扫描系统具有存储每一个屏幕点亮度信息的能力</a:t>
            </a:r>
            <a:r>
              <a:rPr dirty="0" err="1"/>
              <a:t>，所以，</a:t>
            </a:r>
            <a:r>
              <a:rPr dirty="0" err="1" smtClean="0"/>
              <a:t>最合适显示浓淡和色彩图形</a:t>
            </a:r>
            <a:r>
              <a:rPr lang="zh-CN" altLang="en-US" dirty="0" smtClean="0"/>
              <a:t>。</a:t>
            </a:r>
            <a:endParaRPr dirty="0"/>
          </a:p>
        </p:txBody>
      </p:sp>
    </p:spTree>
    <p:extLst>
      <p:ext uri="{BB962C8B-B14F-4D97-AF65-F5344CB8AC3E}">
        <p14:creationId xmlns:p14="http://schemas.microsoft.com/office/powerpoint/2010/main" val="21704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33" y="238664"/>
            <a:ext cx="4291965"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3333FF"/>
                </a:solidFill>
                <a:latin typeface="Microsoft JhengHei"/>
                <a:cs typeface="Microsoft JhengHei"/>
              </a:rPr>
              <a:t>（四）帧缓冲器与屏幕象素</a:t>
            </a:r>
            <a:endParaRPr sz="2800">
              <a:latin typeface="Microsoft JhengHei"/>
              <a:cs typeface="Microsoft JhengHei"/>
            </a:endParaRPr>
          </a:p>
        </p:txBody>
      </p:sp>
      <p:sp>
        <p:nvSpPr>
          <p:cNvPr id="3" name="object 3"/>
          <p:cNvSpPr txBox="1">
            <a:spLocks noGrp="1"/>
          </p:cNvSpPr>
          <p:nvPr>
            <p:ph type="body" idx="1"/>
          </p:nvPr>
        </p:nvSpPr>
        <p:spPr>
          <a:xfrm>
            <a:off x="574668" y="845216"/>
            <a:ext cx="7994662" cy="2328843"/>
          </a:xfrm>
          <a:prstGeom prst="rect">
            <a:avLst/>
          </a:prstGeom>
        </p:spPr>
        <p:txBody>
          <a:bodyPr vert="horz" wrap="square" lIns="0" tIns="12700" rIns="0" bIns="0" rtlCol="0">
            <a:spAutoFit/>
          </a:bodyPr>
          <a:lstStyle/>
          <a:p>
            <a:pPr marL="57150" marR="157480">
              <a:lnSpc>
                <a:spcPct val="100000"/>
              </a:lnSpc>
              <a:spcBef>
                <a:spcPts val="100"/>
              </a:spcBef>
            </a:pPr>
            <a:r>
              <a:rPr dirty="0"/>
              <a:t>光栅扫描的</a:t>
            </a:r>
            <a:r>
              <a:rPr dirty="0">
                <a:solidFill>
                  <a:srgbClr val="FF0000"/>
                </a:solidFill>
              </a:rPr>
              <a:t>帧缓冲器</a:t>
            </a:r>
            <a:r>
              <a:rPr dirty="0"/>
              <a:t>对屏幕每一点都有存储强度/颜色信息 </a:t>
            </a:r>
            <a:r>
              <a:rPr dirty="0" err="1"/>
              <a:t>的能力。在计算机屏幕上画一幅图形，</a:t>
            </a:r>
            <a:r>
              <a:rPr dirty="0" err="1" smtClean="0"/>
              <a:t>需要算每个像素的RGB</a:t>
            </a:r>
            <a:r>
              <a:rPr dirty="0" err="1"/>
              <a:t>值，在帧缓存写RGB</a:t>
            </a:r>
            <a:r>
              <a:rPr dirty="0" err="1" smtClean="0"/>
              <a:t>等价于在屏幕上画颜色</a:t>
            </a:r>
            <a:r>
              <a:rPr lang="zh-CN" altLang="en-US" dirty="0" smtClean="0"/>
              <a:t>。</a:t>
            </a:r>
            <a:endParaRPr dirty="0"/>
          </a:p>
          <a:p>
            <a:pPr marL="44450">
              <a:lnSpc>
                <a:spcPct val="100000"/>
              </a:lnSpc>
              <a:spcBef>
                <a:spcPts val="40"/>
              </a:spcBef>
            </a:pPr>
            <a:endParaRPr sz="3050" dirty="0">
              <a:latin typeface="Times New Roman"/>
              <a:cs typeface="Times New Roman"/>
            </a:endParaRPr>
          </a:p>
          <a:p>
            <a:pPr marL="57150" marR="5080">
              <a:lnSpc>
                <a:spcPct val="100000"/>
              </a:lnSpc>
              <a:spcBef>
                <a:spcPts val="5"/>
              </a:spcBef>
            </a:pPr>
            <a:r>
              <a:rPr dirty="0" err="1"/>
              <a:t>帧缓冲器的单元个数至少与显示器能显示的像素总数相同</a:t>
            </a:r>
            <a:r>
              <a:rPr dirty="0" err="1" smtClean="0"/>
              <a:t>，且存储单元一一对应于可寻址的屏幕像素位置</a:t>
            </a:r>
            <a:r>
              <a:rPr lang="zh-CN" altLang="en-US" dirty="0" smtClean="0"/>
              <a:t>。</a:t>
            </a:r>
            <a:endParaRPr dirty="0"/>
          </a:p>
        </p:txBody>
      </p:sp>
    </p:spTree>
    <p:extLst>
      <p:ext uri="{BB962C8B-B14F-4D97-AF65-F5344CB8AC3E}">
        <p14:creationId xmlns:p14="http://schemas.microsoft.com/office/powerpoint/2010/main" val="197359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705" y="251618"/>
            <a:ext cx="7490459"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3333FF"/>
                </a:solidFill>
                <a:latin typeface="Microsoft JhengHei"/>
                <a:cs typeface="Microsoft JhengHei"/>
              </a:rPr>
              <a:t>（五）帧缓冲器、分辨率与颜色种类之间的关系</a:t>
            </a:r>
            <a:endParaRPr sz="2800">
              <a:latin typeface="Microsoft JhengHei"/>
              <a:cs typeface="Microsoft JhengHei"/>
            </a:endParaRPr>
          </a:p>
        </p:txBody>
      </p:sp>
      <p:sp>
        <p:nvSpPr>
          <p:cNvPr id="3" name="object 3"/>
          <p:cNvSpPr txBox="1"/>
          <p:nvPr/>
        </p:nvSpPr>
        <p:spPr>
          <a:xfrm>
            <a:off x="689235" y="1100486"/>
            <a:ext cx="7647305" cy="1928733"/>
          </a:xfrm>
          <a:prstGeom prst="rect">
            <a:avLst/>
          </a:prstGeom>
        </p:spPr>
        <p:txBody>
          <a:bodyPr vert="horz" wrap="square" lIns="0" tIns="12700" rIns="0" bIns="0" rtlCol="0">
            <a:spAutoFit/>
          </a:bodyPr>
          <a:lstStyle/>
          <a:p>
            <a:pPr marL="12700" marR="6350">
              <a:spcBef>
                <a:spcPts val="100"/>
              </a:spcBef>
            </a:pPr>
            <a:r>
              <a:rPr sz="2400" dirty="0">
                <a:solidFill>
                  <a:srgbClr val="323232"/>
                </a:solidFill>
                <a:latin typeface="SimSun"/>
                <a:cs typeface="SimSun"/>
              </a:rPr>
              <a:t>显示器分辨率表示的是在屏幕上扫描一行共有多少个点， </a:t>
            </a:r>
            <a:r>
              <a:rPr sz="2400" dirty="0" err="1" smtClean="0">
                <a:solidFill>
                  <a:srgbClr val="323232"/>
                </a:solidFill>
                <a:latin typeface="SimSun"/>
                <a:cs typeface="SimSun"/>
              </a:rPr>
              <a:t>共有多少行扫描线</a:t>
            </a:r>
            <a:r>
              <a:rPr lang="zh-CN" altLang="en-US" sz="2400" dirty="0" smtClean="0">
                <a:solidFill>
                  <a:srgbClr val="323232"/>
                </a:solidFill>
                <a:latin typeface="SimSun"/>
                <a:cs typeface="SimSun"/>
              </a:rPr>
              <a:t>。</a:t>
            </a:r>
            <a:endParaRPr sz="2400" dirty="0">
              <a:solidFill>
                <a:prstClr val="black"/>
              </a:solidFill>
              <a:latin typeface="SimSun"/>
              <a:cs typeface="SimSun"/>
            </a:endParaRPr>
          </a:p>
          <a:p>
            <a:pPr>
              <a:spcBef>
                <a:spcPts val="35"/>
              </a:spcBef>
            </a:pPr>
            <a:endParaRPr sz="2850" dirty="0">
              <a:solidFill>
                <a:prstClr val="black"/>
              </a:solidFill>
              <a:latin typeface="Times New Roman"/>
              <a:cs typeface="Times New Roman"/>
            </a:endParaRPr>
          </a:p>
          <a:p>
            <a:pPr marL="13970" marR="5080">
              <a:spcBef>
                <a:spcPts val="5"/>
              </a:spcBef>
            </a:pPr>
            <a:r>
              <a:rPr sz="2400" dirty="0">
                <a:solidFill>
                  <a:srgbClr val="323232"/>
                </a:solidFill>
                <a:latin typeface="SimSun"/>
                <a:cs typeface="SimSun"/>
              </a:rPr>
              <a:t>比如</a:t>
            </a:r>
            <a:r>
              <a:rPr sz="2400" dirty="0">
                <a:solidFill>
                  <a:srgbClr val="FF0000"/>
                </a:solidFill>
                <a:latin typeface="SimSun"/>
                <a:cs typeface="SimSun"/>
              </a:rPr>
              <a:t>1024×768</a:t>
            </a:r>
            <a:r>
              <a:rPr sz="2400" dirty="0">
                <a:solidFill>
                  <a:srgbClr val="323232"/>
                </a:solidFill>
                <a:latin typeface="SimSun"/>
                <a:cs typeface="SimSun"/>
              </a:rPr>
              <a:t>表示一行有1024个点，有768行扫描线。分 </a:t>
            </a:r>
            <a:r>
              <a:rPr sz="2400" dirty="0" err="1">
                <a:solidFill>
                  <a:srgbClr val="323232"/>
                </a:solidFill>
                <a:latin typeface="SimSun"/>
                <a:cs typeface="SimSun"/>
              </a:rPr>
              <a:t>辨率越高，</a:t>
            </a:r>
            <a:r>
              <a:rPr sz="2400" dirty="0" err="1" smtClean="0">
                <a:solidFill>
                  <a:srgbClr val="323232"/>
                </a:solidFill>
                <a:latin typeface="SimSun"/>
                <a:cs typeface="SimSun"/>
              </a:rPr>
              <a:t>屏幕显示一幅图像的质量就越清晰</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2167610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766" y="1518044"/>
            <a:ext cx="3410448" cy="281459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txBox="1"/>
          <p:nvPr/>
        </p:nvSpPr>
        <p:spPr>
          <a:xfrm>
            <a:off x="4867281" y="1784762"/>
            <a:ext cx="3378200" cy="756285"/>
          </a:xfrm>
          <a:prstGeom prst="rect">
            <a:avLst/>
          </a:prstGeom>
        </p:spPr>
        <p:txBody>
          <a:bodyPr vert="horz" wrap="square" lIns="0" tIns="12700" rIns="0" bIns="0" rtlCol="0">
            <a:spAutoFit/>
          </a:bodyPr>
          <a:lstStyle/>
          <a:p>
            <a:pPr marL="12700" marR="5080">
              <a:spcBef>
                <a:spcPts val="100"/>
              </a:spcBef>
            </a:pPr>
            <a:r>
              <a:rPr sz="2400" dirty="0">
                <a:solidFill>
                  <a:srgbClr val="323232"/>
                </a:solidFill>
                <a:latin typeface="SimSun"/>
                <a:cs typeface="SimSun"/>
              </a:rPr>
              <a:t>如果是单色，则每个像素 只需要1Bit表示</a:t>
            </a:r>
            <a:endParaRPr sz="2400">
              <a:solidFill>
                <a:prstClr val="black"/>
              </a:solidFill>
              <a:latin typeface="SimSun"/>
              <a:cs typeface="SimSun"/>
            </a:endParaRPr>
          </a:p>
        </p:txBody>
      </p:sp>
      <p:sp>
        <p:nvSpPr>
          <p:cNvPr id="4" name="object 4"/>
          <p:cNvSpPr txBox="1">
            <a:spLocks noGrp="1"/>
          </p:cNvSpPr>
          <p:nvPr>
            <p:ph type="title"/>
          </p:nvPr>
        </p:nvSpPr>
        <p:spPr>
          <a:xfrm>
            <a:off x="618978" y="297338"/>
            <a:ext cx="7645400" cy="756285"/>
          </a:xfrm>
          <a:prstGeom prst="rect">
            <a:avLst/>
          </a:prstGeom>
        </p:spPr>
        <p:txBody>
          <a:bodyPr vert="horz" wrap="square" lIns="0" tIns="12700" rIns="0" bIns="0" rtlCol="0">
            <a:spAutoFit/>
          </a:bodyPr>
          <a:lstStyle/>
          <a:p>
            <a:pPr marL="12700" marR="5080">
              <a:lnSpc>
                <a:spcPct val="100000"/>
              </a:lnSpc>
              <a:spcBef>
                <a:spcPts val="100"/>
              </a:spcBef>
            </a:pPr>
            <a:r>
              <a:rPr dirty="0" err="1"/>
              <a:t>帧缓冲器每一个存储单元的位长决定了一幅画面上能同时</a:t>
            </a:r>
            <a:r>
              <a:rPr dirty="0"/>
              <a:t> </a:t>
            </a:r>
            <a:r>
              <a:rPr dirty="0" err="1" smtClean="0"/>
              <a:t>显示的不同灰度的数目或颜色的种类</a:t>
            </a:r>
            <a:r>
              <a:rPr lang="zh-CN" altLang="en-US" dirty="0" smtClean="0"/>
              <a:t>。</a:t>
            </a:r>
            <a:endParaRPr dirty="0"/>
          </a:p>
        </p:txBody>
      </p:sp>
    </p:spTree>
    <p:extLst>
      <p:ext uri="{BB962C8B-B14F-4D97-AF65-F5344CB8AC3E}">
        <p14:creationId xmlns:p14="http://schemas.microsoft.com/office/powerpoint/2010/main" val="251650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2115" y="1760124"/>
            <a:ext cx="6192773" cy="217322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txBox="1"/>
          <p:nvPr/>
        </p:nvSpPr>
        <p:spPr>
          <a:xfrm>
            <a:off x="292233" y="235616"/>
            <a:ext cx="7823200" cy="1495281"/>
          </a:xfrm>
          <a:prstGeom prst="rect">
            <a:avLst/>
          </a:prstGeom>
        </p:spPr>
        <p:txBody>
          <a:bodyPr vert="horz" wrap="square" lIns="0" tIns="12700" rIns="0" bIns="0" rtlCol="0">
            <a:spAutoFit/>
          </a:bodyPr>
          <a:lstStyle/>
          <a:p>
            <a:pPr marL="50800" marR="43180" indent="-635">
              <a:spcBef>
                <a:spcPts val="100"/>
              </a:spcBef>
            </a:pPr>
            <a:r>
              <a:rPr sz="2400" dirty="0">
                <a:solidFill>
                  <a:srgbClr val="323232"/>
                </a:solidFill>
                <a:latin typeface="SimSun"/>
                <a:cs typeface="SimSun"/>
              </a:rPr>
              <a:t>如果是</a:t>
            </a:r>
            <a:r>
              <a:rPr sz="2400" dirty="0">
                <a:solidFill>
                  <a:srgbClr val="FF0000"/>
                </a:solidFill>
                <a:latin typeface="SimSun"/>
                <a:cs typeface="SimSun"/>
              </a:rPr>
              <a:t>16</a:t>
            </a:r>
            <a:r>
              <a:rPr sz="2400" dirty="0">
                <a:solidFill>
                  <a:srgbClr val="323232"/>
                </a:solidFill>
                <a:latin typeface="SimSun"/>
                <a:cs typeface="SimSun"/>
              </a:rPr>
              <a:t>色，则每个像素需要4Bit（2</a:t>
            </a:r>
            <a:r>
              <a:rPr sz="2400" spc="-7" baseline="24305" dirty="0">
                <a:solidFill>
                  <a:srgbClr val="323232"/>
                </a:solidFill>
                <a:latin typeface="SimSun"/>
                <a:cs typeface="SimSun"/>
              </a:rPr>
              <a:t>4</a:t>
            </a:r>
            <a:r>
              <a:rPr sz="2400" dirty="0">
                <a:solidFill>
                  <a:srgbClr val="323232"/>
                </a:solidFill>
                <a:latin typeface="SimSun"/>
                <a:cs typeface="SimSun"/>
              </a:rPr>
              <a:t>=16）表示；如果是  </a:t>
            </a:r>
            <a:r>
              <a:rPr sz="2400" dirty="0">
                <a:solidFill>
                  <a:srgbClr val="FF0000"/>
                </a:solidFill>
                <a:latin typeface="SimSun"/>
                <a:cs typeface="SimSun"/>
              </a:rPr>
              <a:t>256</a:t>
            </a:r>
            <a:r>
              <a:rPr sz="2400" dirty="0">
                <a:solidFill>
                  <a:srgbClr val="323232"/>
                </a:solidFill>
                <a:latin typeface="SimSun"/>
                <a:cs typeface="SimSun"/>
              </a:rPr>
              <a:t>色，则每个需要1个字节（8位</a:t>
            </a:r>
            <a:r>
              <a:rPr sz="2400" spc="-5" dirty="0">
                <a:solidFill>
                  <a:srgbClr val="323232"/>
                </a:solidFill>
                <a:latin typeface="SimSun"/>
                <a:cs typeface="SimSun"/>
              </a:rPr>
              <a:t>，2</a:t>
            </a:r>
            <a:r>
              <a:rPr sz="2400" spc="-7" baseline="24305" dirty="0">
                <a:solidFill>
                  <a:srgbClr val="323232"/>
                </a:solidFill>
                <a:latin typeface="SimSun"/>
                <a:cs typeface="SimSun"/>
              </a:rPr>
              <a:t>8</a:t>
            </a:r>
            <a:r>
              <a:rPr sz="2400" spc="-5" dirty="0">
                <a:solidFill>
                  <a:srgbClr val="323232"/>
                </a:solidFill>
                <a:latin typeface="SimSun"/>
                <a:cs typeface="SimSun"/>
              </a:rPr>
              <a:t>=256）</a:t>
            </a:r>
            <a:r>
              <a:rPr sz="2400" spc="-5" dirty="0" smtClean="0">
                <a:solidFill>
                  <a:srgbClr val="323232"/>
                </a:solidFill>
                <a:latin typeface="SimSun"/>
                <a:cs typeface="SimSun"/>
              </a:rPr>
              <a:t>表示</a:t>
            </a:r>
            <a:r>
              <a:rPr lang="zh-CN" altLang="en-US" sz="2400" spc="-5" dirty="0" smtClean="0">
                <a:solidFill>
                  <a:srgbClr val="323232"/>
                </a:solidFill>
                <a:latin typeface="SimSun"/>
                <a:cs typeface="SimSun"/>
              </a:rPr>
              <a:t>。</a:t>
            </a:r>
            <a:endParaRPr sz="2400" dirty="0">
              <a:solidFill>
                <a:prstClr val="black"/>
              </a:solidFill>
              <a:latin typeface="SimSun"/>
              <a:cs typeface="SimSun"/>
            </a:endParaRPr>
          </a:p>
          <a:p>
            <a:pPr>
              <a:spcBef>
                <a:spcPts val="50"/>
              </a:spcBef>
            </a:pPr>
            <a:endParaRPr sz="2350" dirty="0">
              <a:solidFill>
                <a:prstClr val="black"/>
              </a:solidFill>
              <a:latin typeface="Times New Roman"/>
              <a:cs typeface="Times New Roman"/>
            </a:endParaRPr>
          </a:p>
          <a:p>
            <a:pPr marL="471170" algn="ctr">
              <a:tabLst>
                <a:tab pos="1233170" algn="l"/>
              </a:tabLst>
            </a:pPr>
            <a:r>
              <a:rPr sz="2400" dirty="0">
                <a:solidFill>
                  <a:srgbClr val="323232"/>
                </a:solidFill>
                <a:latin typeface="SimSun"/>
                <a:cs typeface="SimSun"/>
              </a:rPr>
              <a:t>Gray	Images</a:t>
            </a:r>
            <a:endParaRPr sz="2400" dirty="0">
              <a:solidFill>
                <a:prstClr val="black"/>
              </a:solidFill>
              <a:latin typeface="SimSun"/>
              <a:cs typeface="SimSun"/>
            </a:endParaRPr>
          </a:p>
        </p:txBody>
      </p:sp>
      <p:sp>
        <p:nvSpPr>
          <p:cNvPr id="4" name="object 4"/>
          <p:cNvSpPr txBox="1"/>
          <p:nvPr/>
        </p:nvSpPr>
        <p:spPr>
          <a:xfrm>
            <a:off x="3352425" y="4178966"/>
            <a:ext cx="2463800" cy="391160"/>
          </a:xfrm>
          <a:prstGeom prst="rect">
            <a:avLst/>
          </a:prstGeom>
        </p:spPr>
        <p:txBody>
          <a:bodyPr vert="horz" wrap="square" lIns="0" tIns="12700" rIns="0" bIns="0" rtlCol="0">
            <a:spAutoFit/>
          </a:bodyPr>
          <a:lstStyle/>
          <a:p>
            <a:pPr marL="12700">
              <a:spcBef>
                <a:spcPts val="100"/>
              </a:spcBef>
              <a:tabLst>
                <a:tab pos="316865" algn="l"/>
                <a:tab pos="1078865" algn="l"/>
                <a:tab pos="1688464" algn="l"/>
              </a:tabLst>
            </a:pPr>
            <a:r>
              <a:rPr sz="2400" dirty="0">
                <a:solidFill>
                  <a:srgbClr val="323232"/>
                </a:solidFill>
                <a:latin typeface="SimSun"/>
                <a:cs typeface="SimSun"/>
              </a:rPr>
              <a:t>8	bits	per	pixel</a:t>
            </a:r>
            <a:endParaRPr sz="2400">
              <a:solidFill>
                <a:prstClr val="black"/>
              </a:solidFill>
              <a:latin typeface="SimSun"/>
              <a:cs typeface="SimSun"/>
            </a:endParaRPr>
          </a:p>
        </p:txBody>
      </p:sp>
    </p:spTree>
    <p:extLst>
      <p:ext uri="{BB962C8B-B14F-4D97-AF65-F5344CB8AC3E}">
        <p14:creationId xmlns:p14="http://schemas.microsoft.com/office/powerpoint/2010/main" val="3731537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035" y="291242"/>
            <a:ext cx="8052434" cy="1121410"/>
          </a:xfrm>
          <a:prstGeom prst="rect">
            <a:avLst/>
          </a:prstGeom>
        </p:spPr>
        <p:txBody>
          <a:bodyPr vert="horz" wrap="square" lIns="0" tIns="12700" rIns="0" bIns="0" rtlCol="0">
            <a:spAutoFit/>
          </a:bodyPr>
          <a:lstStyle/>
          <a:p>
            <a:pPr marL="38100" marR="30480">
              <a:lnSpc>
                <a:spcPct val="100000"/>
              </a:lnSpc>
              <a:spcBef>
                <a:spcPts val="100"/>
              </a:spcBef>
            </a:pPr>
            <a:r>
              <a:rPr dirty="0"/>
              <a:t>如果是</a:t>
            </a:r>
            <a:r>
              <a:rPr dirty="0">
                <a:solidFill>
                  <a:srgbClr val="FF0000"/>
                </a:solidFill>
              </a:rPr>
              <a:t>65536</a:t>
            </a:r>
            <a:r>
              <a:rPr dirty="0"/>
              <a:t>（64K）色，则每个像素需要2个字节（16位，  2</a:t>
            </a:r>
            <a:r>
              <a:rPr sz="2400" baseline="24305" dirty="0"/>
              <a:t>16</a:t>
            </a:r>
            <a:r>
              <a:rPr sz="2400" spc="-5" dirty="0"/>
              <a:t>=64K）表示；如果是</a:t>
            </a:r>
            <a:r>
              <a:rPr sz="2400" dirty="0">
                <a:solidFill>
                  <a:srgbClr val="FF0000"/>
                </a:solidFill>
              </a:rPr>
              <a:t>16777216</a:t>
            </a:r>
            <a:r>
              <a:rPr sz="2400" dirty="0"/>
              <a:t>（16.7M）色，则每个需要3 个字节（24位，2</a:t>
            </a:r>
            <a:r>
              <a:rPr sz="2400" baseline="24305" dirty="0"/>
              <a:t>24</a:t>
            </a:r>
            <a:r>
              <a:rPr sz="2400" dirty="0"/>
              <a:t>=</a:t>
            </a:r>
            <a:r>
              <a:rPr sz="2400" spc="-20" dirty="0"/>
              <a:t> </a:t>
            </a:r>
            <a:r>
              <a:rPr sz="2400" spc="-5" dirty="0"/>
              <a:t>16.7M</a:t>
            </a:r>
            <a:r>
              <a:rPr sz="2400" spc="-15" dirty="0"/>
              <a:t> </a:t>
            </a:r>
            <a:r>
              <a:rPr sz="2400" spc="-5" dirty="0"/>
              <a:t>）表示（24位真彩色）。</a:t>
            </a:r>
            <a:endParaRPr sz="2400"/>
          </a:p>
        </p:txBody>
      </p:sp>
      <p:sp>
        <p:nvSpPr>
          <p:cNvPr id="3" name="object 3"/>
          <p:cNvSpPr/>
          <p:nvPr/>
        </p:nvSpPr>
        <p:spPr>
          <a:xfrm>
            <a:off x="1403743" y="1891950"/>
            <a:ext cx="5760720" cy="240639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92667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114" y="452786"/>
            <a:ext cx="8255000" cy="4284345"/>
          </a:xfrm>
          <a:prstGeom prst="rect">
            <a:avLst/>
          </a:prstGeom>
        </p:spPr>
        <p:txBody>
          <a:bodyPr vert="horz" wrap="square" lIns="0" tIns="12700" rIns="0" bIns="0" rtlCol="0">
            <a:spAutoFit/>
          </a:bodyPr>
          <a:lstStyle/>
          <a:p>
            <a:pPr marL="12700" marR="309880">
              <a:spcBef>
                <a:spcPts val="100"/>
              </a:spcBef>
            </a:pPr>
            <a:r>
              <a:rPr sz="2400" dirty="0">
                <a:solidFill>
                  <a:srgbClr val="323232"/>
                </a:solidFill>
                <a:latin typeface="SimSun"/>
                <a:cs typeface="SimSun"/>
              </a:rPr>
              <a:t>根据上述内容可以计算显示内存的大小与所支持的最大分辨 率和色彩数的对应关系</a:t>
            </a:r>
            <a:endParaRPr sz="2400" dirty="0">
              <a:solidFill>
                <a:prstClr val="black"/>
              </a:solidFill>
              <a:latin typeface="SimSun"/>
              <a:cs typeface="SimSun"/>
            </a:endParaRPr>
          </a:p>
          <a:p>
            <a:pPr>
              <a:spcBef>
                <a:spcPts val="35"/>
              </a:spcBef>
            </a:pPr>
            <a:endParaRPr sz="2350" dirty="0">
              <a:solidFill>
                <a:prstClr val="black"/>
              </a:solidFill>
              <a:latin typeface="Times New Roman"/>
              <a:cs typeface="Times New Roman"/>
            </a:endParaRPr>
          </a:p>
          <a:p>
            <a:pPr marL="12700" marR="5080"/>
            <a:r>
              <a:rPr sz="2400" dirty="0">
                <a:solidFill>
                  <a:srgbClr val="323232"/>
                </a:solidFill>
                <a:latin typeface="SimSun"/>
                <a:cs typeface="SimSun"/>
              </a:rPr>
              <a:t>举例：显卡有</a:t>
            </a:r>
            <a:r>
              <a:rPr sz="2400" dirty="0">
                <a:solidFill>
                  <a:srgbClr val="FF0000"/>
                </a:solidFill>
                <a:latin typeface="SimSun"/>
                <a:cs typeface="SimSun"/>
              </a:rPr>
              <a:t>2MB</a:t>
            </a:r>
            <a:r>
              <a:rPr sz="2400" dirty="0">
                <a:solidFill>
                  <a:srgbClr val="323232"/>
                </a:solidFill>
                <a:latin typeface="SimSun"/>
                <a:cs typeface="SimSun"/>
              </a:rPr>
              <a:t>显存，当分辨率是1024×768时，可支持的色 彩数又是多少？</a:t>
            </a:r>
            <a:endParaRPr sz="2400" dirty="0">
              <a:solidFill>
                <a:prstClr val="black"/>
              </a:solidFill>
              <a:latin typeface="SimSun"/>
              <a:cs typeface="SimSun"/>
            </a:endParaRPr>
          </a:p>
          <a:p>
            <a:pPr>
              <a:spcBef>
                <a:spcPts val="35"/>
              </a:spcBef>
            </a:pPr>
            <a:endParaRPr sz="2850" dirty="0">
              <a:solidFill>
                <a:prstClr val="black"/>
              </a:solidFill>
              <a:latin typeface="Times New Roman"/>
              <a:cs typeface="Times New Roman"/>
            </a:endParaRPr>
          </a:p>
          <a:p>
            <a:pPr marL="1164590">
              <a:tabLst>
                <a:tab pos="1774189" algn="l"/>
                <a:tab pos="2078989" algn="l"/>
              </a:tabLst>
            </a:pPr>
            <a:r>
              <a:rPr sz="2400" dirty="0">
                <a:solidFill>
                  <a:srgbClr val="323232"/>
                </a:solidFill>
                <a:latin typeface="SimSun"/>
                <a:cs typeface="SimSun"/>
              </a:rPr>
              <a:t>2MB	=	2×1024×1024=2097152（字节）</a:t>
            </a:r>
            <a:endParaRPr sz="2400" dirty="0">
              <a:solidFill>
                <a:prstClr val="black"/>
              </a:solidFill>
              <a:latin typeface="SimSun"/>
              <a:cs typeface="SimSun"/>
            </a:endParaRPr>
          </a:p>
          <a:p>
            <a:pPr>
              <a:spcBef>
                <a:spcPts val="35"/>
              </a:spcBef>
            </a:pPr>
            <a:endParaRPr sz="1900" dirty="0">
              <a:solidFill>
                <a:prstClr val="black"/>
              </a:solidFill>
              <a:latin typeface="Times New Roman"/>
              <a:cs typeface="Times New Roman"/>
            </a:endParaRPr>
          </a:p>
          <a:p>
            <a:pPr marL="1164590">
              <a:tabLst>
                <a:tab pos="2688590" algn="l"/>
                <a:tab pos="2993390" algn="l"/>
              </a:tabLst>
            </a:pPr>
            <a:r>
              <a:rPr sz="2400" dirty="0">
                <a:solidFill>
                  <a:srgbClr val="323232"/>
                </a:solidFill>
                <a:latin typeface="SimSun"/>
                <a:cs typeface="SimSun"/>
              </a:rPr>
              <a:t>1024×768	=	786432（个像素）</a:t>
            </a:r>
            <a:endParaRPr sz="2400" dirty="0">
              <a:solidFill>
                <a:prstClr val="black"/>
              </a:solidFill>
              <a:latin typeface="SimSun"/>
              <a:cs typeface="SimSun"/>
            </a:endParaRPr>
          </a:p>
          <a:p>
            <a:pPr>
              <a:spcBef>
                <a:spcPts val="35"/>
              </a:spcBef>
            </a:pPr>
            <a:endParaRPr sz="1900" dirty="0">
              <a:solidFill>
                <a:prstClr val="black"/>
              </a:solidFill>
              <a:latin typeface="Times New Roman"/>
              <a:cs typeface="Times New Roman"/>
            </a:endParaRPr>
          </a:p>
          <a:p>
            <a:pPr marL="151765" marR="474980"/>
            <a:r>
              <a:rPr sz="2400" dirty="0">
                <a:solidFill>
                  <a:srgbClr val="323232"/>
                </a:solidFill>
                <a:latin typeface="SimSun"/>
                <a:cs typeface="SimSun"/>
              </a:rPr>
              <a:t>每个像素如果需要3个字节表示，将超过2MB显存，最多只 需要2个字节表示，故只能支持64K色彩数</a:t>
            </a:r>
            <a:endParaRPr sz="2400" dirty="0">
              <a:solidFill>
                <a:prstClr val="black"/>
              </a:solidFill>
              <a:latin typeface="SimSun"/>
              <a:cs typeface="SimSun"/>
            </a:endParaRPr>
          </a:p>
        </p:txBody>
      </p:sp>
    </p:spTree>
    <p:extLst>
      <p:ext uri="{BB962C8B-B14F-4D97-AF65-F5344CB8AC3E}">
        <p14:creationId xmlns:p14="http://schemas.microsoft.com/office/powerpoint/2010/main" val="118296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6939" y="897794"/>
            <a:ext cx="7650480" cy="3262629"/>
          </a:xfrm>
          <a:prstGeom prst="rect">
            <a:avLst/>
          </a:prstGeom>
        </p:spPr>
        <p:txBody>
          <a:bodyPr vert="horz" wrap="square" lIns="0" tIns="12700" rIns="0" bIns="0" rtlCol="0">
            <a:spAutoFit/>
          </a:bodyPr>
          <a:lstStyle/>
          <a:p>
            <a:pPr marL="94615">
              <a:spcBef>
                <a:spcPts val="100"/>
              </a:spcBef>
            </a:pPr>
            <a:r>
              <a:rPr sz="2400" b="1" spc="-30" dirty="0">
                <a:solidFill>
                  <a:srgbClr val="3333FF"/>
                </a:solidFill>
                <a:latin typeface="Microsoft JhengHei"/>
                <a:cs typeface="Microsoft JhengHei"/>
              </a:rPr>
              <a:t>1</a:t>
            </a:r>
            <a:r>
              <a:rPr sz="2400" b="1" spc="-50" dirty="0">
                <a:solidFill>
                  <a:srgbClr val="3333FF"/>
                </a:solidFill>
                <a:latin typeface="Microsoft JhengHei"/>
                <a:cs typeface="Microsoft JhengHei"/>
              </a:rPr>
              <a:t>、分辨率</a:t>
            </a:r>
            <a:endParaRPr sz="2400">
              <a:solidFill>
                <a:prstClr val="black"/>
              </a:solidFill>
              <a:latin typeface="Microsoft JhengHei"/>
              <a:cs typeface="Microsoft JhengHei"/>
            </a:endParaRPr>
          </a:p>
          <a:p>
            <a:pPr marL="24765">
              <a:spcBef>
                <a:spcPts val="2120"/>
              </a:spcBef>
            </a:pPr>
            <a:r>
              <a:rPr sz="2400" dirty="0">
                <a:solidFill>
                  <a:srgbClr val="323232"/>
                </a:solidFill>
                <a:latin typeface="SimSun"/>
                <a:cs typeface="SimSun"/>
              </a:rPr>
              <a:t>首先需要明确光点与像素点的概念</a:t>
            </a:r>
            <a:endParaRPr sz="2400">
              <a:solidFill>
                <a:prstClr val="black"/>
              </a:solidFill>
              <a:latin typeface="SimSun"/>
              <a:cs typeface="SimSun"/>
            </a:endParaRPr>
          </a:p>
          <a:p>
            <a:pPr>
              <a:spcBef>
                <a:spcPts val="35"/>
              </a:spcBef>
            </a:pPr>
            <a:endParaRPr sz="2400">
              <a:solidFill>
                <a:prstClr val="black"/>
              </a:solidFill>
              <a:latin typeface="Times New Roman"/>
              <a:cs typeface="Times New Roman"/>
            </a:endParaRPr>
          </a:p>
          <a:p>
            <a:pPr marL="12700" marR="314325"/>
            <a:r>
              <a:rPr sz="2400" dirty="0">
                <a:solidFill>
                  <a:srgbClr val="FF0000"/>
                </a:solidFill>
                <a:latin typeface="SimSun"/>
                <a:cs typeface="SimSun"/>
              </a:rPr>
              <a:t>光点</a:t>
            </a:r>
            <a:r>
              <a:rPr sz="2400" dirty="0">
                <a:solidFill>
                  <a:srgbClr val="323232"/>
                </a:solidFill>
                <a:latin typeface="SimSun"/>
                <a:cs typeface="SimSun"/>
              </a:rPr>
              <a:t>一般是指电子束打在显示器荧光屏上，显示器能够 显示的最小的发光点，一般用其直径来表明光点的大小</a:t>
            </a:r>
            <a:endParaRPr sz="2400">
              <a:solidFill>
                <a:prstClr val="black"/>
              </a:solidFill>
              <a:latin typeface="SimSun"/>
              <a:cs typeface="SimSun"/>
            </a:endParaRPr>
          </a:p>
          <a:p>
            <a:pPr>
              <a:spcBef>
                <a:spcPts val="20"/>
              </a:spcBef>
            </a:pPr>
            <a:endParaRPr sz="2850">
              <a:solidFill>
                <a:prstClr val="black"/>
              </a:solidFill>
              <a:latin typeface="Times New Roman"/>
              <a:cs typeface="Times New Roman"/>
            </a:endParaRPr>
          </a:p>
          <a:p>
            <a:pPr marL="17145" marR="5080"/>
            <a:r>
              <a:rPr sz="2400" dirty="0">
                <a:solidFill>
                  <a:srgbClr val="FF0000"/>
                </a:solidFill>
                <a:latin typeface="SimSun"/>
                <a:cs typeface="SimSun"/>
              </a:rPr>
              <a:t>象素点</a:t>
            </a:r>
            <a:r>
              <a:rPr sz="2400" dirty="0">
                <a:solidFill>
                  <a:srgbClr val="323232"/>
                </a:solidFill>
                <a:latin typeface="SimSun"/>
                <a:cs typeface="SimSun"/>
              </a:rPr>
              <a:t>是指图形显示在屏幕上时候，按当前的图形显示分 辨率所能提供的最小元素点</a:t>
            </a:r>
            <a:endParaRPr sz="2400">
              <a:solidFill>
                <a:prstClr val="black"/>
              </a:solidFill>
              <a:latin typeface="SimSun"/>
              <a:cs typeface="SimSun"/>
            </a:endParaRPr>
          </a:p>
        </p:txBody>
      </p:sp>
      <p:sp>
        <p:nvSpPr>
          <p:cNvPr id="3" name="object 3"/>
          <p:cNvSpPr txBox="1">
            <a:spLocks noGrp="1"/>
          </p:cNvSpPr>
          <p:nvPr>
            <p:ph type="title"/>
          </p:nvPr>
        </p:nvSpPr>
        <p:spPr>
          <a:xfrm>
            <a:off x="258705" y="238664"/>
            <a:ext cx="358140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3333FF"/>
                </a:solidFill>
                <a:latin typeface="Microsoft JhengHei"/>
                <a:cs typeface="Microsoft JhengHei"/>
              </a:rPr>
              <a:t>（六）几个相关的概念</a:t>
            </a:r>
            <a:endParaRPr sz="2800">
              <a:latin typeface="Microsoft JhengHei"/>
              <a:cs typeface="Microsoft JhengHei"/>
            </a:endParaRPr>
          </a:p>
        </p:txBody>
      </p:sp>
    </p:spTree>
    <p:extLst>
      <p:ext uri="{BB962C8B-B14F-4D97-AF65-F5344CB8AC3E}">
        <p14:creationId xmlns:p14="http://schemas.microsoft.com/office/powerpoint/2010/main" val="3952730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334" y="237140"/>
            <a:ext cx="8094980" cy="3005951"/>
          </a:xfrm>
          <a:prstGeom prst="rect">
            <a:avLst/>
          </a:prstGeom>
        </p:spPr>
        <p:txBody>
          <a:bodyPr vert="horz" wrap="square" lIns="0" tIns="12700" rIns="0" bIns="0" rtlCol="0">
            <a:spAutoFit/>
          </a:bodyPr>
          <a:lstStyle/>
          <a:p>
            <a:pPr marL="157480" marR="5080" algn="just">
              <a:spcBef>
                <a:spcPts val="100"/>
              </a:spcBef>
            </a:pPr>
            <a:r>
              <a:rPr sz="2400" dirty="0">
                <a:solidFill>
                  <a:srgbClr val="323232"/>
                </a:solidFill>
                <a:latin typeface="SimSun"/>
                <a:cs typeface="SimSun"/>
              </a:rPr>
              <a:t>图形显示技术中的分辨率概念有三种，即</a:t>
            </a:r>
            <a:r>
              <a:rPr sz="2400" dirty="0">
                <a:solidFill>
                  <a:srgbClr val="FF0000"/>
                </a:solidFill>
                <a:latin typeface="SimSun"/>
                <a:cs typeface="SimSun"/>
              </a:rPr>
              <a:t>屏幕分辨率</a:t>
            </a:r>
            <a:r>
              <a:rPr sz="2400" dirty="0">
                <a:solidFill>
                  <a:srgbClr val="323232"/>
                </a:solidFill>
                <a:latin typeface="SimSun"/>
                <a:cs typeface="SimSun"/>
              </a:rPr>
              <a:t>、</a:t>
            </a:r>
            <a:r>
              <a:rPr sz="2400" dirty="0">
                <a:solidFill>
                  <a:srgbClr val="FF0000"/>
                </a:solidFill>
                <a:latin typeface="SimSun"/>
                <a:cs typeface="SimSun"/>
              </a:rPr>
              <a:t>显示 分辨率</a:t>
            </a:r>
            <a:r>
              <a:rPr sz="2400" dirty="0">
                <a:solidFill>
                  <a:srgbClr val="323232"/>
                </a:solidFill>
                <a:latin typeface="SimSun"/>
                <a:cs typeface="SimSun"/>
              </a:rPr>
              <a:t>和</a:t>
            </a:r>
            <a:r>
              <a:rPr sz="2400" dirty="0">
                <a:solidFill>
                  <a:srgbClr val="FF0000"/>
                </a:solidFill>
                <a:latin typeface="SimSun"/>
                <a:cs typeface="SimSun"/>
              </a:rPr>
              <a:t>显卡分辨率</a:t>
            </a:r>
            <a:r>
              <a:rPr sz="2400" dirty="0">
                <a:solidFill>
                  <a:srgbClr val="323232"/>
                </a:solidFill>
                <a:latin typeface="SimSun"/>
                <a:cs typeface="SimSun"/>
              </a:rPr>
              <a:t>。它们既有区别又有着密切的联系，对 图形显示的处理有极大的影响</a:t>
            </a:r>
            <a:endParaRPr sz="2400" dirty="0">
              <a:solidFill>
                <a:prstClr val="black"/>
              </a:solidFill>
              <a:latin typeface="SimSun"/>
              <a:cs typeface="SimSun"/>
            </a:endParaRPr>
          </a:p>
          <a:p>
            <a:endParaRPr sz="2700" dirty="0">
              <a:solidFill>
                <a:prstClr val="black"/>
              </a:solidFill>
              <a:latin typeface="Times New Roman"/>
              <a:cs typeface="Times New Roman"/>
            </a:endParaRPr>
          </a:p>
          <a:p>
            <a:pPr marL="12700"/>
            <a:r>
              <a:rPr sz="2400" b="1" spc="-30" dirty="0">
                <a:solidFill>
                  <a:srgbClr val="3333FF"/>
                </a:solidFill>
                <a:latin typeface="Microsoft JhengHei"/>
                <a:cs typeface="Microsoft JhengHei"/>
              </a:rPr>
              <a:t>（1）</a:t>
            </a:r>
            <a:r>
              <a:rPr sz="2400" b="1" spc="-35" dirty="0">
                <a:solidFill>
                  <a:srgbClr val="3333FF"/>
                </a:solidFill>
                <a:latin typeface="Microsoft JhengHei"/>
                <a:cs typeface="Microsoft JhengHei"/>
              </a:rPr>
              <a:t>屏幕分辨率</a:t>
            </a:r>
            <a:endParaRPr sz="2400" dirty="0">
              <a:solidFill>
                <a:prstClr val="black"/>
              </a:solidFill>
              <a:latin typeface="Microsoft JhengHei"/>
              <a:cs typeface="Microsoft JhengHei"/>
            </a:endParaRPr>
          </a:p>
          <a:p>
            <a:pPr>
              <a:spcBef>
                <a:spcPts val="10"/>
              </a:spcBef>
            </a:pPr>
            <a:endParaRPr sz="2350" dirty="0">
              <a:solidFill>
                <a:prstClr val="black"/>
              </a:solidFill>
              <a:latin typeface="Times New Roman"/>
              <a:cs typeface="Times New Roman"/>
            </a:endParaRPr>
          </a:p>
          <a:p>
            <a:pPr marL="446405" marR="172720"/>
            <a:r>
              <a:rPr sz="2400" dirty="0">
                <a:solidFill>
                  <a:srgbClr val="323232"/>
                </a:solidFill>
                <a:latin typeface="SimSun"/>
                <a:cs typeface="SimSun"/>
              </a:rPr>
              <a:t>屏幕显示分辨率就是屏幕上显示的像素个数，一般是以( 水平像素数*垂直像素数)</a:t>
            </a:r>
            <a:r>
              <a:rPr sz="2400" dirty="0" err="1" smtClean="0">
                <a:solidFill>
                  <a:srgbClr val="323232"/>
                </a:solidFill>
                <a:latin typeface="SimSun"/>
                <a:cs typeface="SimSun"/>
              </a:rPr>
              <a:t>表示</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4004436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333" y="237140"/>
            <a:ext cx="7776209" cy="3246755"/>
          </a:xfrm>
          <a:prstGeom prst="rect">
            <a:avLst/>
          </a:prstGeom>
        </p:spPr>
        <p:txBody>
          <a:bodyPr vert="horz" wrap="square" lIns="0" tIns="12700" rIns="0" bIns="0" rtlCol="0">
            <a:spAutoFit/>
          </a:bodyPr>
          <a:lstStyle/>
          <a:p>
            <a:pPr marL="12700">
              <a:spcBef>
                <a:spcPts val="100"/>
              </a:spcBef>
            </a:pPr>
            <a:r>
              <a:rPr sz="2400" b="1" spc="-30" dirty="0">
                <a:solidFill>
                  <a:srgbClr val="3333FF"/>
                </a:solidFill>
                <a:latin typeface="Microsoft JhengHei"/>
                <a:cs typeface="Microsoft JhengHei"/>
              </a:rPr>
              <a:t>（2）</a:t>
            </a:r>
            <a:r>
              <a:rPr sz="2400" b="1" spc="-35" dirty="0">
                <a:solidFill>
                  <a:srgbClr val="3333FF"/>
                </a:solidFill>
                <a:latin typeface="Microsoft JhengHei"/>
                <a:cs typeface="Microsoft JhengHei"/>
              </a:rPr>
              <a:t>显示分辨率</a:t>
            </a:r>
            <a:endParaRPr sz="2400" dirty="0">
              <a:solidFill>
                <a:prstClr val="black"/>
              </a:solidFill>
              <a:latin typeface="Microsoft JhengHei"/>
              <a:cs typeface="Microsoft JhengHei"/>
            </a:endParaRPr>
          </a:p>
          <a:p>
            <a:pPr marL="142875" marR="5080">
              <a:spcBef>
                <a:spcPts val="1745"/>
              </a:spcBef>
            </a:pPr>
            <a:r>
              <a:rPr sz="2400" dirty="0">
                <a:solidFill>
                  <a:srgbClr val="323232"/>
                </a:solidFill>
                <a:latin typeface="SimSun"/>
                <a:cs typeface="SimSun"/>
              </a:rPr>
              <a:t>是计算机显示控制器所能够提供的显示模式分辨率，简称 显示模式。</a:t>
            </a:r>
            <a:endParaRPr sz="2400" dirty="0">
              <a:solidFill>
                <a:prstClr val="black"/>
              </a:solidFill>
              <a:latin typeface="SimSun"/>
              <a:cs typeface="SimSun"/>
            </a:endParaRPr>
          </a:p>
          <a:p>
            <a:pPr marL="142875" marR="5080">
              <a:spcBef>
                <a:spcPts val="1275"/>
              </a:spcBef>
            </a:pPr>
            <a:r>
              <a:rPr sz="2400" dirty="0">
                <a:solidFill>
                  <a:srgbClr val="323232"/>
                </a:solidFill>
                <a:latin typeface="SimSun"/>
                <a:cs typeface="SimSun"/>
              </a:rPr>
              <a:t>对于文本显示方式，显示分辨率用水平和垂直方向上所能 显示的字符总数的乘积来表示。</a:t>
            </a:r>
            <a:endParaRPr sz="2400" dirty="0">
              <a:solidFill>
                <a:prstClr val="black"/>
              </a:solidFill>
              <a:latin typeface="SimSun"/>
              <a:cs typeface="SimSun"/>
            </a:endParaRPr>
          </a:p>
          <a:p>
            <a:pPr>
              <a:spcBef>
                <a:spcPts val="5"/>
              </a:spcBef>
            </a:pPr>
            <a:endParaRPr sz="1900" dirty="0">
              <a:solidFill>
                <a:prstClr val="black"/>
              </a:solidFill>
              <a:latin typeface="Times New Roman"/>
              <a:cs typeface="Times New Roman"/>
            </a:endParaRPr>
          </a:p>
          <a:p>
            <a:pPr marL="142875" marR="5080"/>
            <a:r>
              <a:rPr sz="2400" dirty="0" err="1">
                <a:solidFill>
                  <a:srgbClr val="323232"/>
                </a:solidFill>
                <a:latin typeface="SimSun"/>
                <a:cs typeface="SimSun"/>
              </a:rPr>
              <a:t>对于图形显示方式，则用水平和垂直方向上所能显示的像</a:t>
            </a:r>
            <a:r>
              <a:rPr sz="2400" dirty="0">
                <a:solidFill>
                  <a:srgbClr val="323232"/>
                </a:solidFill>
                <a:latin typeface="SimSun"/>
                <a:cs typeface="SimSun"/>
              </a:rPr>
              <a:t> </a:t>
            </a:r>
            <a:r>
              <a:rPr sz="2400" dirty="0" err="1" smtClean="0">
                <a:solidFill>
                  <a:srgbClr val="323232"/>
                </a:solidFill>
                <a:latin typeface="SimSun"/>
                <a:cs typeface="SimSun"/>
              </a:rPr>
              <a:t>素点总数的乘积来表示</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378553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90" y="286638"/>
            <a:ext cx="2345055" cy="452120"/>
          </a:xfrm>
          <a:prstGeom prst="rect">
            <a:avLst/>
          </a:prstGeom>
        </p:spPr>
        <p:txBody>
          <a:bodyPr vert="horz" wrap="square" lIns="0" tIns="12065" rIns="0" bIns="0" rtlCol="0">
            <a:spAutoFit/>
          </a:bodyPr>
          <a:lstStyle/>
          <a:p>
            <a:pPr marL="12700">
              <a:lnSpc>
                <a:spcPct val="100000"/>
              </a:lnSpc>
              <a:spcBef>
                <a:spcPts val="95"/>
              </a:spcBef>
            </a:pPr>
            <a:r>
              <a:rPr b="1" spc="5" dirty="0">
                <a:solidFill>
                  <a:srgbClr val="FF3300"/>
                </a:solidFill>
                <a:latin typeface="Microsoft JhengHei"/>
                <a:cs typeface="Microsoft JhengHei"/>
              </a:rPr>
              <a:t>（</a:t>
            </a:r>
            <a:r>
              <a:rPr b="1" spc="-254" dirty="0">
                <a:solidFill>
                  <a:srgbClr val="FF3300"/>
                </a:solidFill>
                <a:latin typeface="Microsoft JhengHei"/>
                <a:cs typeface="Microsoft JhengHei"/>
              </a:rPr>
              <a:t>2</a:t>
            </a:r>
            <a:r>
              <a:rPr b="1" spc="5" dirty="0">
                <a:solidFill>
                  <a:srgbClr val="FF3300"/>
                </a:solidFill>
                <a:latin typeface="Microsoft JhengHei"/>
                <a:cs typeface="Microsoft JhengHei"/>
              </a:rPr>
              <a:t>）光照模型</a:t>
            </a:r>
          </a:p>
        </p:txBody>
      </p:sp>
      <p:sp>
        <p:nvSpPr>
          <p:cNvPr id="3" name="object 3"/>
          <p:cNvSpPr txBox="1"/>
          <p:nvPr/>
        </p:nvSpPr>
        <p:spPr>
          <a:xfrm>
            <a:off x="474065" y="958341"/>
            <a:ext cx="7719059" cy="2233945"/>
          </a:xfrm>
          <a:prstGeom prst="rect">
            <a:avLst/>
          </a:prstGeom>
        </p:spPr>
        <p:txBody>
          <a:bodyPr vert="horz" wrap="square" lIns="0" tIns="12700" rIns="0" bIns="0" rtlCol="0">
            <a:spAutoFit/>
          </a:bodyPr>
          <a:lstStyle/>
          <a:p>
            <a:pPr marL="12700" marR="78105">
              <a:lnSpc>
                <a:spcPct val="100000"/>
              </a:lnSpc>
              <a:spcBef>
                <a:spcPts val="100"/>
              </a:spcBef>
            </a:pPr>
            <a:r>
              <a:rPr sz="2400" dirty="0" err="1">
                <a:latin typeface="SimSun"/>
                <a:cs typeface="SimSun"/>
              </a:rPr>
              <a:t>自然光照现象是由一些物理学定律所决定的，而这些物理</a:t>
            </a:r>
            <a:r>
              <a:rPr sz="2400" dirty="0">
                <a:latin typeface="SimSun"/>
                <a:cs typeface="SimSun"/>
              </a:rPr>
              <a:t> </a:t>
            </a:r>
            <a:r>
              <a:rPr sz="2400" dirty="0" err="1" smtClean="0">
                <a:latin typeface="SimSun"/>
                <a:cs typeface="SimSun"/>
              </a:rPr>
              <a:t>学定律又非常复杂</a:t>
            </a:r>
            <a:r>
              <a:rPr lang="zh-CN" altLang="en-US" sz="2400" dirty="0" smtClean="0">
                <a:latin typeface="SimSun"/>
                <a:cs typeface="SimSun"/>
              </a:rPr>
              <a:t>。</a:t>
            </a:r>
            <a:endParaRPr sz="2400" dirty="0">
              <a:latin typeface="SimSun"/>
              <a:cs typeface="SimSun"/>
            </a:endParaRPr>
          </a:p>
          <a:p>
            <a:pPr>
              <a:lnSpc>
                <a:spcPct val="100000"/>
              </a:lnSpc>
              <a:spcBef>
                <a:spcPts val="50"/>
              </a:spcBef>
            </a:pPr>
            <a:endParaRPr sz="2350" dirty="0">
              <a:latin typeface="Times New Roman"/>
              <a:cs typeface="Times New Roman"/>
            </a:endParaRPr>
          </a:p>
          <a:p>
            <a:pPr marL="85725" marR="5080" algn="just">
              <a:lnSpc>
                <a:spcPct val="100000"/>
              </a:lnSpc>
            </a:pPr>
            <a:r>
              <a:rPr sz="2400" dirty="0">
                <a:latin typeface="SimSun"/>
                <a:cs typeface="SimSun"/>
              </a:rPr>
              <a:t>所以希望用一些简单的数学模型来近似、代替那些物理学 </a:t>
            </a:r>
            <a:r>
              <a:rPr sz="2400" spc="-5" dirty="0" err="1">
                <a:latin typeface="SimSun"/>
                <a:cs typeface="SimSun"/>
              </a:rPr>
              <a:t>的模型，为模拟物体表面的光照物理现象的数学模型叫光</a:t>
            </a:r>
            <a:r>
              <a:rPr sz="2400" spc="-5" dirty="0">
                <a:latin typeface="SimSun"/>
                <a:cs typeface="SimSun"/>
              </a:rPr>
              <a:t> </a:t>
            </a:r>
            <a:r>
              <a:rPr sz="2400" dirty="0" err="1" smtClean="0">
                <a:latin typeface="SimSun"/>
                <a:cs typeface="SimSun"/>
              </a:rPr>
              <a:t>照模型</a:t>
            </a:r>
            <a:r>
              <a:rPr lang="zh-CN" altLang="en-US" sz="2400" dirty="0" smtClean="0">
                <a:latin typeface="SimSun"/>
                <a:cs typeface="SimSun"/>
              </a:rPr>
              <a:t>。</a:t>
            </a:r>
            <a:endParaRPr sz="2400" dirty="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85" y="235616"/>
            <a:ext cx="2311400" cy="391160"/>
          </a:xfrm>
          <a:prstGeom prst="rect">
            <a:avLst/>
          </a:prstGeom>
        </p:spPr>
        <p:txBody>
          <a:bodyPr vert="horz" wrap="square" lIns="0" tIns="12700" rIns="0" bIns="0" rtlCol="0">
            <a:spAutoFit/>
          </a:bodyPr>
          <a:lstStyle/>
          <a:p>
            <a:pPr marL="12700">
              <a:lnSpc>
                <a:spcPct val="100000"/>
              </a:lnSpc>
              <a:spcBef>
                <a:spcPts val="100"/>
              </a:spcBef>
            </a:pPr>
            <a:r>
              <a:rPr b="1" spc="-30" dirty="0">
                <a:solidFill>
                  <a:srgbClr val="3333FF"/>
                </a:solidFill>
                <a:latin typeface="Microsoft JhengHei"/>
                <a:cs typeface="Microsoft JhengHei"/>
              </a:rPr>
              <a:t>（3）</a:t>
            </a:r>
            <a:r>
              <a:rPr b="1" spc="-35" dirty="0">
                <a:solidFill>
                  <a:srgbClr val="3333FF"/>
                </a:solidFill>
                <a:latin typeface="Microsoft JhengHei"/>
                <a:cs typeface="Microsoft JhengHei"/>
              </a:rPr>
              <a:t>显卡分辨率</a:t>
            </a:r>
          </a:p>
        </p:txBody>
      </p:sp>
      <p:sp>
        <p:nvSpPr>
          <p:cNvPr id="3" name="object 3"/>
          <p:cNvSpPr txBox="1"/>
          <p:nvPr/>
        </p:nvSpPr>
        <p:spPr>
          <a:xfrm>
            <a:off x="619283" y="1029620"/>
            <a:ext cx="7534117" cy="2298065"/>
          </a:xfrm>
          <a:prstGeom prst="rect">
            <a:avLst/>
          </a:prstGeom>
        </p:spPr>
        <p:txBody>
          <a:bodyPr vert="horz" wrap="square" lIns="0" tIns="12700" rIns="0" bIns="0" rtlCol="0">
            <a:spAutoFit/>
          </a:bodyPr>
          <a:lstStyle/>
          <a:p>
            <a:pPr marL="12700" marR="5080">
              <a:spcBef>
                <a:spcPts val="100"/>
              </a:spcBef>
            </a:pPr>
            <a:r>
              <a:rPr sz="2400" dirty="0" err="1">
                <a:solidFill>
                  <a:srgbClr val="323232"/>
                </a:solidFill>
                <a:latin typeface="SimSun"/>
                <a:cs typeface="SimSun"/>
              </a:rPr>
              <a:t>显卡分辨率就是表示显卡输出给显示器，</a:t>
            </a:r>
            <a:r>
              <a:rPr sz="2400" dirty="0" err="1" smtClean="0">
                <a:solidFill>
                  <a:srgbClr val="323232"/>
                </a:solidFill>
                <a:latin typeface="SimSun"/>
                <a:cs typeface="SimSun"/>
              </a:rPr>
              <a:t>并能在显示器上描绘像素点的数量</a:t>
            </a:r>
            <a:r>
              <a:rPr lang="zh-CN" altLang="en-US" sz="2400" dirty="0" smtClean="0">
                <a:solidFill>
                  <a:srgbClr val="323232"/>
                </a:solidFill>
                <a:latin typeface="SimSun"/>
                <a:cs typeface="SimSun"/>
              </a:rPr>
              <a:t>。</a:t>
            </a:r>
            <a:endParaRPr sz="2400" dirty="0">
              <a:solidFill>
                <a:prstClr val="black"/>
              </a:solidFill>
              <a:latin typeface="SimSun"/>
              <a:cs typeface="SimSun"/>
            </a:endParaRPr>
          </a:p>
          <a:p>
            <a:pPr>
              <a:spcBef>
                <a:spcPts val="20"/>
              </a:spcBef>
            </a:pPr>
            <a:endParaRPr sz="2850" dirty="0">
              <a:solidFill>
                <a:prstClr val="black"/>
              </a:solidFill>
              <a:latin typeface="Times New Roman"/>
              <a:cs typeface="Times New Roman"/>
            </a:endParaRPr>
          </a:p>
          <a:p>
            <a:pPr marL="12700" marR="309880" algn="just"/>
            <a:r>
              <a:rPr sz="2400" dirty="0" err="1" smtClean="0">
                <a:solidFill>
                  <a:srgbClr val="323232"/>
                </a:solidFill>
                <a:latin typeface="SimSun"/>
                <a:cs typeface="SimSun"/>
              </a:rPr>
              <a:t>显卡能输出的最大显示分辨率并不代表自己的电脑就能达到这么高的分辨率</a:t>
            </a:r>
            <a:r>
              <a:rPr sz="2400" dirty="0" err="1">
                <a:solidFill>
                  <a:srgbClr val="323232"/>
                </a:solidFill>
                <a:latin typeface="SimSun"/>
                <a:cs typeface="SimSun"/>
              </a:rPr>
              <a:t>，</a:t>
            </a:r>
            <a:r>
              <a:rPr sz="2400" dirty="0" err="1" smtClean="0">
                <a:solidFill>
                  <a:srgbClr val="323232"/>
                </a:solidFill>
                <a:latin typeface="SimSun"/>
                <a:cs typeface="SimSun"/>
              </a:rPr>
              <a:t>还必须有足够强大的显示器配套才可以实现</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3857907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539" y="2108612"/>
            <a:ext cx="6731000" cy="382156"/>
          </a:xfrm>
          <a:prstGeom prst="rect">
            <a:avLst/>
          </a:prstGeom>
        </p:spPr>
        <p:txBody>
          <a:bodyPr vert="horz" wrap="square" lIns="0" tIns="12700" rIns="0" bIns="0" rtlCol="0">
            <a:spAutoFit/>
          </a:bodyPr>
          <a:lstStyle/>
          <a:p>
            <a:pPr marL="12700">
              <a:spcBef>
                <a:spcPts val="100"/>
              </a:spcBef>
            </a:pPr>
            <a:r>
              <a:rPr sz="2400" dirty="0" err="1" smtClean="0">
                <a:solidFill>
                  <a:srgbClr val="323232"/>
                </a:solidFill>
                <a:latin typeface="SimSun"/>
                <a:cs typeface="SimSun"/>
              </a:rPr>
              <a:t>电脑的最高分辨率取决于显卡和显示器</a:t>
            </a:r>
            <a:r>
              <a:rPr sz="2400" dirty="0" err="1" smtClean="0">
                <a:solidFill>
                  <a:srgbClr val="FF0000"/>
                </a:solidFill>
                <a:latin typeface="SimSun"/>
                <a:cs typeface="SimSun"/>
              </a:rPr>
              <a:t>最低</a:t>
            </a:r>
            <a:r>
              <a:rPr sz="2400" dirty="0" err="1" smtClean="0">
                <a:solidFill>
                  <a:srgbClr val="323232"/>
                </a:solidFill>
                <a:latin typeface="SimSun"/>
                <a:cs typeface="SimSun"/>
              </a:rPr>
              <a:t>的一个</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
        <p:nvSpPr>
          <p:cNvPr id="3" name="object 3"/>
          <p:cNvSpPr txBox="1">
            <a:spLocks noGrp="1"/>
          </p:cNvSpPr>
          <p:nvPr>
            <p:ph type="title"/>
          </p:nvPr>
        </p:nvSpPr>
        <p:spPr>
          <a:xfrm>
            <a:off x="690759" y="452939"/>
            <a:ext cx="7645400" cy="1122045"/>
          </a:xfrm>
          <a:prstGeom prst="rect">
            <a:avLst/>
          </a:prstGeom>
        </p:spPr>
        <p:txBody>
          <a:bodyPr vert="horz" wrap="square" lIns="0" tIns="12700" rIns="0" bIns="0" rtlCol="0">
            <a:spAutoFit/>
          </a:bodyPr>
          <a:lstStyle/>
          <a:p>
            <a:pPr marL="12700" marR="5080" algn="just">
              <a:lnSpc>
                <a:spcPct val="100000"/>
              </a:lnSpc>
              <a:spcBef>
                <a:spcPts val="100"/>
              </a:spcBef>
            </a:pPr>
            <a:r>
              <a:rPr dirty="0"/>
              <a:t>一台电脑的最高分辨率是由显卡和显示器</a:t>
            </a:r>
            <a:r>
              <a:rPr dirty="0">
                <a:solidFill>
                  <a:srgbClr val="FF0000"/>
                </a:solidFill>
              </a:rPr>
              <a:t>共同</a:t>
            </a:r>
            <a:r>
              <a:rPr dirty="0"/>
              <a:t>决定的。显 示器最高分辨率是可以显示出来的最大分辨率。显卡的最 大分辨率是最大能支持多少分辨率</a:t>
            </a:r>
          </a:p>
        </p:txBody>
      </p:sp>
    </p:spTree>
    <p:extLst>
      <p:ext uri="{BB962C8B-B14F-4D97-AF65-F5344CB8AC3E}">
        <p14:creationId xmlns:p14="http://schemas.microsoft.com/office/powerpoint/2010/main" val="2940464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635" y="120554"/>
            <a:ext cx="7964805" cy="3793490"/>
          </a:xfrm>
          <a:prstGeom prst="rect">
            <a:avLst/>
          </a:prstGeom>
        </p:spPr>
        <p:txBody>
          <a:bodyPr vert="horz" wrap="square" lIns="0" tIns="218440" rIns="0" bIns="0" rtlCol="0">
            <a:spAutoFit/>
          </a:bodyPr>
          <a:lstStyle/>
          <a:p>
            <a:pPr marL="12700">
              <a:spcBef>
                <a:spcPts val="1720"/>
              </a:spcBef>
            </a:pPr>
            <a:r>
              <a:rPr sz="2400" b="1" spc="-20" dirty="0">
                <a:solidFill>
                  <a:srgbClr val="3333FF"/>
                </a:solidFill>
                <a:latin typeface="Microsoft JhengHei"/>
                <a:cs typeface="Microsoft JhengHei"/>
              </a:rPr>
              <a:t>2</a:t>
            </a:r>
            <a:r>
              <a:rPr sz="2400" b="1" spc="-35" dirty="0">
                <a:solidFill>
                  <a:srgbClr val="3333FF"/>
                </a:solidFill>
                <a:latin typeface="Microsoft JhengHei"/>
                <a:cs typeface="Microsoft JhengHei"/>
              </a:rPr>
              <a:t>、显示器的点距</a:t>
            </a:r>
            <a:endParaRPr sz="2400" dirty="0">
              <a:solidFill>
                <a:prstClr val="black"/>
              </a:solidFill>
              <a:latin typeface="Microsoft JhengHei"/>
              <a:cs typeface="Microsoft JhengHei"/>
            </a:endParaRPr>
          </a:p>
          <a:p>
            <a:pPr marL="12700" marR="323850">
              <a:spcBef>
                <a:spcPts val="1620"/>
              </a:spcBef>
            </a:pPr>
            <a:r>
              <a:rPr sz="2400" dirty="0">
                <a:solidFill>
                  <a:srgbClr val="323232"/>
                </a:solidFill>
                <a:latin typeface="SimSun"/>
                <a:cs typeface="SimSun"/>
              </a:rPr>
              <a:t>点距是显示器的一个很重要的指标，是指相邻像素点之间 的距离。两点之间的距离越小越好</a:t>
            </a:r>
            <a:endParaRPr sz="2400" dirty="0">
              <a:solidFill>
                <a:prstClr val="black"/>
              </a:solidFill>
              <a:latin typeface="SimSun"/>
              <a:cs typeface="SimSun"/>
            </a:endParaRPr>
          </a:p>
          <a:p>
            <a:pPr>
              <a:spcBef>
                <a:spcPts val="45"/>
              </a:spcBef>
            </a:pPr>
            <a:endParaRPr sz="2750" dirty="0">
              <a:solidFill>
                <a:prstClr val="black"/>
              </a:solidFill>
              <a:latin typeface="Times New Roman"/>
              <a:cs typeface="Times New Roman"/>
            </a:endParaRPr>
          </a:p>
          <a:p>
            <a:pPr marL="26670"/>
            <a:r>
              <a:rPr sz="2400" dirty="0">
                <a:solidFill>
                  <a:srgbClr val="323232"/>
                </a:solidFill>
                <a:latin typeface="SimSun"/>
                <a:cs typeface="SimSun"/>
              </a:rPr>
              <a:t>对于14英寸和15英寸显示器，其点距达到0.28mm已经足够了</a:t>
            </a:r>
            <a:endParaRPr sz="2400" dirty="0">
              <a:solidFill>
                <a:prstClr val="black"/>
              </a:solidFill>
              <a:latin typeface="SimSun"/>
              <a:cs typeface="SimSun"/>
            </a:endParaRPr>
          </a:p>
          <a:p>
            <a:pPr>
              <a:spcBef>
                <a:spcPts val="25"/>
              </a:spcBef>
            </a:pPr>
            <a:endParaRPr sz="2650" dirty="0">
              <a:solidFill>
                <a:prstClr val="black"/>
              </a:solidFill>
              <a:latin typeface="Times New Roman"/>
              <a:cs typeface="Times New Roman"/>
            </a:endParaRPr>
          </a:p>
          <a:p>
            <a:pPr marL="26670" marR="5080" algn="just"/>
            <a:r>
              <a:rPr sz="2400" dirty="0">
                <a:solidFill>
                  <a:srgbClr val="323232"/>
                </a:solidFill>
                <a:latin typeface="SimSun"/>
                <a:cs typeface="SimSun"/>
              </a:rPr>
              <a:t>对17英寸或者更大屏幕的显示器来说，要满足1600×1200的 分辨率，0.28mm点距的指标就不够用了，需要更小的点距指 标，如0.27mm，0.25mm等</a:t>
            </a:r>
            <a:endParaRPr sz="2400" dirty="0">
              <a:solidFill>
                <a:prstClr val="black"/>
              </a:solidFill>
              <a:latin typeface="SimSun"/>
              <a:cs typeface="SimSun"/>
            </a:endParaRPr>
          </a:p>
        </p:txBody>
      </p:sp>
    </p:spTree>
    <p:extLst>
      <p:ext uri="{BB962C8B-B14F-4D97-AF65-F5344CB8AC3E}">
        <p14:creationId xmlns:p14="http://schemas.microsoft.com/office/powerpoint/2010/main" val="1245823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634" y="326294"/>
            <a:ext cx="7845165" cy="2351926"/>
          </a:xfrm>
          <a:prstGeom prst="rect">
            <a:avLst/>
          </a:prstGeom>
        </p:spPr>
        <p:txBody>
          <a:bodyPr vert="horz" wrap="square" lIns="0" tIns="12700" rIns="0" bIns="0" rtlCol="0">
            <a:spAutoFit/>
          </a:bodyPr>
          <a:lstStyle/>
          <a:p>
            <a:pPr marL="12700">
              <a:spcBef>
                <a:spcPts val="100"/>
              </a:spcBef>
            </a:pPr>
            <a:r>
              <a:rPr sz="2400" b="1" spc="-15" dirty="0">
                <a:solidFill>
                  <a:srgbClr val="3333FF"/>
                </a:solidFill>
                <a:latin typeface="Microsoft JhengHei"/>
                <a:cs typeface="Microsoft JhengHei"/>
              </a:rPr>
              <a:t>3</a:t>
            </a:r>
            <a:r>
              <a:rPr sz="2400" b="1" spc="-20" dirty="0">
                <a:solidFill>
                  <a:srgbClr val="3333FF"/>
                </a:solidFill>
                <a:latin typeface="Microsoft JhengHei"/>
                <a:cs typeface="Microsoft JhengHei"/>
              </a:rPr>
              <a:t>、显示卡的作用与性能指标</a:t>
            </a:r>
            <a:endParaRPr sz="2400" dirty="0">
              <a:solidFill>
                <a:prstClr val="black"/>
              </a:solidFill>
              <a:latin typeface="Microsoft JhengHei"/>
              <a:cs typeface="Microsoft JhengHei"/>
            </a:endParaRPr>
          </a:p>
          <a:p>
            <a:pPr>
              <a:spcBef>
                <a:spcPts val="45"/>
              </a:spcBef>
            </a:pPr>
            <a:endParaRPr sz="2000" dirty="0">
              <a:solidFill>
                <a:prstClr val="black"/>
              </a:solidFill>
              <a:latin typeface="Times New Roman"/>
              <a:cs typeface="Times New Roman"/>
            </a:endParaRPr>
          </a:p>
          <a:p>
            <a:pPr marL="361950" marR="5080" indent="312738">
              <a:lnSpc>
                <a:spcPct val="149800"/>
              </a:lnSpc>
            </a:pPr>
            <a:r>
              <a:rPr sz="2400" dirty="0">
                <a:solidFill>
                  <a:srgbClr val="323232"/>
                </a:solidFill>
                <a:latin typeface="SimSun"/>
                <a:cs typeface="SimSun"/>
              </a:rPr>
              <a:t>显示卡的基本作用就是显示图文，</a:t>
            </a:r>
            <a:r>
              <a:rPr sz="2400" dirty="0" smtClean="0">
                <a:solidFill>
                  <a:srgbClr val="323232"/>
                </a:solidFill>
                <a:latin typeface="SimSun"/>
                <a:cs typeface="SimSun"/>
              </a:rPr>
              <a:t>显示卡和显示器构成了计算机的显示系统</a:t>
            </a:r>
            <a:r>
              <a:rPr sz="2400" dirty="0">
                <a:solidFill>
                  <a:srgbClr val="323232"/>
                </a:solidFill>
                <a:latin typeface="SimSun"/>
                <a:cs typeface="SimSun"/>
              </a:rPr>
              <a:t>。可以说除了CPU</a:t>
            </a:r>
            <a:r>
              <a:rPr sz="2400" dirty="0" smtClean="0">
                <a:solidFill>
                  <a:srgbClr val="323232"/>
                </a:solidFill>
                <a:latin typeface="SimSun"/>
                <a:cs typeface="SimSun"/>
              </a:rPr>
              <a:t>和内存外</a:t>
            </a:r>
            <a:r>
              <a:rPr sz="2400" dirty="0">
                <a:solidFill>
                  <a:srgbClr val="323232"/>
                </a:solidFill>
                <a:latin typeface="SimSun"/>
                <a:cs typeface="SimSun"/>
              </a:rPr>
              <a:t>，</a:t>
            </a:r>
            <a:r>
              <a:rPr sz="2400" dirty="0" smtClean="0">
                <a:solidFill>
                  <a:srgbClr val="323232"/>
                </a:solidFill>
                <a:latin typeface="SimSun"/>
                <a:cs typeface="SimSun"/>
              </a:rPr>
              <a:t>显卡对计算机的显示性能起着</a:t>
            </a:r>
            <a:r>
              <a:rPr sz="2400" dirty="0" smtClean="0">
                <a:solidFill>
                  <a:srgbClr val="FF0000"/>
                </a:solidFill>
                <a:latin typeface="SimSun"/>
                <a:cs typeface="SimSun"/>
              </a:rPr>
              <a:t>决定性</a:t>
            </a:r>
            <a:r>
              <a:rPr sz="2400" dirty="0" smtClean="0">
                <a:solidFill>
                  <a:srgbClr val="323232"/>
                </a:solidFill>
                <a:latin typeface="SimSun"/>
                <a:cs typeface="SimSun"/>
              </a:rPr>
              <a:t>的作用</a:t>
            </a:r>
            <a:r>
              <a:rPr lang="zh-CN" altLang="en-US" sz="2400" dirty="0" smtClean="0">
                <a:solidFill>
                  <a:srgbClr val="323232"/>
                </a:solidFill>
                <a:latin typeface="SimSun"/>
                <a:cs typeface="SimSun"/>
              </a:rPr>
              <a:t>。</a:t>
            </a:r>
            <a:endParaRPr sz="2400" dirty="0">
              <a:solidFill>
                <a:prstClr val="black"/>
              </a:solidFill>
              <a:latin typeface="SimSun"/>
              <a:cs typeface="SimSun"/>
            </a:endParaRPr>
          </a:p>
        </p:txBody>
      </p:sp>
    </p:spTree>
    <p:extLst>
      <p:ext uri="{BB962C8B-B14F-4D97-AF65-F5344CB8AC3E}">
        <p14:creationId xmlns:p14="http://schemas.microsoft.com/office/powerpoint/2010/main" val="2138737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TotalTime>
  <Words>2072</Words>
  <Application>Microsoft Office PowerPoint</Application>
  <PresentationFormat>自定义</PresentationFormat>
  <Paragraphs>423</Paragraphs>
  <Slides>93</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93</vt:i4>
      </vt:variant>
    </vt:vector>
  </HeadingPairs>
  <TitlesOfParts>
    <vt:vector size="105" baseType="lpstr">
      <vt:lpstr>Microsoft JhengHei</vt:lpstr>
      <vt:lpstr>Microsoft JhengHei UI</vt:lpstr>
      <vt:lpstr>SimSun</vt:lpstr>
      <vt:lpstr>SimSun</vt:lpstr>
      <vt:lpstr>微软雅黑</vt:lpstr>
      <vt:lpstr>NSimSun</vt:lpstr>
      <vt:lpstr>Arial</vt:lpstr>
      <vt:lpstr>Calibri</vt:lpstr>
      <vt:lpstr>Times New Roman</vt:lpstr>
      <vt:lpstr>Wingdings</vt:lpstr>
      <vt:lpstr>Office Theme</vt:lpstr>
      <vt:lpstr>2_Office Theme</vt:lpstr>
      <vt:lpstr>计算机图形学概述</vt:lpstr>
      <vt:lpstr>一、什么是计算机图形学</vt:lpstr>
      <vt:lpstr>计算机图形学的发展和应用在某种意义上已成为计算 机软、硬件发展水平的标志。</vt:lpstr>
      <vt:lpstr>PowerPoint 演示文稿</vt:lpstr>
      <vt:lpstr>二、计算机图形学的研究内容</vt:lpstr>
      <vt:lpstr>一般来说，要在计算机上生成一 幅表示物体的图形，有三个步骤：</vt:lpstr>
      <vt:lpstr>PowerPoint 演示文稿</vt:lpstr>
      <vt:lpstr>需要用一些非规则的造 型工具表示这些山、林、 树、草等。所以造型是 三步曲的第一步。</vt:lpstr>
      <vt:lpstr>（2）光照模型</vt:lpstr>
      <vt:lpstr>（3）绘制（渲染）技术</vt:lpstr>
      <vt:lpstr>计算机屏幕是由像素构成的，像素作为构成图形的基本单位。 为了在屏幕上显示一幅图形，就必须研究在哪些像素上生成 图形，就必须有一套针对光栅显示器生成图形的算法。</vt:lpstr>
      <vt:lpstr>如何画有许多方法，如光线跟踪、 辐射度算法、纹理映射、阴影等</vt:lpstr>
      <vt:lpstr>PowerPoint 演示文稿</vt:lpstr>
      <vt:lpstr>三、计算机图形学的发展历史</vt:lpstr>
      <vt:lpstr>PowerPoint 演示文稿</vt:lpstr>
      <vt:lpstr>1962年，雷诺汽车公司的工程师Pierre Bézier提出Bézier曲线、曲面的理论，而成为CAGD的先驱。</vt:lpstr>
      <vt:lpstr>PowerPoint 演示文稿</vt:lpstr>
      <vt:lpstr>PowerPoint 演示文稿</vt:lpstr>
      <vt:lpstr>PowerPoint 演示文稿</vt:lpstr>
      <vt:lpstr>PowerPoint 演示文稿</vt:lpstr>
      <vt:lpstr>PowerPoint 演示文稿</vt:lpstr>
      <vt:lpstr>几何造型技术：通俗地讲，该技术就像小孩搭积木， 用简单的一些体素来构建复杂的模型</vt:lpstr>
      <vt:lpstr>PowerPoint 演示文稿</vt:lpstr>
      <vt:lpstr>PowerPoint 演示文稿</vt:lpstr>
      <vt:lpstr>四、计算机图形学的应用领域</vt:lpstr>
      <vt:lpstr>1、人机交互和用户接口</vt:lpstr>
      <vt:lpstr>最理想的是开发“能听、能说、能理解人类语言”的计算机，人们可以和计算机交谈，而不像现在这样仅限于窗口、图标、鼠标、指针(WIMP)界面。</vt:lpstr>
      <vt:lpstr>2、计算机辅助设计与制造（CAD/CAM）</vt:lpstr>
      <vt:lpstr>PowerPoint 演示文稿</vt:lpstr>
      <vt:lpstr>PowerPoint 演示文稿</vt:lpstr>
      <vt:lpstr>5、计算机艺术</vt:lpstr>
      <vt:lpstr>6、计算机仿真</vt:lpstr>
      <vt:lpstr>PowerPoint 演示文稿</vt:lpstr>
      <vt:lpstr>7、科学计算可视化</vt:lpstr>
      <vt:lpstr>可应用于气象预报、医学图象重建、流场、湍流、激波、石油地质勘探、环境保护、核爆炸模拟、计算流体力学、天体物理、分子生物学等许多领域</vt:lpstr>
      <vt:lpstr>8、虚拟现实（vitual reality）</vt:lpstr>
      <vt:lpstr>PowerPoint 演示文稿</vt:lpstr>
      <vt:lpstr>9、地理信息系统（GIS）</vt:lpstr>
      <vt:lpstr>PowerPoint 演示文稿</vt:lpstr>
      <vt:lpstr>五、计算机图形系统组成</vt:lpstr>
      <vt:lpstr>图形软件</vt:lpstr>
      <vt:lpstr>（1）图形软件</vt:lpstr>
      <vt:lpstr>（2）图形软件的发展</vt:lpstr>
      <vt:lpstr>PowerPoint 演示文稿</vt:lpstr>
      <vt:lpstr>（3）图形软件标准</vt:lpstr>
      <vt:lpstr>PowerPoint 演示文稿</vt:lpstr>
      <vt:lpstr>PowerPoint 演示文稿</vt:lpstr>
      <vt:lpstr>交互式计算机图形处理系统</vt:lpstr>
      <vt:lpstr>交互式 = Computer + 人</vt:lpstr>
      <vt:lpstr>一、图形输入设备的发展</vt:lpstr>
      <vt:lpstr>1、键盘和鼠标</vt:lpstr>
      <vt:lpstr>PowerPoint 演示文稿</vt:lpstr>
      <vt:lpstr>PowerPoint 演示文稿</vt:lpstr>
      <vt:lpstr>3、触摸屏(touch screen)</vt:lpstr>
      <vt:lpstr>PowerPoint 演示文稿</vt:lpstr>
      <vt:lpstr>PowerPoint 演示文稿</vt:lpstr>
      <vt:lpstr>PowerPoint 演示文稿</vt:lpstr>
      <vt:lpstr>7、数字化仪(digitizer)</vt:lpstr>
      <vt:lpstr>PowerPoint 演示文稿</vt:lpstr>
      <vt:lpstr>PowerPoint 演示文稿</vt:lpstr>
      <vt:lpstr>11、真实物体的三维信息的输入</vt:lpstr>
      <vt:lpstr>二、图形显示设备</vt:lpstr>
      <vt:lpstr>PowerPoint 演示文稿</vt:lpstr>
      <vt:lpstr>2、阴极射线管的结构</vt:lpstr>
      <vt:lpstr>PowerPoint 演示文稿</vt:lpstr>
      <vt:lpstr>PowerPoint 演示文稿</vt:lpstr>
      <vt:lpstr>3、阴极射线管的工作原理</vt:lpstr>
      <vt:lpstr>电子枪 聚焦系统</vt:lpstr>
      <vt:lpstr>电子枪 聚焦系统</vt:lpstr>
      <vt:lpstr>要保持荧光屏上有稳定的图象就必须不断地发射电子束。刷 新一次指电子束从上到下将荧光屏扫描一次，其扫描过程如 下图所示：</vt:lpstr>
      <vt:lpstr>PowerPoint 演示文稿</vt:lpstr>
      <vt:lpstr>PowerPoint 演示文稿</vt:lpstr>
      <vt:lpstr>主要结构：三支电子枪、荫罩板、三色荧光粉</vt:lpstr>
      <vt:lpstr>三束电子经过荫罩的选择，分别到达三个荧光点的位置。通过控制三个电子束的强弱就能控制屏幕上点的颜色</vt:lpstr>
      <vt:lpstr>如将红、绿两个电子枪关了， 屏幕上就只显示蓝色了</vt:lpstr>
      <vt:lpstr>（三）CRT图形显示器</vt:lpstr>
      <vt:lpstr>PowerPoint 演示文稿</vt:lpstr>
      <vt:lpstr>PowerPoint 演示文稿</vt:lpstr>
      <vt:lpstr>PowerPoint 演示文稿</vt:lpstr>
      <vt:lpstr>由于光栅扫描系统具有存储每一个屏幕点亮度信息的能力，所以，最合适显示浓淡和色彩图形。</vt:lpstr>
      <vt:lpstr>（四）帧缓冲器与屏幕象素</vt:lpstr>
      <vt:lpstr>（五）帧缓冲器、分辨率与颜色种类之间的关系</vt:lpstr>
      <vt:lpstr>帧缓冲器每一个存储单元的位长决定了一幅画面上能同时 显示的不同灰度的数目或颜色的种类。</vt:lpstr>
      <vt:lpstr>PowerPoint 演示文稿</vt:lpstr>
      <vt:lpstr>如果是65536（64K）色，则每个像素需要2个字节（16位，  216=64K）表示；如果是16777216（16.7M）色，则每个需要3 个字节（24位，224= 16.7M ）表示（24位真彩色）。</vt:lpstr>
      <vt:lpstr>PowerPoint 演示文稿</vt:lpstr>
      <vt:lpstr>（六）几个相关的概念</vt:lpstr>
      <vt:lpstr>PowerPoint 演示文稿</vt:lpstr>
      <vt:lpstr>PowerPoint 演示文稿</vt:lpstr>
      <vt:lpstr>（3）显卡分辨率</vt:lpstr>
      <vt:lpstr>一台电脑的最高分辨率是由显卡和显示器共同决定的。显 示器最高分辨率是可以显示出来的最大分辨率。显卡的最 大分辨率是最大能支持多少分辨率</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Lu</dc:creator>
  <cp:lastModifiedBy>Lu Linda</cp:lastModifiedBy>
  <cp:revision>64</cp:revision>
  <cp:lastPrinted>2019-09-09T02:16:42Z</cp:lastPrinted>
  <dcterms:created xsi:type="dcterms:W3CDTF">2019-03-02T14:15:15Z</dcterms:created>
  <dcterms:modified xsi:type="dcterms:W3CDTF">2020-02-19T06:37:11Z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2014-09-18T00:00:00Z</vt:filetime>
  </property>
  <property fmtid="{D5CDD505-2E9C-101B-9397-08002B2CF9AE}" pid="3" name="Creator">
    <vt:lpwstr>Microsoft® Office PowerPoint® 2007</vt:lpwstr>
  </property>
  <property fmtid="{D5CDD505-2E9C-101B-9397-08002B2CF9AE}" pid="4" name="LastSaved">
    <vt:filetime>2019-03-02T00:00:00Z</vt:filetime>
  </property>
</Properties>
</file>